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06" r:id="rId1"/>
  </p:sldMasterIdLst>
  <p:notesMasterIdLst>
    <p:notesMasterId r:id="rId83"/>
  </p:notesMasterIdLst>
  <p:sldIdLst>
    <p:sldId id="256" r:id="rId2"/>
    <p:sldId id="257" r:id="rId3"/>
    <p:sldId id="258" r:id="rId4"/>
    <p:sldId id="259" r:id="rId5"/>
    <p:sldId id="260" r:id="rId6"/>
    <p:sldId id="261" r:id="rId7"/>
    <p:sldId id="350" r:id="rId8"/>
    <p:sldId id="262" r:id="rId9"/>
    <p:sldId id="263" r:id="rId10"/>
    <p:sldId id="264" r:id="rId11"/>
    <p:sldId id="348" r:id="rId12"/>
    <p:sldId id="349" r:id="rId13"/>
    <p:sldId id="305" r:id="rId14"/>
    <p:sldId id="306" r:id="rId15"/>
    <p:sldId id="307" r:id="rId16"/>
    <p:sldId id="265" r:id="rId17"/>
    <p:sldId id="269" r:id="rId18"/>
    <p:sldId id="270" r:id="rId19"/>
    <p:sldId id="271" r:id="rId20"/>
    <p:sldId id="272" r:id="rId21"/>
    <p:sldId id="295" r:id="rId22"/>
    <p:sldId id="296" r:id="rId23"/>
    <p:sldId id="299" r:id="rId24"/>
    <p:sldId id="368" r:id="rId25"/>
    <p:sldId id="297" r:id="rId26"/>
    <p:sldId id="268" r:id="rId27"/>
    <p:sldId id="352" r:id="rId28"/>
    <p:sldId id="304" r:id="rId29"/>
    <p:sldId id="275" r:id="rId30"/>
    <p:sldId id="369" r:id="rId31"/>
    <p:sldId id="274" r:id="rId32"/>
    <p:sldId id="346" r:id="rId33"/>
    <p:sldId id="322" r:id="rId34"/>
    <p:sldId id="276" r:id="rId35"/>
    <p:sldId id="277" r:id="rId36"/>
    <p:sldId id="278" r:id="rId37"/>
    <p:sldId id="279" r:id="rId38"/>
    <p:sldId id="282" r:id="rId39"/>
    <p:sldId id="281" r:id="rId40"/>
    <p:sldId id="370" r:id="rId41"/>
    <p:sldId id="355" r:id="rId42"/>
    <p:sldId id="323" r:id="rId43"/>
    <p:sldId id="333" r:id="rId44"/>
    <p:sldId id="291" r:id="rId45"/>
    <p:sldId id="326" r:id="rId46"/>
    <p:sldId id="327" r:id="rId47"/>
    <p:sldId id="332" r:id="rId48"/>
    <p:sldId id="329" r:id="rId49"/>
    <p:sldId id="353" r:id="rId50"/>
    <p:sldId id="354" r:id="rId51"/>
    <p:sldId id="330" r:id="rId52"/>
    <p:sldId id="331" r:id="rId53"/>
    <p:sldId id="334" r:id="rId54"/>
    <p:sldId id="335" r:id="rId55"/>
    <p:sldId id="336" r:id="rId56"/>
    <p:sldId id="337" r:id="rId57"/>
    <p:sldId id="338" r:id="rId58"/>
    <p:sldId id="339" r:id="rId59"/>
    <p:sldId id="340" r:id="rId60"/>
    <p:sldId id="341" r:id="rId61"/>
    <p:sldId id="342" r:id="rId62"/>
    <p:sldId id="343" r:id="rId63"/>
    <p:sldId id="344" r:id="rId64"/>
    <p:sldId id="367" r:id="rId65"/>
    <p:sldId id="301" r:id="rId66"/>
    <p:sldId id="302" r:id="rId67"/>
    <p:sldId id="290" r:id="rId68"/>
    <p:sldId id="287" r:id="rId69"/>
    <p:sldId id="286" r:id="rId70"/>
    <p:sldId id="289" r:id="rId71"/>
    <p:sldId id="356" r:id="rId72"/>
    <p:sldId id="357" r:id="rId73"/>
    <p:sldId id="358" r:id="rId74"/>
    <p:sldId id="359" r:id="rId75"/>
    <p:sldId id="360" r:id="rId76"/>
    <p:sldId id="361" r:id="rId77"/>
    <p:sldId id="362" r:id="rId78"/>
    <p:sldId id="364" r:id="rId79"/>
    <p:sldId id="365" r:id="rId80"/>
    <p:sldId id="366" r:id="rId81"/>
    <p:sldId id="294" r:id="rId82"/>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6600"/>
    <a:srgbClr val="FFFF99"/>
    <a:srgbClr val="CCFFCC"/>
    <a:srgbClr val="FFFF00"/>
    <a:srgbClr val="99FF99"/>
    <a:srgbClr val="AF6323"/>
    <a:srgbClr val="008000"/>
    <a:srgbClr val="FF99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3" autoAdjust="0"/>
    <p:restoredTop sz="88194" autoAdjust="0"/>
  </p:normalViewPr>
  <p:slideViewPr>
    <p:cSldViewPr>
      <p:cViewPr varScale="1">
        <p:scale>
          <a:sx n="91" d="100"/>
          <a:sy n="91" d="100"/>
        </p:scale>
        <p:origin x="540" y="108"/>
      </p:cViewPr>
      <p:guideLst>
        <p:guide orient="horz" pos="2160"/>
        <p:guide pos="2880"/>
      </p:guideLst>
    </p:cSldViewPr>
  </p:slideViewPr>
  <p:outlineViewPr>
    <p:cViewPr>
      <p:scale>
        <a:sx n="33" d="100"/>
        <a:sy n="33" d="100"/>
      </p:scale>
      <p:origin x="0" y="370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78318345027289"/>
          <c:y val="0.13312961141572505"/>
          <c:w val="0.6521755696106073"/>
          <c:h val="0.75950282484952647"/>
        </c:manualLayout>
      </c:layout>
      <c:barChart>
        <c:barDir val="col"/>
        <c:grouping val="clustered"/>
        <c:varyColors val="0"/>
        <c:ser>
          <c:idx val="0"/>
          <c:order val="0"/>
          <c:tx>
            <c:strRef>
              <c:f>Лист1!$B$1</c:f>
              <c:strCache>
                <c:ptCount val="1"/>
                <c:pt idx="0">
                  <c:v>Консолидированный бюджет</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cat>
            <c:strRef>
              <c:f>Лист1!$A$2:$A$6</c:f>
              <c:strCache>
                <c:ptCount val="5"/>
                <c:pt idx="0">
                  <c:v>2023 факт</c:v>
                </c:pt>
                <c:pt idx="1">
                  <c:v>2024 факт</c:v>
                </c:pt>
                <c:pt idx="2">
                  <c:v>2025 прогноз</c:v>
                </c:pt>
                <c:pt idx="3">
                  <c:v>2026 прогноз</c:v>
                </c:pt>
                <c:pt idx="4">
                  <c:v>2027 прогноз</c:v>
                </c:pt>
              </c:strCache>
            </c:strRef>
          </c:cat>
          <c:val>
            <c:numRef>
              <c:f>Лист1!$B$2:$B$6</c:f>
              <c:numCache>
                <c:formatCode>General</c:formatCode>
                <c:ptCount val="5"/>
                <c:pt idx="0">
                  <c:v>58115</c:v>
                </c:pt>
                <c:pt idx="1">
                  <c:v>70981.7</c:v>
                </c:pt>
                <c:pt idx="2">
                  <c:v>64528</c:v>
                </c:pt>
                <c:pt idx="3">
                  <c:v>69577</c:v>
                </c:pt>
                <c:pt idx="4">
                  <c:v>72551</c:v>
                </c:pt>
              </c:numCache>
            </c:numRef>
          </c:val>
        </c:ser>
        <c:ser>
          <c:idx val="1"/>
          <c:order val="1"/>
          <c:tx>
            <c:strRef>
              <c:f>Лист1!$C$1</c:f>
              <c:strCache>
                <c:ptCount val="1"/>
                <c:pt idx="0">
                  <c:v>Районный бюджет</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strRef>
              <c:f>Лист1!$A$2:$A$6</c:f>
              <c:strCache>
                <c:ptCount val="5"/>
                <c:pt idx="0">
                  <c:v>2023 факт</c:v>
                </c:pt>
                <c:pt idx="1">
                  <c:v>2024 факт</c:v>
                </c:pt>
                <c:pt idx="2">
                  <c:v>2025 прогноз</c:v>
                </c:pt>
                <c:pt idx="3">
                  <c:v>2026 прогноз</c:v>
                </c:pt>
                <c:pt idx="4">
                  <c:v>2027 прогноз</c:v>
                </c:pt>
              </c:strCache>
            </c:strRef>
          </c:cat>
          <c:val>
            <c:numRef>
              <c:f>Лист1!$C$2:$C$6</c:f>
              <c:numCache>
                <c:formatCode>General</c:formatCode>
                <c:ptCount val="5"/>
                <c:pt idx="0">
                  <c:v>55741</c:v>
                </c:pt>
                <c:pt idx="1">
                  <c:v>68081.5</c:v>
                </c:pt>
                <c:pt idx="2">
                  <c:v>61894</c:v>
                </c:pt>
                <c:pt idx="3">
                  <c:v>66737</c:v>
                </c:pt>
                <c:pt idx="4">
                  <c:v>69590</c:v>
                </c:pt>
              </c:numCache>
            </c:numRef>
          </c:val>
        </c:ser>
        <c:dLbls>
          <c:showLegendKey val="0"/>
          <c:showVal val="0"/>
          <c:showCatName val="0"/>
          <c:showSerName val="0"/>
          <c:showPercent val="0"/>
          <c:showBubbleSize val="0"/>
        </c:dLbls>
        <c:gapWidth val="164"/>
        <c:overlap val="-22"/>
        <c:axId val="207880976"/>
        <c:axId val="207880584"/>
      </c:barChart>
      <c:catAx>
        <c:axId val="20788097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07880584"/>
        <c:crosses val="autoZero"/>
        <c:auto val="1"/>
        <c:lblAlgn val="ctr"/>
        <c:lblOffset val="100"/>
        <c:noMultiLvlLbl val="0"/>
      </c:catAx>
      <c:valAx>
        <c:axId val="2078805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07880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7240449110527845E-2"/>
          <c:y val="8.6239257020943358E-2"/>
          <c:w val="0.75091742004471662"/>
          <c:h val="0.81115886276578042"/>
        </c:manualLayout>
      </c:layout>
      <c:bar3DChart>
        <c:barDir val="col"/>
        <c:grouping val="standard"/>
        <c:varyColors val="0"/>
        <c:ser>
          <c:idx val="0"/>
          <c:order val="0"/>
          <c:tx>
            <c:strRef>
              <c:f>Лист1!$B$1</c:f>
              <c:strCache>
                <c:ptCount val="1"/>
                <c:pt idx="0">
                  <c:v>тыс.руб.</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strRef>
              <c:f>Лист1!$A$2:$A$6</c:f>
              <c:strCache>
                <c:ptCount val="5"/>
                <c:pt idx="0">
                  <c:v>2023г.</c:v>
                </c:pt>
                <c:pt idx="1">
                  <c:v>2024г.</c:v>
                </c:pt>
                <c:pt idx="2">
                  <c:v>2025г.</c:v>
                </c:pt>
                <c:pt idx="3">
                  <c:v>2026г.</c:v>
                </c:pt>
                <c:pt idx="4">
                  <c:v>2027г.</c:v>
                </c:pt>
              </c:strCache>
            </c:strRef>
          </c:cat>
          <c:val>
            <c:numRef>
              <c:f>Лист1!$B$2:$B$6</c:f>
              <c:numCache>
                <c:formatCode>General</c:formatCode>
                <c:ptCount val="5"/>
                <c:pt idx="0">
                  <c:v>20313</c:v>
                </c:pt>
                <c:pt idx="1">
                  <c:v>21507.7</c:v>
                </c:pt>
                <c:pt idx="2">
                  <c:v>20256</c:v>
                </c:pt>
                <c:pt idx="3">
                  <c:v>20256</c:v>
                </c:pt>
                <c:pt idx="4">
                  <c:v>20256</c:v>
                </c:pt>
              </c:numCache>
            </c:numRef>
          </c:val>
        </c:ser>
        <c:ser>
          <c:idx val="1"/>
          <c:order val="1"/>
          <c:tx>
            <c:strRef>
              <c:f>Лист1!$C$1</c:f>
              <c:strCache>
                <c:ptCount val="1"/>
                <c:pt idx="0">
                  <c:v>Столбец1</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strRef>
              <c:f>Лист1!$A$2:$A$6</c:f>
              <c:strCache>
                <c:ptCount val="5"/>
                <c:pt idx="0">
                  <c:v>2023г.</c:v>
                </c:pt>
                <c:pt idx="1">
                  <c:v>2024г.</c:v>
                </c:pt>
                <c:pt idx="2">
                  <c:v>2025г.</c:v>
                </c:pt>
                <c:pt idx="3">
                  <c:v>2026г.</c:v>
                </c:pt>
                <c:pt idx="4">
                  <c:v>2027г.</c:v>
                </c:pt>
              </c:strCache>
            </c:strRef>
          </c:cat>
          <c:val>
            <c:numRef>
              <c:f>Лист1!$C$2:$C$6</c:f>
            </c:numRef>
          </c:val>
        </c:ser>
        <c:ser>
          <c:idx val="2"/>
          <c:order val="2"/>
          <c:tx>
            <c:strRef>
              <c:f>Лист1!$D$1</c:f>
              <c:strCache>
                <c:ptCount val="1"/>
                <c:pt idx="0">
                  <c:v>Столбец2</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cat>
            <c:strRef>
              <c:f>Лист1!$A$2:$A$6</c:f>
              <c:strCache>
                <c:ptCount val="5"/>
                <c:pt idx="0">
                  <c:v>2023г.</c:v>
                </c:pt>
                <c:pt idx="1">
                  <c:v>2024г.</c:v>
                </c:pt>
                <c:pt idx="2">
                  <c:v>2025г.</c:v>
                </c:pt>
                <c:pt idx="3">
                  <c:v>2026г.</c:v>
                </c:pt>
                <c:pt idx="4">
                  <c:v>2027г.</c:v>
                </c:pt>
              </c:strCache>
            </c:strRef>
          </c:cat>
          <c:val>
            <c:numRef>
              <c:f>Лист1!$D$2:$D$6</c:f>
            </c:numRef>
          </c:val>
        </c:ser>
        <c:dLbls>
          <c:showLegendKey val="0"/>
          <c:showVal val="0"/>
          <c:showCatName val="0"/>
          <c:showSerName val="0"/>
          <c:showPercent val="0"/>
          <c:showBubbleSize val="0"/>
        </c:dLbls>
        <c:gapWidth val="65"/>
        <c:shape val="cylinder"/>
        <c:axId val="207883328"/>
        <c:axId val="207883720"/>
        <c:axId val="206558672"/>
      </c:bar3DChart>
      <c:catAx>
        <c:axId val="207883328"/>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RU"/>
          </a:p>
        </c:txPr>
        <c:crossAx val="207883720"/>
        <c:crosses val="autoZero"/>
        <c:auto val="1"/>
        <c:lblAlgn val="ctr"/>
        <c:lblOffset val="100"/>
        <c:noMultiLvlLbl val="0"/>
      </c:catAx>
      <c:valAx>
        <c:axId val="20788372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crossAx val="207883328"/>
        <c:crosses val="autoZero"/>
        <c:crossBetween val="between"/>
      </c:valAx>
      <c:serAx>
        <c:axId val="206558672"/>
        <c:scaling>
          <c:orientation val="minMax"/>
        </c:scaling>
        <c:delete val="1"/>
        <c:axPos val="b"/>
        <c:majorTickMark val="none"/>
        <c:minorTickMark val="none"/>
        <c:tickLblPos val="nextTo"/>
        <c:crossAx val="207883720"/>
        <c:crosses val="autoZero"/>
      </c:ser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100" b="1" dirty="0" smtClean="0"/>
              <a:t>Тыс. руб.</a:t>
            </a:r>
            <a:endParaRPr lang="ru-RU" sz="1100" b="1" dirty="0"/>
          </a:p>
        </c:rich>
      </c:tx>
      <c:layout>
        <c:manualLayout>
          <c:xMode val="edge"/>
          <c:yMode val="edge"/>
          <c:x val="1.0015583989501311E-2"/>
          <c:y val="1.874999999999999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Ряд 1</c:v>
                </c:pt>
              </c:strCache>
            </c:strRef>
          </c:tx>
          <c:spPr>
            <a:solidFill>
              <a:schemeClr val="accent4">
                <a:shade val="65000"/>
              </a:schemeClr>
            </a:solidFill>
            <a:ln>
              <a:noFill/>
            </a:ln>
            <a:effectLst/>
          </c:spPr>
          <c:invertIfNegative val="0"/>
          <c:cat>
            <c:strRef>
              <c:f>Лист1!$A$2:$A$7</c:f>
              <c:strCache>
                <c:ptCount val="6"/>
                <c:pt idx="0">
                  <c:v>2021г.</c:v>
                </c:pt>
                <c:pt idx="1">
                  <c:v>2022г.</c:v>
                </c:pt>
                <c:pt idx="2">
                  <c:v>2023г.</c:v>
                </c:pt>
                <c:pt idx="3">
                  <c:v>2024г.</c:v>
                </c:pt>
                <c:pt idx="4">
                  <c:v>2025г.</c:v>
                </c:pt>
                <c:pt idx="5">
                  <c:v>2026г.</c:v>
                </c:pt>
              </c:strCache>
            </c:strRef>
          </c:cat>
          <c:val>
            <c:numRef>
              <c:f>Лист1!$B$2:$B$7</c:f>
              <c:numCache>
                <c:formatCode>General</c:formatCode>
                <c:ptCount val="6"/>
                <c:pt idx="0">
                  <c:v>1610</c:v>
                </c:pt>
                <c:pt idx="1">
                  <c:v>1901</c:v>
                </c:pt>
                <c:pt idx="2">
                  <c:v>4489</c:v>
                </c:pt>
                <c:pt idx="3">
                  <c:v>2292</c:v>
                </c:pt>
                <c:pt idx="4">
                  <c:v>2522</c:v>
                </c:pt>
                <c:pt idx="5">
                  <c:v>2774</c:v>
                </c:pt>
              </c:numCache>
            </c:numRef>
          </c:val>
        </c:ser>
        <c:ser>
          <c:idx val="1"/>
          <c:order val="1"/>
          <c:tx>
            <c:strRef>
              <c:f>Лист1!$C$1</c:f>
              <c:strCache>
                <c:ptCount val="1"/>
                <c:pt idx="0">
                  <c:v>Ряд 2</c:v>
                </c:pt>
              </c:strCache>
            </c:strRef>
          </c:tx>
          <c:spPr>
            <a:solidFill>
              <a:schemeClr val="accent4"/>
            </a:solidFill>
            <a:ln>
              <a:noFill/>
            </a:ln>
            <a:effectLst/>
          </c:spPr>
          <c:invertIfNegative val="0"/>
          <c:cat>
            <c:strRef>
              <c:f>Лист1!$A$2:$A$7</c:f>
              <c:strCache>
                <c:ptCount val="6"/>
                <c:pt idx="0">
                  <c:v>2021г.</c:v>
                </c:pt>
                <c:pt idx="1">
                  <c:v>2022г.</c:v>
                </c:pt>
                <c:pt idx="2">
                  <c:v>2023г.</c:v>
                </c:pt>
                <c:pt idx="3">
                  <c:v>2024г.</c:v>
                </c:pt>
                <c:pt idx="4">
                  <c:v>2025г.</c:v>
                </c:pt>
                <c:pt idx="5">
                  <c:v>2026г.</c:v>
                </c:pt>
              </c:strCache>
            </c:strRef>
          </c:cat>
          <c:val>
            <c:numRef>
              <c:f>Лист1!$C$2:$C$7</c:f>
              <c:numCache>
                <c:formatCode>General</c:formatCode>
                <c:ptCount val="6"/>
              </c:numCache>
            </c:numRef>
          </c:val>
        </c:ser>
        <c:dLbls>
          <c:showLegendKey val="0"/>
          <c:showVal val="0"/>
          <c:showCatName val="0"/>
          <c:showSerName val="0"/>
          <c:showPercent val="0"/>
          <c:showBubbleSize val="0"/>
        </c:dLbls>
        <c:gapWidth val="150"/>
        <c:axId val="209589768"/>
        <c:axId val="209590160"/>
      </c:barChart>
      <c:lineChart>
        <c:grouping val="standard"/>
        <c:varyColors val="0"/>
        <c:ser>
          <c:idx val="2"/>
          <c:order val="2"/>
          <c:tx>
            <c:strRef>
              <c:f>Лист1!$D$1</c:f>
              <c:strCache>
                <c:ptCount val="1"/>
                <c:pt idx="0">
                  <c:v>Ряд 3</c:v>
                </c:pt>
              </c:strCache>
            </c:strRef>
          </c:tx>
          <c:spPr>
            <a:ln w="28575" cap="rnd">
              <a:solidFill>
                <a:schemeClr val="accent4">
                  <a:tint val="65000"/>
                </a:schemeClr>
              </a:solidFill>
              <a:round/>
            </a:ln>
            <a:effectLst/>
          </c:spPr>
          <c:marker>
            <c:symbol val="none"/>
          </c:marker>
          <c:cat>
            <c:strRef>
              <c:f>Лист1!$A$2:$A$7</c:f>
              <c:strCache>
                <c:ptCount val="6"/>
                <c:pt idx="0">
                  <c:v>2021г.</c:v>
                </c:pt>
                <c:pt idx="1">
                  <c:v>2022г.</c:v>
                </c:pt>
                <c:pt idx="2">
                  <c:v>2023г.</c:v>
                </c:pt>
                <c:pt idx="3">
                  <c:v>2024г.</c:v>
                </c:pt>
                <c:pt idx="4">
                  <c:v>2025г.</c:v>
                </c:pt>
                <c:pt idx="5">
                  <c:v>2026г.</c:v>
                </c:pt>
              </c:strCache>
            </c:strRef>
          </c:cat>
          <c:val>
            <c:numRef>
              <c:f>Лист1!$D$2:$D$7</c:f>
              <c:numCache>
                <c:formatCode>General</c:formatCode>
                <c:ptCount val="6"/>
              </c:numCache>
            </c:numRef>
          </c:val>
          <c:smooth val="0"/>
        </c:ser>
        <c:dLbls>
          <c:showLegendKey val="0"/>
          <c:showVal val="0"/>
          <c:showCatName val="0"/>
          <c:showSerName val="0"/>
          <c:showPercent val="0"/>
          <c:showBubbleSize val="0"/>
        </c:dLbls>
        <c:marker val="1"/>
        <c:smooth val="0"/>
        <c:axId val="209589768"/>
        <c:axId val="209590160"/>
      </c:lineChart>
      <c:catAx>
        <c:axId val="2095897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09590160"/>
        <c:crosses val="autoZero"/>
        <c:auto val="1"/>
        <c:lblAlgn val="ctr"/>
        <c:lblOffset val="100"/>
        <c:noMultiLvlLbl val="0"/>
      </c:catAx>
      <c:valAx>
        <c:axId val="209590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09589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72075954486632643"/>
          <c:y val="2.3087861493191988E-2"/>
        </c:manualLayout>
      </c:layout>
      <c:overlay val="0"/>
      <c:txPr>
        <a:bodyPr/>
        <a:lstStyle/>
        <a:p>
          <a:pPr>
            <a:defRPr>
              <a:solidFill>
                <a:schemeClr val="accent2">
                  <a:lumMod val="75000"/>
                </a:schemeClr>
              </a:solidFill>
            </a:defRPr>
          </a:pPr>
          <a:endParaRPr lang="ru-RU"/>
        </a:p>
      </c:txPr>
    </c:title>
    <c:autoTitleDeleted val="0"/>
    <c:plotArea>
      <c:layout>
        <c:manualLayout>
          <c:layoutTarget val="inner"/>
          <c:xMode val="edge"/>
          <c:yMode val="edge"/>
          <c:x val="0.10432822867381512"/>
          <c:y val="0.10954254038466973"/>
          <c:w val="0.49060998157558694"/>
          <c:h val="0.7709556883945865"/>
        </c:manualLayout>
      </c:layout>
      <c:doughnutChart>
        <c:varyColors val="1"/>
        <c:ser>
          <c:idx val="0"/>
          <c:order val="0"/>
          <c:tx>
            <c:strRef>
              <c:f>Лист1!$B$1</c:f>
              <c:strCache>
                <c:ptCount val="1"/>
                <c:pt idx="0">
                  <c:v>тыс. рублей</c:v>
                </c:pt>
              </c:strCache>
            </c:strRef>
          </c:tx>
          <c:explosion val="1"/>
          <c:dPt>
            <c:idx val="2"/>
            <c:bubble3D val="0"/>
            <c:explosion val="2"/>
          </c:dPt>
          <c:dPt>
            <c:idx val="4"/>
            <c:bubble3D val="0"/>
          </c:dPt>
          <c:cat>
            <c:strRef>
              <c:f>Лист1!$A$2:$A$6</c:f>
              <c:strCache>
                <c:ptCount val="5"/>
                <c:pt idx="0">
                  <c:v>Налог на доходы физических лиц 61894</c:v>
                </c:pt>
                <c:pt idx="1">
                  <c:v>2. Неналоговые доходы 9557</c:v>
                </c:pt>
                <c:pt idx="2">
                  <c:v>3. Налоги на совокупный доход 5505</c:v>
                </c:pt>
                <c:pt idx="3">
                  <c:v>4.Госпошлина 1078</c:v>
                </c:pt>
                <c:pt idx="4">
                  <c:v>5. Акцизы на нефтепродукты 15794</c:v>
                </c:pt>
              </c:strCache>
            </c:strRef>
          </c:cat>
          <c:val>
            <c:numRef>
              <c:f>Лист1!$B$2:$B$6</c:f>
              <c:numCache>
                <c:formatCode>General</c:formatCode>
                <c:ptCount val="5"/>
                <c:pt idx="0">
                  <c:v>61894</c:v>
                </c:pt>
                <c:pt idx="1">
                  <c:v>9557</c:v>
                </c:pt>
                <c:pt idx="2">
                  <c:v>5505</c:v>
                </c:pt>
                <c:pt idx="3">
                  <c:v>1078</c:v>
                </c:pt>
                <c:pt idx="4">
                  <c:v>15794</c:v>
                </c:pt>
              </c:numCache>
            </c:numRef>
          </c:val>
        </c:ser>
        <c:dLbls>
          <c:showLegendKey val="0"/>
          <c:showVal val="0"/>
          <c:showCatName val="0"/>
          <c:showSerName val="0"/>
          <c:showPercent val="0"/>
          <c:showBubbleSize val="0"/>
          <c:showLeaderLines val="1"/>
        </c:dLbls>
        <c:firstSliceAng val="0"/>
        <c:holeSize val="50"/>
      </c:doughnutChart>
      <c:spPr>
        <a:noFill/>
        <a:ln w="25400">
          <a:noFill/>
        </a:ln>
      </c:spPr>
    </c:plotArea>
    <c:legend>
      <c:legendPos val="r"/>
      <c:layout>
        <c:manualLayout>
          <c:xMode val="edge"/>
          <c:yMode val="edge"/>
          <c:x val="0.62115815818803533"/>
          <c:y val="0.24698612510421353"/>
          <c:w val="0.31125712433389952"/>
          <c:h val="0.64428302734662035"/>
        </c:manualLayout>
      </c:layout>
      <c:overlay val="0"/>
      <c:txPr>
        <a:bodyPr/>
        <a:lstStyle/>
        <a:p>
          <a:pPr>
            <a:defRPr>
              <a:solidFill>
                <a:schemeClr val="accent2">
                  <a:lumMod val="75000"/>
                </a:schemeClr>
              </a:solidFill>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321550801140096"/>
          <c:y val="0.14112798295154835"/>
          <c:w val="0.4109356580832218"/>
          <c:h val="0.78480784153754901"/>
        </c:manualLayout>
      </c:layout>
      <c:barChart>
        <c:barDir val="bar"/>
        <c:grouping val="clustered"/>
        <c:varyColors val="0"/>
        <c:ser>
          <c:idx val="0"/>
          <c:order val="0"/>
          <c:tx>
            <c:strRef>
              <c:f>Лист1!$B$1</c:f>
              <c:strCache>
                <c:ptCount val="1"/>
                <c:pt idx="0">
                  <c:v>Столбец1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2015</c:v>
                </c:pt>
                <c:pt idx="1">
                  <c:v>2019 с 1 января</c:v>
                </c:pt>
                <c:pt idx="2">
                  <c:v>2022 с 1 января</c:v>
                </c:pt>
                <c:pt idx="3">
                  <c:v>2023 с 1 января</c:v>
                </c:pt>
                <c:pt idx="4">
                  <c:v>2024 с 1 января</c:v>
                </c:pt>
                <c:pt idx="5">
                  <c:v>2024 с 1 июля региональный МРОТ для работников бюджетной сфера</c:v>
                </c:pt>
                <c:pt idx="6">
                  <c:v>2025 с 1 января</c:v>
                </c:pt>
              </c:strCache>
            </c:strRef>
          </c:cat>
          <c:val>
            <c:numRef>
              <c:f>Лист1!$B$2:$B$8</c:f>
              <c:numCache>
                <c:formatCode>General</c:formatCode>
                <c:ptCount val="7"/>
                <c:pt idx="0">
                  <c:v>5965</c:v>
                </c:pt>
                <c:pt idx="1">
                  <c:v>11280</c:v>
                </c:pt>
                <c:pt idx="2">
                  <c:v>15279</c:v>
                </c:pt>
                <c:pt idx="3">
                  <c:v>16242</c:v>
                </c:pt>
                <c:pt idx="4">
                  <c:v>19242</c:v>
                </c:pt>
                <c:pt idx="5">
                  <c:v>22249</c:v>
                </c:pt>
                <c:pt idx="6">
                  <c:v>22440</c:v>
                </c:pt>
              </c:numCache>
            </c:numRef>
          </c:val>
        </c:ser>
        <c:ser>
          <c:idx val="2"/>
          <c:order val="1"/>
          <c:tx>
            <c:strRef>
              <c:f>Лист1!$D$1</c:f>
              <c:strCache>
                <c:ptCount val="1"/>
                <c:pt idx="0">
                  <c:v>Столбец3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2015</c:v>
                </c:pt>
                <c:pt idx="1">
                  <c:v>2019 с 1 января</c:v>
                </c:pt>
                <c:pt idx="2">
                  <c:v>2022 с 1 января</c:v>
                </c:pt>
                <c:pt idx="3">
                  <c:v>2023 с 1 января</c:v>
                </c:pt>
                <c:pt idx="4">
                  <c:v>2024 с 1 января</c:v>
                </c:pt>
                <c:pt idx="5">
                  <c:v>2024 с 1 июля региональный МРОТ для работников бюджетной сфера</c:v>
                </c:pt>
                <c:pt idx="6">
                  <c:v>2025 с 1 января</c:v>
                </c:pt>
              </c:strCache>
            </c:strRef>
          </c:cat>
          <c:val>
            <c:numRef>
              <c:f>Лист1!$D$2:$D$8</c:f>
              <c:numCache>
                <c:formatCode>General</c:formatCode>
                <c:ptCount val="7"/>
              </c:numCache>
            </c:numRef>
          </c:val>
        </c:ser>
        <c:dLbls>
          <c:showLegendKey val="0"/>
          <c:showVal val="1"/>
          <c:showCatName val="0"/>
          <c:showSerName val="0"/>
          <c:showPercent val="0"/>
          <c:showBubbleSize val="0"/>
        </c:dLbls>
        <c:gapWidth val="150"/>
        <c:axId val="209591336"/>
        <c:axId val="209590944"/>
      </c:barChart>
      <c:catAx>
        <c:axId val="209591336"/>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smtClean="0"/>
                  <a:t>Дата установления минимального</a:t>
                </a:r>
                <a:r>
                  <a:rPr lang="ru-RU" baseline="0" dirty="0" smtClean="0"/>
                  <a:t> размера оплаты труда</a:t>
                </a:r>
                <a:endParaRPr lang="ru-RU"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09590944"/>
        <c:crosses val="autoZero"/>
        <c:auto val="1"/>
        <c:lblAlgn val="ctr"/>
        <c:lblOffset val="100"/>
        <c:noMultiLvlLbl val="0"/>
      </c:catAx>
      <c:valAx>
        <c:axId val="2095909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smtClean="0"/>
                  <a:t>Минимальный размер оплаты</a:t>
                </a:r>
                <a:r>
                  <a:rPr lang="ru-RU" baseline="0" dirty="0" smtClean="0"/>
                  <a:t> труда</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095913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358EB-6B52-4F49-B836-16CAD6992789}"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ru-RU"/>
        </a:p>
      </dgm:t>
    </dgm:pt>
    <dgm:pt modelId="{B295B404-149E-481A-875F-8496B6510285}">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Рассмотрение проекта бюджета очередного года</a:t>
          </a:r>
          <a:endParaRPr lang="ru-RU" sz="1400" dirty="0"/>
        </a:p>
      </dgm:t>
    </dgm:pt>
    <dgm:pt modelId="{E1FC91CC-BD0F-42B9-A6BC-4AD49B9FA5EC}" type="parTrans" cxnId="{31F81746-0589-4882-A59E-D43D08A82D69}">
      <dgm:prSet/>
      <dgm:spPr/>
      <dgm:t>
        <a:bodyPr/>
        <a:lstStyle/>
        <a:p>
          <a:endParaRPr lang="ru-RU"/>
        </a:p>
      </dgm:t>
    </dgm:pt>
    <dgm:pt modelId="{9A7CA158-F069-476C-AF96-D2BA32F2646C}" type="sibTrans" cxnId="{31F81746-0589-4882-A59E-D43D08A82D69}">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FF6AC927-8246-4E7B-8CB9-47FC5EC4101A}">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i="0" dirty="0" smtClean="0"/>
            <a:t>Утверждение бюджета очередного года</a:t>
          </a:r>
        </a:p>
        <a:p>
          <a:endParaRPr lang="ru-RU" sz="1600" i="0" dirty="0"/>
        </a:p>
      </dgm:t>
    </dgm:pt>
    <dgm:pt modelId="{34E78F33-79C8-4D70-B471-33C9DC01D3C6}" type="parTrans" cxnId="{B7CC6BD9-76D3-4ADD-950E-35EC82E3BC9D}">
      <dgm:prSet/>
      <dgm:spPr/>
      <dgm:t>
        <a:bodyPr/>
        <a:lstStyle/>
        <a:p>
          <a:endParaRPr lang="ru-RU"/>
        </a:p>
      </dgm:t>
    </dgm:pt>
    <dgm:pt modelId="{6090016B-97D9-4A85-821E-D22FCD6106A0}" type="sibTrans" cxnId="{B7CC6BD9-76D3-4ADD-950E-35EC82E3BC9D}">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16870200-774E-4134-AC8B-C9D75F0CC532}">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Исполнение бюджета в текущем году</a:t>
          </a:r>
          <a:endParaRPr lang="ru-RU" sz="1400" dirty="0"/>
        </a:p>
      </dgm:t>
    </dgm:pt>
    <dgm:pt modelId="{1F5EFEB6-CC91-4E52-A06C-9CAFB20E2EA4}" type="parTrans" cxnId="{FEEBF6E0-53E1-4176-A65B-8B20A1EC79DF}">
      <dgm:prSet/>
      <dgm:spPr/>
      <dgm:t>
        <a:bodyPr/>
        <a:lstStyle/>
        <a:p>
          <a:endParaRPr lang="ru-RU"/>
        </a:p>
      </dgm:t>
    </dgm:pt>
    <dgm:pt modelId="{90D03030-E6F4-490D-B4FD-0D3CCCF063EC}" type="sibTrans" cxnId="{FEEBF6E0-53E1-4176-A65B-8B20A1EC79DF}">
      <dgm:prSet/>
      <dgm:spPr>
        <a:ln>
          <a:solidFill>
            <a:schemeClr val="accent1">
              <a:lumMod val="75000"/>
            </a:schemeClr>
          </a:solidFill>
        </a:ln>
        <a:scene3d>
          <a:camera prst="orthographicFront"/>
          <a:lightRig rig="threePt" dir="t"/>
        </a:scene3d>
        <a:sp3d>
          <a:bevelT prst="angle"/>
        </a:sp3d>
      </dgm:spPr>
      <dgm:t>
        <a:bodyPr/>
        <a:lstStyle/>
        <a:p>
          <a:endParaRPr lang="ru-RU" dirty="0"/>
        </a:p>
      </dgm:t>
    </dgm:pt>
    <dgm:pt modelId="{6CAC2CEC-D25E-4C6B-895F-24DAC60C8B28}">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Формирование отчета об исполнении бюджета предыдущего года</a:t>
          </a:r>
          <a:endParaRPr lang="ru-RU" sz="1400" dirty="0"/>
        </a:p>
      </dgm:t>
    </dgm:pt>
    <dgm:pt modelId="{0E7C1DAA-E36B-421F-88E1-2C850FA94996}" type="parTrans" cxnId="{CC0FFF55-3A5D-4CA5-B559-1105BA9E170E}">
      <dgm:prSet/>
      <dgm:spPr/>
      <dgm:t>
        <a:bodyPr/>
        <a:lstStyle/>
        <a:p>
          <a:endParaRPr lang="ru-RU"/>
        </a:p>
      </dgm:t>
    </dgm:pt>
    <dgm:pt modelId="{63C3C2B5-57A3-4654-8629-84E8AE7D4D86}" type="sibTrans" cxnId="{CC0FFF55-3A5D-4CA5-B559-1105BA9E170E}">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7BE49794-6E34-4F3C-917F-66BACBC7C23D}">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Утверждение отчета об исполнении бюджета предыдущего года</a:t>
          </a:r>
          <a:endParaRPr lang="ru-RU" sz="1400" dirty="0"/>
        </a:p>
      </dgm:t>
    </dgm:pt>
    <dgm:pt modelId="{72D5A23D-7579-4EF9-B0CA-AE15C71266A6}" type="parTrans" cxnId="{CF762128-C727-4F27-9E03-EDC66A859A0E}">
      <dgm:prSet/>
      <dgm:spPr/>
      <dgm:t>
        <a:bodyPr/>
        <a:lstStyle/>
        <a:p>
          <a:endParaRPr lang="ru-RU"/>
        </a:p>
      </dgm:t>
    </dgm:pt>
    <dgm:pt modelId="{274B98B0-73DF-45C5-BC5E-3EAFBE580591}" type="sibTrans" cxnId="{CF762128-C727-4F27-9E03-EDC66A859A0E}">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610C8B53-6FD4-47B0-9073-2AB700B152A8}">
      <dgm:prSet phldrT="[Text]">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dirty="0" smtClean="0"/>
            <a:t>Составление проекта бюджета очередного года</a:t>
          </a:r>
          <a:endParaRPr lang="ru-RU" dirty="0"/>
        </a:p>
      </dgm:t>
    </dgm:pt>
    <dgm:pt modelId="{B1BB5C58-79B1-4990-9D30-836AF0844969}" type="parTrans" cxnId="{4783CD07-468F-44B0-9B0F-12BF84F5EDE3}">
      <dgm:prSet/>
      <dgm:spPr/>
      <dgm:t>
        <a:bodyPr/>
        <a:lstStyle/>
        <a:p>
          <a:endParaRPr lang="ru-RU"/>
        </a:p>
      </dgm:t>
    </dgm:pt>
    <dgm:pt modelId="{CECB2017-3F2C-412B-9C0D-B2EDFAE5656C}" type="sibTrans" cxnId="{4783CD07-468F-44B0-9B0F-12BF84F5EDE3}">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CC577EE5-D525-47DD-8BB6-3CCB6A0FDA52}" type="pres">
      <dgm:prSet presAssocID="{964358EB-6B52-4F49-B836-16CAD6992789}" presName="cycle" presStyleCnt="0">
        <dgm:presLayoutVars>
          <dgm:dir/>
          <dgm:resizeHandles val="exact"/>
        </dgm:presLayoutVars>
      </dgm:prSet>
      <dgm:spPr/>
      <dgm:t>
        <a:bodyPr/>
        <a:lstStyle/>
        <a:p>
          <a:endParaRPr lang="ru-RU"/>
        </a:p>
      </dgm:t>
    </dgm:pt>
    <dgm:pt modelId="{0F986940-28C6-4365-9EED-A7EEB8CA582F}" type="pres">
      <dgm:prSet presAssocID="{B295B404-149E-481A-875F-8496B6510285}" presName="node" presStyleLbl="node1" presStyleIdx="0" presStyleCnt="6" custScaleX="137959" custScaleY="124188" custRadScaleRad="100212" custRadScaleInc="-106679">
        <dgm:presLayoutVars>
          <dgm:bulletEnabled val="1"/>
        </dgm:presLayoutVars>
      </dgm:prSet>
      <dgm:spPr/>
      <dgm:t>
        <a:bodyPr/>
        <a:lstStyle/>
        <a:p>
          <a:endParaRPr lang="ru-RU"/>
        </a:p>
      </dgm:t>
    </dgm:pt>
    <dgm:pt modelId="{C18EE798-6989-4BD1-B5E6-35B1BD5413A3}" type="pres">
      <dgm:prSet presAssocID="{9A7CA158-F069-476C-AF96-D2BA32F2646C}" presName="sibTrans" presStyleLbl="sibTrans2D1" presStyleIdx="0" presStyleCnt="6" custLinFactNeighborX="3327" custLinFactNeighborY="-78711"/>
      <dgm:spPr/>
      <dgm:t>
        <a:bodyPr/>
        <a:lstStyle/>
        <a:p>
          <a:endParaRPr lang="ru-RU"/>
        </a:p>
      </dgm:t>
    </dgm:pt>
    <dgm:pt modelId="{E9AA82E2-42CC-404F-B4DA-BC551A24D0B0}" type="pres">
      <dgm:prSet presAssocID="{9A7CA158-F069-476C-AF96-D2BA32F2646C}" presName="connectorText" presStyleLbl="sibTrans2D1" presStyleIdx="0" presStyleCnt="6"/>
      <dgm:spPr/>
      <dgm:t>
        <a:bodyPr/>
        <a:lstStyle/>
        <a:p>
          <a:endParaRPr lang="ru-RU"/>
        </a:p>
      </dgm:t>
    </dgm:pt>
    <dgm:pt modelId="{51F28008-F847-4AE2-B6C0-B9BC10011612}" type="pres">
      <dgm:prSet presAssocID="{FF6AC927-8246-4E7B-8CB9-47FC5EC4101A}" presName="node" presStyleLbl="node1" presStyleIdx="1" presStyleCnt="6" custScaleX="140414" custScaleY="126504" custRadScaleRad="117100" custRadScaleInc="-46459">
        <dgm:presLayoutVars>
          <dgm:bulletEnabled val="1"/>
        </dgm:presLayoutVars>
      </dgm:prSet>
      <dgm:spPr/>
      <dgm:t>
        <a:bodyPr/>
        <a:lstStyle/>
        <a:p>
          <a:endParaRPr lang="ru-RU"/>
        </a:p>
      </dgm:t>
    </dgm:pt>
    <dgm:pt modelId="{FF0783F5-72D8-487E-ABF8-D2753BE1F7F0}" type="pres">
      <dgm:prSet presAssocID="{6090016B-97D9-4A85-821E-D22FCD6106A0}" presName="sibTrans" presStyleLbl="sibTrans2D1" presStyleIdx="1" presStyleCnt="6" custLinFactNeighborX="24821" custLinFactNeighborY="-18492"/>
      <dgm:spPr/>
      <dgm:t>
        <a:bodyPr/>
        <a:lstStyle/>
        <a:p>
          <a:endParaRPr lang="ru-RU"/>
        </a:p>
      </dgm:t>
    </dgm:pt>
    <dgm:pt modelId="{CA70BFAD-6547-47E5-B980-B75AC11DDC69}" type="pres">
      <dgm:prSet presAssocID="{6090016B-97D9-4A85-821E-D22FCD6106A0}" presName="connectorText" presStyleLbl="sibTrans2D1" presStyleIdx="1" presStyleCnt="6"/>
      <dgm:spPr/>
      <dgm:t>
        <a:bodyPr/>
        <a:lstStyle/>
        <a:p>
          <a:endParaRPr lang="ru-RU"/>
        </a:p>
      </dgm:t>
    </dgm:pt>
    <dgm:pt modelId="{463D2A12-F228-4BBC-934E-D6AA4BEEFABD}" type="pres">
      <dgm:prSet presAssocID="{16870200-774E-4134-AC8B-C9D75F0CC532}" presName="node" presStyleLbl="node1" presStyleIdx="2" presStyleCnt="6" custScaleX="142653" custScaleY="134570" custRadScaleRad="183099" custRadScaleInc="-100767">
        <dgm:presLayoutVars>
          <dgm:bulletEnabled val="1"/>
        </dgm:presLayoutVars>
      </dgm:prSet>
      <dgm:spPr/>
      <dgm:t>
        <a:bodyPr/>
        <a:lstStyle/>
        <a:p>
          <a:endParaRPr lang="ru-RU"/>
        </a:p>
      </dgm:t>
    </dgm:pt>
    <dgm:pt modelId="{F2FE3488-6179-4DE5-B240-EF881C9571BD}" type="pres">
      <dgm:prSet presAssocID="{90D03030-E6F4-490D-B4FD-0D3CCCF063EC}" presName="sibTrans" presStyleLbl="sibTrans2D1" presStyleIdx="2" presStyleCnt="6" custLinFactX="16448" custLinFactNeighborX="100000" custLinFactNeighborY="55505"/>
      <dgm:spPr/>
      <dgm:t>
        <a:bodyPr/>
        <a:lstStyle/>
        <a:p>
          <a:endParaRPr lang="ru-RU"/>
        </a:p>
      </dgm:t>
    </dgm:pt>
    <dgm:pt modelId="{1B669E3C-36F1-429D-8409-898BAEFD8F08}" type="pres">
      <dgm:prSet presAssocID="{90D03030-E6F4-490D-B4FD-0D3CCCF063EC}" presName="connectorText" presStyleLbl="sibTrans2D1" presStyleIdx="2" presStyleCnt="6"/>
      <dgm:spPr/>
      <dgm:t>
        <a:bodyPr/>
        <a:lstStyle/>
        <a:p>
          <a:endParaRPr lang="ru-RU"/>
        </a:p>
      </dgm:t>
    </dgm:pt>
    <dgm:pt modelId="{56C323D4-4FB5-46E2-9C9E-3C0544405C6E}" type="pres">
      <dgm:prSet presAssocID="{6CAC2CEC-D25E-4C6B-895F-24DAC60C8B28}" presName="node" presStyleLbl="node1" presStyleIdx="3" presStyleCnt="6" custScaleX="146813" custScaleY="135754" custRadScaleRad="130257" custRadScaleInc="-146640">
        <dgm:presLayoutVars>
          <dgm:bulletEnabled val="1"/>
        </dgm:presLayoutVars>
      </dgm:prSet>
      <dgm:spPr/>
      <dgm:t>
        <a:bodyPr/>
        <a:lstStyle/>
        <a:p>
          <a:endParaRPr lang="ru-RU"/>
        </a:p>
      </dgm:t>
    </dgm:pt>
    <dgm:pt modelId="{4181A0A9-CB22-41B3-A814-025B08E8B321}" type="pres">
      <dgm:prSet presAssocID="{63C3C2B5-57A3-4654-8629-84E8AE7D4D86}" presName="sibTrans" presStyleLbl="sibTrans2D1" presStyleIdx="3" presStyleCnt="6" custLinFactNeighborX="-8041" custLinFactNeighborY="45562"/>
      <dgm:spPr/>
      <dgm:t>
        <a:bodyPr/>
        <a:lstStyle/>
        <a:p>
          <a:endParaRPr lang="ru-RU"/>
        </a:p>
      </dgm:t>
    </dgm:pt>
    <dgm:pt modelId="{130C6012-7E1B-4E18-B32C-25A300D267DA}" type="pres">
      <dgm:prSet presAssocID="{63C3C2B5-57A3-4654-8629-84E8AE7D4D86}" presName="connectorText" presStyleLbl="sibTrans2D1" presStyleIdx="3" presStyleCnt="6"/>
      <dgm:spPr/>
      <dgm:t>
        <a:bodyPr/>
        <a:lstStyle/>
        <a:p>
          <a:endParaRPr lang="ru-RU"/>
        </a:p>
      </dgm:t>
    </dgm:pt>
    <dgm:pt modelId="{8AE1BDA1-4929-4A12-9463-1F5B868A8E48}" type="pres">
      <dgm:prSet presAssocID="{7BE49794-6E34-4F3C-917F-66BACBC7C23D}" presName="node" presStyleLbl="node1" presStyleIdx="4" presStyleCnt="6" custScaleX="155789" custScaleY="141073" custRadScaleRad="111938" custRadScaleInc="-85318">
        <dgm:presLayoutVars>
          <dgm:bulletEnabled val="1"/>
        </dgm:presLayoutVars>
      </dgm:prSet>
      <dgm:spPr/>
      <dgm:t>
        <a:bodyPr/>
        <a:lstStyle/>
        <a:p>
          <a:endParaRPr lang="ru-RU"/>
        </a:p>
      </dgm:t>
    </dgm:pt>
    <dgm:pt modelId="{92038692-6DCE-41E0-9F7C-394FB1046E4F}" type="pres">
      <dgm:prSet presAssocID="{274B98B0-73DF-45C5-BC5E-3EAFBE580591}" presName="sibTrans" presStyleLbl="sibTrans2D1" presStyleIdx="4" presStyleCnt="6" custLinFactX="-18888" custLinFactNeighborX="-100000" custLinFactNeighborY="81233"/>
      <dgm:spPr/>
      <dgm:t>
        <a:bodyPr/>
        <a:lstStyle/>
        <a:p>
          <a:endParaRPr lang="ru-RU"/>
        </a:p>
      </dgm:t>
    </dgm:pt>
    <dgm:pt modelId="{C5AECB56-B5D8-4B3A-A255-48808396DAF0}" type="pres">
      <dgm:prSet presAssocID="{274B98B0-73DF-45C5-BC5E-3EAFBE580591}" presName="connectorText" presStyleLbl="sibTrans2D1" presStyleIdx="4" presStyleCnt="6"/>
      <dgm:spPr/>
      <dgm:t>
        <a:bodyPr/>
        <a:lstStyle/>
        <a:p>
          <a:endParaRPr lang="ru-RU"/>
        </a:p>
      </dgm:t>
    </dgm:pt>
    <dgm:pt modelId="{60652C8F-8718-4A1A-AC21-2AF3EC4BD49E}" type="pres">
      <dgm:prSet presAssocID="{610C8B53-6FD4-47B0-9073-2AB700B152A8}" presName="node" presStyleLbl="node1" presStyleIdx="5" presStyleCnt="6" custScaleX="144899" custScaleY="141794" custRadScaleRad="147632" custRadScaleInc="-85998">
        <dgm:presLayoutVars>
          <dgm:bulletEnabled val="1"/>
        </dgm:presLayoutVars>
      </dgm:prSet>
      <dgm:spPr/>
      <dgm:t>
        <a:bodyPr/>
        <a:lstStyle/>
        <a:p>
          <a:endParaRPr lang="ru-RU"/>
        </a:p>
      </dgm:t>
    </dgm:pt>
    <dgm:pt modelId="{AC1FAB29-B58D-4DCC-A3C9-3E28EE746718}" type="pres">
      <dgm:prSet presAssocID="{CECB2017-3F2C-412B-9C0D-B2EDFAE5656C}" presName="sibTrans" presStyleLbl="sibTrans2D1" presStyleIdx="5" presStyleCnt="6" custLinFactX="-23666" custLinFactNeighborX="-100000" custLinFactNeighborY="-90371"/>
      <dgm:spPr/>
      <dgm:t>
        <a:bodyPr/>
        <a:lstStyle/>
        <a:p>
          <a:endParaRPr lang="ru-RU"/>
        </a:p>
      </dgm:t>
    </dgm:pt>
    <dgm:pt modelId="{FD5F0CF8-61E2-4556-B41F-858325E8F323}" type="pres">
      <dgm:prSet presAssocID="{CECB2017-3F2C-412B-9C0D-B2EDFAE5656C}" presName="connectorText" presStyleLbl="sibTrans2D1" presStyleIdx="5" presStyleCnt="6"/>
      <dgm:spPr/>
      <dgm:t>
        <a:bodyPr/>
        <a:lstStyle/>
        <a:p>
          <a:endParaRPr lang="ru-RU"/>
        </a:p>
      </dgm:t>
    </dgm:pt>
  </dgm:ptLst>
  <dgm:cxnLst>
    <dgm:cxn modelId="{D6CDC74B-2819-4DCD-B1BB-BA041CB87FFD}" type="presOf" srcId="{63C3C2B5-57A3-4654-8629-84E8AE7D4D86}" destId="{4181A0A9-CB22-41B3-A814-025B08E8B321}" srcOrd="0" destOrd="0" presId="urn:microsoft.com/office/officeart/2005/8/layout/cycle2"/>
    <dgm:cxn modelId="{9F53F4E0-9495-4310-8EFF-ABBC9D5DA32C}" type="presOf" srcId="{16870200-774E-4134-AC8B-C9D75F0CC532}" destId="{463D2A12-F228-4BBC-934E-D6AA4BEEFABD}" srcOrd="0" destOrd="0" presId="urn:microsoft.com/office/officeart/2005/8/layout/cycle2"/>
    <dgm:cxn modelId="{780C5D23-3D79-4703-B624-804489417EB3}" type="presOf" srcId="{90D03030-E6F4-490D-B4FD-0D3CCCF063EC}" destId="{1B669E3C-36F1-429D-8409-898BAEFD8F08}" srcOrd="1" destOrd="0" presId="urn:microsoft.com/office/officeart/2005/8/layout/cycle2"/>
    <dgm:cxn modelId="{2935566F-D1B3-40A8-A497-38D4F58B3E1B}" type="presOf" srcId="{6090016B-97D9-4A85-821E-D22FCD6106A0}" destId="{CA70BFAD-6547-47E5-B980-B75AC11DDC69}" srcOrd="1" destOrd="0" presId="urn:microsoft.com/office/officeart/2005/8/layout/cycle2"/>
    <dgm:cxn modelId="{B1AB3AAF-B614-4F4D-82F5-64D33F423AA2}" type="presOf" srcId="{7BE49794-6E34-4F3C-917F-66BACBC7C23D}" destId="{8AE1BDA1-4929-4A12-9463-1F5B868A8E48}" srcOrd="0" destOrd="0" presId="urn:microsoft.com/office/officeart/2005/8/layout/cycle2"/>
    <dgm:cxn modelId="{34DCEF86-E405-4871-A8F7-9FB066442DBD}" type="presOf" srcId="{6090016B-97D9-4A85-821E-D22FCD6106A0}" destId="{FF0783F5-72D8-487E-ABF8-D2753BE1F7F0}" srcOrd="0" destOrd="0" presId="urn:microsoft.com/office/officeart/2005/8/layout/cycle2"/>
    <dgm:cxn modelId="{31F81746-0589-4882-A59E-D43D08A82D69}" srcId="{964358EB-6B52-4F49-B836-16CAD6992789}" destId="{B295B404-149E-481A-875F-8496B6510285}" srcOrd="0" destOrd="0" parTransId="{E1FC91CC-BD0F-42B9-A6BC-4AD49B9FA5EC}" sibTransId="{9A7CA158-F069-476C-AF96-D2BA32F2646C}"/>
    <dgm:cxn modelId="{1AC3E5E9-4778-4DFA-A3DE-B5D99D61CABA}" type="presOf" srcId="{274B98B0-73DF-45C5-BC5E-3EAFBE580591}" destId="{92038692-6DCE-41E0-9F7C-394FB1046E4F}" srcOrd="0" destOrd="0" presId="urn:microsoft.com/office/officeart/2005/8/layout/cycle2"/>
    <dgm:cxn modelId="{FEEBF6E0-53E1-4176-A65B-8B20A1EC79DF}" srcId="{964358EB-6B52-4F49-B836-16CAD6992789}" destId="{16870200-774E-4134-AC8B-C9D75F0CC532}" srcOrd="2" destOrd="0" parTransId="{1F5EFEB6-CC91-4E52-A06C-9CAFB20E2EA4}" sibTransId="{90D03030-E6F4-490D-B4FD-0D3CCCF063EC}"/>
    <dgm:cxn modelId="{076F2E15-4204-4435-B8A9-AAEA79F61038}" type="presOf" srcId="{CECB2017-3F2C-412B-9C0D-B2EDFAE5656C}" destId="{FD5F0CF8-61E2-4556-B41F-858325E8F323}" srcOrd="1" destOrd="0" presId="urn:microsoft.com/office/officeart/2005/8/layout/cycle2"/>
    <dgm:cxn modelId="{5F0AED8F-3FE4-4719-A043-37B5E7415C10}" type="presOf" srcId="{B295B404-149E-481A-875F-8496B6510285}" destId="{0F986940-28C6-4365-9EED-A7EEB8CA582F}" srcOrd="0" destOrd="0" presId="urn:microsoft.com/office/officeart/2005/8/layout/cycle2"/>
    <dgm:cxn modelId="{CF762128-C727-4F27-9E03-EDC66A859A0E}" srcId="{964358EB-6B52-4F49-B836-16CAD6992789}" destId="{7BE49794-6E34-4F3C-917F-66BACBC7C23D}" srcOrd="4" destOrd="0" parTransId="{72D5A23D-7579-4EF9-B0CA-AE15C71266A6}" sibTransId="{274B98B0-73DF-45C5-BC5E-3EAFBE580591}"/>
    <dgm:cxn modelId="{1AF74BFF-C3D0-4A8C-903B-3DED0FAC6454}" type="presOf" srcId="{610C8B53-6FD4-47B0-9073-2AB700B152A8}" destId="{60652C8F-8718-4A1A-AC21-2AF3EC4BD49E}" srcOrd="0" destOrd="0" presId="urn:microsoft.com/office/officeart/2005/8/layout/cycle2"/>
    <dgm:cxn modelId="{1686DD12-1323-4C65-8B5B-D9D08FDD6C4D}" type="presOf" srcId="{90D03030-E6F4-490D-B4FD-0D3CCCF063EC}" destId="{F2FE3488-6179-4DE5-B240-EF881C9571BD}" srcOrd="0" destOrd="0" presId="urn:microsoft.com/office/officeart/2005/8/layout/cycle2"/>
    <dgm:cxn modelId="{E6D1C2FC-9042-4849-B848-D9261677270F}" type="presOf" srcId="{63C3C2B5-57A3-4654-8629-84E8AE7D4D86}" destId="{130C6012-7E1B-4E18-B32C-25A300D267DA}" srcOrd="1" destOrd="0" presId="urn:microsoft.com/office/officeart/2005/8/layout/cycle2"/>
    <dgm:cxn modelId="{05AB0F1C-17F5-4F8D-B9E0-71F4841AF6CF}" type="presOf" srcId="{274B98B0-73DF-45C5-BC5E-3EAFBE580591}" destId="{C5AECB56-B5D8-4B3A-A255-48808396DAF0}" srcOrd="1" destOrd="0" presId="urn:microsoft.com/office/officeart/2005/8/layout/cycle2"/>
    <dgm:cxn modelId="{4783CD07-468F-44B0-9B0F-12BF84F5EDE3}" srcId="{964358EB-6B52-4F49-B836-16CAD6992789}" destId="{610C8B53-6FD4-47B0-9073-2AB700B152A8}" srcOrd="5" destOrd="0" parTransId="{B1BB5C58-79B1-4990-9D30-836AF0844969}" sibTransId="{CECB2017-3F2C-412B-9C0D-B2EDFAE5656C}"/>
    <dgm:cxn modelId="{BA17C0BD-A6CF-44F8-8817-D55E5841AD52}" type="presOf" srcId="{CECB2017-3F2C-412B-9C0D-B2EDFAE5656C}" destId="{AC1FAB29-B58D-4DCC-A3C9-3E28EE746718}" srcOrd="0" destOrd="0" presId="urn:microsoft.com/office/officeart/2005/8/layout/cycle2"/>
    <dgm:cxn modelId="{57F82850-A3EB-4149-AA2B-4CA98E0135FE}" type="presOf" srcId="{FF6AC927-8246-4E7B-8CB9-47FC5EC4101A}" destId="{51F28008-F847-4AE2-B6C0-B9BC10011612}" srcOrd="0" destOrd="0" presId="urn:microsoft.com/office/officeart/2005/8/layout/cycle2"/>
    <dgm:cxn modelId="{CC0FFF55-3A5D-4CA5-B559-1105BA9E170E}" srcId="{964358EB-6B52-4F49-B836-16CAD6992789}" destId="{6CAC2CEC-D25E-4C6B-895F-24DAC60C8B28}" srcOrd="3" destOrd="0" parTransId="{0E7C1DAA-E36B-421F-88E1-2C850FA94996}" sibTransId="{63C3C2B5-57A3-4654-8629-84E8AE7D4D86}"/>
    <dgm:cxn modelId="{379FEBD2-40AA-41F9-9F37-5E90ED6A9173}" type="presOf" srcId="{9A7CA158-F069-476C-AF96-D2BA32F2646C}" destId="{E9AA82E2-42CC-404F-B4DA-BC551A24D0B0}" srcOrd="1" destOrd="0" presId="urn:microsoft.com/office/officeart/2005/8/layout/cycle2"/>
    <dgm:cxn modelId="{AFCB9CD0-37B7-4CFF-8B7E-288892B48ED4}" type="presOf" srcId="{964358EB-6B52-4F49-B836-16CAD6992789}" destId="{CC577EE5-D525-47DD-8BB6-3CCB6A0FDA52}" srcOrd="0" destOrd="0" presId="urn:microsoft.com/office/officeart/2005/8/layout/cycle2"/>
    <dgm:cxn modelId="{0DFBB8EA-B35C-4450-9300-04CA004D9C67}" type="presOf" srcId="{6CAC2CEC-D25E-4C6B-895F-24DAC60C8B28}" destId="{56C323D4-4FB5-46E2-9C9E-3C0544405C6E}" srcOrd="0" destOrd="0" presId="urn:microsoft.com/office/officeart/2005/8/layout/cycle2"/>
    <dgm:cxn modelId="{B7CC6BD9-76D3-4ADD-950E-35EC82E3BC9D}" srcId="{964358EB-6B52-4F49-B836-16CAD6992789}" destId="{FF6AC927-8246-4E7B-8CB9-47FC5EC4101A}" srcOrd="1" destOrd="0" parTransId="{34E78F33-79C8-4D70-B471-33C9DC01D3C6}" sibTransId="{6090016B-97D9-4A85-821E-D22FCD6106A0}"/>
    <dgm:cxn modelId="{5C8961A2-452B-409A-99F5-156E550D625D}" type="presOf" srcId="{9A7CA158-F069-476C-AF96-D2BA32F2646C}" destId="{C18EE798-6989-4BD1-B5E6-35B1BD5413A3}" srcOrd="0" destOrd="0" presId="urn:microsoft.com/office/officeart/2005/8/layout/cycle2"/>
    <dgm:cxn modelId="{92AD9E75-7573-4833-9A21-2450A8BE3BBD}" type="presParOf" srcId="{CC577EE5-D525-47DD-8BB6-3CCB6A0FDA52}" destId="{0F986940-28C6-4365-9EED-A7EEB8CA582F}" srcOrd="0" destOrd="0" presId="urn:microsoft.com/office/officeart/2005/8/layout/cycle2"/>
    <dgm:cxn modelId="{2B7650AB-166D-4F32-ABD2-EBB156B39E80}" type="presParOf" srcId="{CC577EE5-D525-47DD-8BB6-3CCB6A0FDA52}" destId="{C18EE798-6989-4BD1-B5E6-35B1BD5413A3}" srcOrd="1" destOrd="0" presId="urn:microsoft.com/office/officeart/2005/8/layout/cycle2"/>
    <dgm:cxn modelId="{60B18EED-E611-401B-B8F0-60B9A0BF2FD3}" type="presParOf" srcId="{C18EE798-6989-4BD1-B5E6-35B1BD5413A3}" destId="{E9AA82E2-42CC-404F-B4DA-BC551A24D0B0}" srcOrd="0" destOrd="0" presId="urn:microsoft.com/office/officeart/2005/8/layout/cycle2"/>
    <dgm:cxn modelId="{416098E5-C1DE-439E-8528-5BDBE6C1B4CD}" type="presParOf" srcId="{CC577EE5-D525-47DD-8BB6-3CCB6A0FDA52}" destId="{51F28008-F847-4AE2-B6C0-B9BC10011612}" srcOrd="2" destOrd="0" presId="urn:microsoft.com/office/officeart/2005/8/layout/cycle2"/>
    <dgm:cxn modelId="{81603F75-1641-4F73-84B7-ECF9CDD81A9D}" type="presParOf" srcId="{CC577EE5-D525-47DD-8BB6-3CCB6A0FDA52}" destId="{FF0783F5-72D8-487E-ABF8-D2753BE1F7F0}" srcOrd="3" destOrd="0" presId="urn:microsoft.com/office/officeart/2005/8/layout/cycle2"/>
    <dgm:cxn modelId="{16695650-F99E-4D9A-A174-211AF7B82F15}" type="presParOf" srcId="{FF0783F5-72D8-487E-ABF8-D2753BE1F7F0}" destId="{CA70BFAD-6547-47E5-B980-B75AC11DDC69}" srcOrd="0" destOrd="0" presId="urn:microsoft.com/office/officeart/2005/8/layout/cycle2"/>
    <dgm:cxn modelId="{B6334D5D-DCCC-4248-A6C7-079D0BB76AA2}" type="presParOf" srcId="{CC577EE5-D525-47DD-8BB6-3CCB6A0FDA52}" destId="{463D2A12-F228-4BBC-934E-D6AA4BEEFABD}" srcOrd="4" destOrd="0" presId="urn:microsoft.com/office/officeart/2005/8/layout/cycle2"/>
    <dgm:cxn modelId="{7C10ED63-E7F7-4EBA-982E-683A81AFBEE4}" type="presParOf" srcId="{CC577EE5-D525-47DD-8BB6-3CCB6A0FDA52}" destId="{F2FE3488-6179-4DE5-B240-EF881C9571BD}" srcOrd="5" destOrd="0" presId="urn:microsoft.com/office/officeart/2005/8/layout/cycle2"/>
    <dgm:cxn modelId="{5A3DF9A1-9CD4-4385-B06D-26190F92FFCF}" type="presParOf" srcId="{F2FE3488-6179-4DE5-B240-EF881C9571BD}" destId="{1B669E3C-36F1-429D-8409-898BAEFD8F08}" srcOrd="0" destOrd="0" presId="urn:microsoft.com/office/officeart/2005/8/layout/cycle2"/>
    <dgm:cxn modelId="{F5F13227-C257-4512-8686-FAEFA1BA4C1F}" type="presParOf" srcId="{CC577EE5-D525-47DD-8BB6-3CCB6A0FDA52}" destId="{56C323D4-4FB5-46E2-9C9E-3C0544405C6E}" srcOrd="6" destOrd="0" presId="urn:microsoft.com/office/officeart/2005/8/layout/cycle2"/>
    <dgm:cxn modelId="{E902978B-E38F-48D0-8971-98CB06DABE9D}" type="presParOf" srcId="{CC577EE5-D525-47DD-8BB6-3CCB6A0FDA52}" destId="{4181A0A9-CB22-41B3-A814-025B08E8B321}" srcOrd="7" destOrd="0" presId="urn:microsoft.com/office/officeart/2005/8/layout/cycle2"/>
    <dgm:cxn modelId="{08E1061F-10B9-42F6-B175-86C51063E126}" type="presParOf" srcId="{4181A0A9-CB22-41B3-A814-025B08E8B321}" destId="{130C6012-7E1B-4E18-B32C-25A300D267DA}" srcOrd="0" destOrd="0" presId="urn:microsoft.com/office/officeart/2005/8/layout/cycle2"/>
    <dgm:cxn modelId="{C2E54C68-A6AD-430D-B953-7F8F9AC5028B}" type="presParOf" srcId="{CC577EE5-D525-47DD-8BB6-3CCB6A0FDA52}" destId="{8AE1BDA1-4929-4A12-9463-1F5B868A8E48}" srcOrd="8" destOrd="0" presId="urn:microsoft.com/office/officeart/2005/8/layout/cycle2"/>
    <dgm:cxn modelId="{1BE8B554-3F13-4927-87E0-BCD03A6A1C84}" type="presParOf" srcId="{CC577EE5-D525-47DD-8BB6-3CCB6A0FDA52}" destId="{92038692-6DCE-41E0-9F7C-394FB1046E4F}" srcOrd="9" destOrd="0" presId="urn:microsoft.com/office/officeart/2005/8/layout/cycle2"/>
    <dgm:cxn modelId="{B4C16565-8F88-487F-B3B2-2051167ADE59}" type="presParOf" srcId="{92038692-6DCE-41E0-9F7C-394FB1046E4F}" destId="{C5AECB56-B5D8-4B3A-A255-48808396DAF0}" srcOrd="0" destOrd="0" presId="urn:microsoft.com/office/officeart/2005/8/layout/cycle2"/>
    <dgm:cxn modelId="{3DE64C83-2377-4B8D-8D07-7966903DB700}" type="presParOf" srcId="{CC577EE5-D525-47DD-8BB6-3CCB6A0FDA52}" destId="{60652C8F-8718-4A1A-AC21-2AF3EC4BD49E}" srcOrd="10" destOrd="0" presId="urn:microsoft.com/office/officeart/2005/8/layout/cycle2"/>
    <dgm:cxn modelId="{76CD5E83-7D21-4BC7-AB94-572662EFFF4E}" type="presParOf" srcId="{CC577EE5-D525-47DD-8BB6-3CCB6A0FDA52}" destId="{AC1FAB29-B58D-4DCC-A3C9-3E28EE746718}" srcOrd="11" destOrd="0" presId="urn:microsoft.com/office/officeart/2005/8/layout/cycle2"/>
    <dgm:cxn modelId="{B4AB92DF-0E88-458C-B615-DB95D9151E2B}" type="presParOf" srcId="{AC1FAB29-B58D-4DCC-A3C9-3E28EE746718}" destId="{FD5F0CF8-61E2-4556-B41F-858325E8F323}" srcOrd="0" destOrd="0" presId="urn:microsoft.com/office/officeart/2005/8/layout/cycle2"/>
  </dgm:cxnLst>
  <dgm:bg/>
  <dgm:whole>
    <a:ln>
      <a:solidFill>
        <a:schemeClr val="accent1">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259477-8B07-42AC-B156-085FD9F836D5}"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ru-RU"/>
        </a:p>
      </dgm:t>
    </dgm:pt>
    <dgm:pt modelId="{C4AD6D91-6F8B-4D02-BA2B-34918F135C80}">
      <dgm:prSet phldrT="[Text]" custT="1"/>
      <dgm:spPr/>
      <dgm:t>
        <a:bodyPr/>
        <a:lstStyle/>
        <a:p>
          <a:r>
            <a:rPr lang="ru-RU" sz="1400" b="1" dirty="0" smtClean="0">
              <a:solidFill>
                <a:schemeClr val="tx1"/>
              </a:solidFill>
            </a:rPr>
            <a:t>555884,4</a:t>
          </a:r>
        </a:p>
        <a:p>
          <a:r>
            <a:rPr lang="ru-RU" sz="1400" b="1" dirty="0" smtClean="0">
              <a:solidFill>
                <a:schemeClr val="tx1"/>
              </a:solidFill>
            </a:rPr>
            <a:t>(100%)</a:t>
          </a:r>
          <a:endParaRPr lang="ru-RU" sz="1400" b="1" dirty="0">
            <a:solidFill>
              <a:schemeClr val="tx1"/>
            </a:solidFill>
          </a:endParaRPr>
        </a:p>
      </dgm:t>
    </dgm:pt>
    <dgm:pt modelId="{07DEE364-561E-42B2-8863-7FB5C460DCA8}" type="parTrans" cxnId="{41CE75F8-312A-413D-8600-BA0ADC33CD15}">
      <dgm:prSet/>
      <dgm:spPr/>
      <dgm:t>
        <a:bodyPr/>
        <a:lstStyle/>
        <a:p>
          <a:endParaRPr lang="ru-RU"/>
        </a:p>
      </dgm:t>
    </dgm:pt>
    <dgm:pt modelId="{58C38136-A35A-4995-9A37-53E87289AC0A}" type="sibTrans" cxnId="{41CE75F8-312A-413D-8600-BA0ADC33CD15}">
      <dgm:prSet/>
      <dgm:spPr/>
      <dgm:t>
        <a:bodyPr/>
        <a:lstStyle/>
        <a:p>
          <a:endParaRPr lang="ru-RU"/>
        </a:p>
      </dgm:t>
    </dgm:pt>
    <dgm:pt modelId="{61E4D9FC-345A-40E9-867B-122606A3B53F}">
      <dgm:prSet phldrT="[Text]" custT="1"/>
      <dgm:spPr>
        <a:solidFill>
          <a:srgbClr val="FFFF00"/>
        </a:solidFill>
      </dgm:spPr>
      <dgm:t>
        <a:bodyPr/>
        <a:lstStyle/>
        <a:p>
          <a:r>
            <a:rPr lang="ru-RU" sz="1400" b="1" dirty="0" smtClean="0">
              <a:solidFill>
                <a:schemeClr val="tx1"/>
              </a:solidFill>
            </a:rPr>
            <a:t>462056,4</a:t>
          </a:r>
        </a:p>
        <a:p>
          <a:r>
            <a:rPr lang="ru-RU" sz="1400" b="1" dirty="0" smtClean="0">
              <a:solidFill>
                <a:schemeClr val="tx1"/>
              </a:solidFill>
            </a:rPr>
            <a:t>(83,1%</a:t>
          </a:r>
          <a:r>
            <a:rPr lang="ru-RU" sz="1800" b="1" dirty="0" smtClean="0">
              <a:solidFill>
                <a:schemeClr val="tx1"/>
              </a:solidFill>
            </a:rPr>
            <a:t>)</a:t>
          </a:r>
          <a:endParaRPr lang="ru-RU" sz="1800" b="1" dirty="0">
            <a:solidFill>
              <a:schemeClr val="tx1"/>
            </a:solidFill>
          </a:endParaRPr>
        </a:p>
      </dgm:t>
    </dgm:pt>
    <dgm:pt modelId="{81C5544A-AD41-49A4-821C-DBB5E327977E}" type="parTrans" cxnId="{77E2F36F-96B6-472F-A807-35640FB0746C}">
      <dgm:prSet/>
      <dgm:spPr/>
      <dgm:t>
        <a:bodyPr/>
        <a:lstStyle/>
        <a:p>
          <a:endParaRPr lang="ru-RU"/>
        </a:p>
      </dgm:t>
    </dgm:pt>
    <dgm:pt modelId="{F4468371-C99C-4CE4-A2D5-153423537ED5}" type="sibTrans" cxnId="{77E2F36F-96B6-472F-A807-35640FB0746C}">
      <dgm:prSet/>
      <dgm:spPr/>
      <dgm:t>
        <a:bodyPr/>
        <a:lstStyle/>
        <a:p>
          <a:endParaRPr lang="ru-RU"/>
        </a:p>
      </dgm:t>
    </dgm:pt>
    <dgm:pt modelId="{0598839E-1D97-4B1B-B207-561DE146909A}">
      <dgm:prSet phldrT="[Text]" custT="1"/>
      <dgm:spPr/>
      <dgm:t>
        <a:bodyPr/>
        <a:lstStyle/>
        <a:p>
          <a:r>
            <a:rPr lang="ru-RU" sz="1400" b="1" dirty="0" smtClean="0">
              <a:solidFill>
                <a:schemeClr val="tx1"/>
              </a:solidFill>
            </a:rPr>
            <a:t>84271</a:t>
          </a:r>
        </a:p>
        <a:p>
          <a:r>
            <a:rPr lang="ru-RU" sz="1400" b="1" dirty="0" smtClean="0">
              <a:solidFill>
                <a:schemeClr val="tx1"/>
              </a:solidFill>
            </a:rPr>
            <a:t>(15%)</a:t>
          </a:r>
        </a:p>
        <a:p>
          <a:endParaRPr lang="ru-RU" sz="1200" dirty="0"/>
        </a:p>
      </dgm:t>
    </dgm:pt>
    <dgm:pt modelId="{30F5FE5B-FC4A-42BF-9023-16E5AA70F524}" type="parTrans" cxnId="{7792B76D-ABDF-4E2C-910E-30580471A732}">
      <dgm:prSet/>
      <dgm:spPr/>
      <dgm:t>
        <a:bodyPr/>
        <a:lstStyle/>
        <a:p>
          <a:endParaRPr lang="ru-RU"/>
        </a:p>
      </dgm:t>
    </dgm:pt>
    <dgm:pt modelId="{24481291-1CE4-4035-B00F-1A7378EF2F1B}" type="sibTrans" cxnId="{7792B76D-ABDF-4E2C-910E-30580471A732}">
      <dgm:prSet/>
      <dgm:spPr/>
      <dgm:t>
        <a:bodyPr/>
        <a:lstStyle/>
        <a:p>
          <a:endParaRPr lang="ru-RU"/>
        </a:p>
      </dgm:t>
    </dgm:pt>
    <dgm:pt modelId="{64548C46-A2EF-43EA-BE02-F2AAA42C6CA7}">
      <dgm:prSet phldrT="[Text]" custT="1"/>
      <dgm:spPr>
        <a:solidFill>
          <a:schemeClr val="accent4">
            <a:lumMod val="60000"/>
            <a:lumOff val="40000"/>
          </a:schemeClr>
        </a:solidFill>
      </dgm:spPr>
      <dgm:t>
        <a:bodyPr/>
        <a:lstStyle/>
        <a:p>
          <a:r>
            <a:rPr lang="ru-RU" sz="1400" b="1" dirty="0" smtClean="0">
              <a:solidFill>
                <a:schemeClr val="tx1"/>
              </a:solidFill>
            </a:rPr>
            <a:t>9557</a:t>
          </a:r>
        </a:p>
        <a:p>
          <a:r>
            <a:rPr lang="ru-RU" sz="1400" b="1" dirty="0" smtClean="0">
              <a:solidFill>
                <a:schemeClr val="tx1"/>
              </a:solidFill>
            </a:rPr>
            <a:t>(1,9%)</a:t>
          </a:r>
          <a:endParaRPr lang="ru-RU" sz="1400" b="1" dirty="0">
            <a:solidFill>
              <a:schemeClr val="tx1"/>
            </a:solidFill>
          </a:endParaRPr>
        </a:p>
      </dgm:t>
    </dgm:pt>
    <dgm:pt modelId="{2791D15A-9257-48C7-B932-1B5140D891D7}" type="parTrans" cxnId="{1DA39FED-EA08-4F15-B5D9-F1E350211FBF}">
      <dgm:prSet/>
      <dgm:spPr/>
      <dgm:t>
        <a:bodyPr/>
        <a:lstStyle/>
        <a:p>
          <a:endParaRPr lang="ru-RU"/>
        </a:p>
      </dgm:t>
    </dgm:pt>
    <dgm:pt modelId="{9D0D5B74-16F1-4899-927B-17636D72528B}" type="sibTrans" cxnId="{1DA39FED-EA08-4F15-B5D9-F1E350211FBF}">
      <dgm:prSet/>
      <dgm:spPr/>
      <dgm:t>
        <a:bodyPr/>
        <a:lstStyle/>
        <a:p>
          <a:endParaRPr lang="ru-RU"/>
        </a:p>
      </dgm:t>
    </dgm:pt>
    <dgm:pt modelId="{EE0D8072-F24E-4051-8BC7-BEBC44A6721C}" type="pres">
      <dgm:prSet presAssocID="{28259477-8B07-42AC-B156-085FD9F836D5}" presName="Name0" presStyleCnt="0">
        <dgm:presLayoutVars>
          <dgm:chMax val="7"/>
          <dgm:resizeHandles val="exact"/>
        </dgm:presLayoutVars>
      </dgm:prSet>
      <dgm:spPr/>
      <dgm:t>
        <a:bodyPr/>
        <a:lstStyle/>
        <a:p>
          <a:endParaRPr lang="ru-RU"/>
        </a:p>
      </dgm:t>
    </dgm:pt>
    <dgm:pt modelId="{299EBD83-10E5-4657-ABAC-C4DC2AAAFC18}" type="pres">
      <dgm:prSet presAssocID="{28259477-8B07-42AC-B156-085FD9F836D5}" presName="comp1" presStyleCnt="0"/>
      <dgm:spPr/>
    </dgm:pt>
    <dgm:pt modelId="{E5D9FDD9-AB5B-4EAC-9EEE-E2B40068AE96}" type="pres">
      <dgm:prSet presAssocID="{28259477-8B07-42AC-B156-085FD9F836D5}" presName="circle1" presStyleLbl="node1" presStyleIdx="0" presStyleCnt="4" custLinFactNeighborX="-7546" custLinFactNeighborY="-24"/>
      <dgm:spPr/>
      <dgm:t>
        <a:bodyPr/>
        <a:lstStyle/>
        <a:p>
          <a:endParaRPr lang="ru-RU"/>
        </a:p>
      </dgm:t>
    </dgm:pt>
    <dgm:pt modelId="{7B2760E3-632C-4FF4-B302-8DD08F4EF0E2}" type="pres">
      <dgm:prSet presAssocID="{28259477-8B07-42AC-B156-085FD9F836D5}" presName="c1text" presStyleLbl="node1" presStyleIdx="0" presStyleCnt="4">
        <dgm:presLayoutVars>
          <dgm:bulletEnabled val="1"/>
        </dgm:presLayoutVars>
      </dgm:prSet>
      <dgm:spPr/>
      <dgm:t>
        <a:bodyPr/>
        <a:lstStyle/>
        <a:p>
          <a:endParaRPr lang="ru-RU"/>
        </a:p>
      </dgm:t>
    </dgm:pt>
    <dgm:pt modelId="{AF115694-7083-4405-8EA6-5E53B53E5DD9}" type="pres">
      <dgm:prSet presAssocID="{28259477-8B07-42AC-B156-085FD9F836D5}" presName="comp2" presStyleCnt="0"/>
      <dgm:spPr/>
    </dgm:pt>
    <dgm:pt modelId="{89B7187A-8149-44E4-97D0-872231557A9C}" type="pres">
      <dgm:prSet presAssocID="{28259477-8B07-42AC-B156-085FD9F836D5}" presName="circle2" presStyleLbl="node1" presStyleIdx="1" presStyleCnt="4" custLinFactNeighborX="-16351" custLinFactNeighborY="-3043"/>
      <dgm:spPr/>
      <dgm:t>
        <a:bodyPr/>
        <a:lstStyle/>
        <a:p>
          <a:endParaRPr lang="ru-RU"/>
        </a:p>
      </dgm:t>
    </dgm:pt>
    <dgm:pt modelId="{0F16DD06-7114-4062-82F7-97C2171E6112}" type="pres">
      <dgm:prSet presAssocID="{28259477-8B07-42AC-B156-085FD9F836D5}" presName="c2text" presStyleLbl="node1" presStyleIdx="1" presStyleCnt="4">
        <dgm:presLayoutVars>
          <dgm:bulletEnabled val="1"/>
        </dgm:presLayoutVars>
      </dgm:prSet>
      <dgm:spPr/>
      <dgm:t>
        <a:bodyPr/>
        <a:lstStyle/>
        <a:p>
          <a:endParaRPr lang="ru-RU"/>
        </a:p>
      </dgm:t>
    </dgm:pt>
    <dgm:pt modelId="{5E827731-D51F-4AF2-ACEE-C03F01F8B41A}" type="pres">
      <dgm:prSet presAssocID="{28259477-8B07-42AC-B156-085FD9F836D5}" presName="comp3" presStyleCnt="0"/>
      <dgm:spPr/>
    </dgm:pt>
    <dgm:pt modelId="{3B501339-0A33-42AA-8D1A-6CC969562169}" type="pres">
      <dgm:prSet presAssocID="{28259477-8B07-42AC-B156-085FD9F836D5}" presName="circle3" presStyleLbl="node1" presStyleIdx="2" presStyleCnt="4" custLinFactNeighborX="-37381" custLinFactNeighborY="-8497"/>
      <dgm:spPr/>
      <dgm:t>
        <a:bodyPr/>
        <a:lstStyle/>
        <a:p>
          <a:endParaRPr lang="ru-RU"/>
        </a:p>
      </dgm:t>
    </dgm:pt>
    <dgm:pt modelId="{D48E3DDC-FEFC-45E3-9AF8-368274059D5E}" type="pres">
      <dgm:prSet presAssocID="{28259477-8B07-42AC-B156-085FD9F836D5}" presName="c3text" presStyleLbl="node1" presStyleIdx="2" presStyleCnt="4">
        <dgm:presLayoutVars>
          <dgm:bulletEnabled val="1"/>
        </dgm:presLayoutVars>
      </dgm:prSet>
      <dgm:spPr/>
      <dgm:t>
        <a:bodyPr/>
        <a:lstStyle/>
        <a:p>
          <a:endParaRPr lang="ru-RU"/>
        </a:p>
      </dgm:t>
    </dgm:pt>
    <dgm:pt modelId="{D388623F-DB37-4634-AC70-A24F5D83C729}" type="pres">
      <dgm:prSet presAssocID="{28259477-8B07-42AC-B156-085FD9F836D5}" presName="comp4" presStyleCnt="0"/>
      <dgm:spPr/>
    </dgm:pt>
    <dgm:pt modelId="{761B96F6-4E27-4CBD-A924-14258B37F92C}" type="pres">
      <dgm:prSet presAssocID="{28259477-8B07-42AC-B156-085FD9F836D5}" presName="circle4" presStyleLbl="node1" presStyleIdx="3" presStyleCnt="4" custAng="0" custLinFactNeighborX="-72617" custLinFactNeighborY="-20253"/>
      <dgm:spPr/>
      <dgm:t>
        <a:bodyPr/>
        <a:lstStyle/>
        <a:p>
          <a:endParaRPr lang="ru-RU"/>
        </a:p>
      </dgm:t>
    </dgm:pt>
    <dgm:pt modelId="{D986C407-2239-4AB5-84AD-313F128E7D5B}" type="pres">
      <dgm:prSet presAssocID="{28259477-8B07-42AC-B156-085FD9F836D5}" presName="c4text" presStyleLbl="node1" presStyleIdx="3" presStyleCnt="4">
        <dgm:presLayoutVars>
          <dgm:bulletEnabled val="1"/>
        </dgm:presLayoutVars>
      </dgm:prSet>
      <dgm:spPr/>
      <dgm:t>
        <a:bodyPr/>
        <a:lstStyle/>
        <a:p>
          <a:endParaRPr lang="ru-RU"/>
        </a:p>
      </dgm:t>
    </dgm:pt>
  </dgm:ptLst>
  <dgm:cxnLst>
    <dgm:cxn modelId="{0D73A49A-92F3-490A-9E6B-FBEA1D83CF76}" type="presOf" srcId="{64548C46-A2EF-43EA-BE02-F2AAA42C6CA7}" destId="{761B96F6-4E27-4CBD-A924-14258B37F92C}" srcOrd="0" destOrd="0" presId="urn:microsoft.com/office/officeart/2005/8/layout/venn2"/>
    <dgm:cxn modelId="{6FD70DED-C17E-4398-94E0-9AA42A9C9FB8}" type="presOf" srcId="{0598839E-1D97-4B1B-B207-561DE146909A}" destId="{3B501339-0A33-42AA-8D1A-6CC969562169}" srcOrd="0" destOrd="0" presId="urn:microsoft.com/office/officeart/2005/8/layout/venn2"/>
    <dgm:cxn modelId="{CA3886C9-BA3D-4D59-BC76-5457D4BAF796}" type="presOf" srcId="{61E4D9FC-345A-40E9-867B-122606A3B53F}" destId="{0F16DD06-7114-4062-82F7-97C2171E6112}" srcOrd="1" destOrd="0" presId="urn:microsoft.com/office/officeart/2005/8/layout/venn2"/>
    <dgm:cxn modelId="{00205102-82B6-474D-9CFA-FE45D9B006A1}" type="presOf" srcId="{61E4D9FC-345A-40E9-867B-122606A3B53F}" destId="{89B7187A-8149-44E4-97D0-872231557A9C}" srcOrd="0" destOrd="0" presId="urn:microsoft.com/office/officeart/2005/8/layout/venn2"/>
    <dgm:cxn modelId="{7792B76D-ABDF-4E2C-910E-30580471A732}" srcId="{28259477-8B07-42AC-B156-085FD9F836D5}" destId="{0598839E-1D97-4B1B-B207-561DE146909A}" srcOrd="2" destOrd="0" parTransId="{30F5FE5B-FC4A-42BF-9023-16E5AA70F524}" sibTransId="{24481291-1CE4-4035-B00F-1A7378EF2F1B}"/>
    <dgm:cxn modelId="{39491903-D350-4EB6-B2F5-F1117E78719E}" type="presOf" srcId="{C4AD6D91-6F8B-4D02-BA2B-34918F135C80}" destId="{7B2760E3-632C-4FF4-B302-8DD08F4EF0E2}" srcOrd="1" destOrd="0" presId="urn:microsoft.com/office/officeart/2005/8/layout/venn2"/>
    <dgm:cxn modelId="{77E2F36F-96B6-472F-A807-35640FB0746C}" srcId="{28259477-8B07-42AC-B156-085FD9F836D5}" destId="{61E4D9FC-345A-40E9-867B-122606A3B53F}" srcOrd="1" destOrd="0" parTransId="{81C5544A-AD41-49A4-821C-DBB5E327977E}" sibTransId="{F4468371-C99C-4CE4-A2D5-153423537ED5}"/>
    <dgm:cxn modelId="{AB8C6529-77F1-4972-B36F-C336C90F97A1}" type="presOf" srcId="{64548C46-A2EF-43EA-BE02-F2AAA42C6CA7}" destId="{D986C407-2239-4AB5-84AD-313F128E7D5B}" srcOrd="1" destOrd="0" presId="urn:microsoft.com/office/officeart/2005/8/layout/venn2"/>
    <dgm:cxn modelId="{41CE75F8-312A-413D-8600-BA0ADC33CD15}" srcId="{28259477-8B07-42AC-B156-085FD9F836D5}" destId="{C4AD6D91-6F8B-4D02-BA2B-34918F135C80}" srcOrd="0" destOrd="0" parTransId="{07DEE364-561E-42B2-8863-7FB5C460DCA8}" sibTransId="{58C38136-A35A-4995-9A37-53E87289AC0A}"/>
    <dgm:cxn modelId="{46CD1DD7-8478-408C-A345-B64BCC711DDE}" type="presOf" srcId="{C4AD6D91-6F8B-4D02-BA2B-34918F135C80}" destId="{E5D9FDD9-AB5B-4EAC-9EEE-E2B40068AE96}" srcOrd="0" destOrd="0" presId="urn:microsoft.com/office/officeart/2005/8/layout/venn2"/>
    <dgm:cxn modelId="{1DA39FED-EA08-4F15-B5D9-F1E350211FBF}" srcId="{28259477-8B07-42AC-B156-085FD9F836D5}" destId="{64548C46-A2EF-43EA-BE02-F2AAA42C6CA7}" srcOrd="3" destOrd="0" parTransId="{2791D15A-9257-48C7-B932-1B5140D891D7}" sibTransId="{9D0D5B74-16F1-4899-927B-17636D72528B}"/>
    <dgm:cxn modelId="{77284BA7-27B0-42E7-9B5D-8C4AD815AACB}" type="presOf" srcId="{28259477-8B07-42AC-B156-085FD9F836D5}" destId="{EE0D8072-F24E-4051-8BC7-BEBC44A6721C}" srcOrd="0" destOrd="0" presId="urn:microsoft.com/office/officeart/2005/8/layout/venn2"/>
    <dgm:cxn modelId="{5F89BFF5-7E05-4734-A8A9-B109C5CE20B4}" type="presOf" srcId="{0598839E-1D97-4B1B-B207-561DE146909A}" destId="{D48E3DDC-FEFC-45E3-9AF8-368274059D5E}" srcOrd="1" destOrd="0" presId="urn:microsoft.com/office/officeart/2005/8/layout/venn2"/>
    <dgm:cxn modelId="{1738E30F-1748-496E-AA1A-84BF4DF0D4E6}" type="presParOf" srcId="{EE0D8072-F24E-4051-8BC7-BEBC44A6721C}" destId="{299EBD83-10E5-4657-ABAC-C4DC2AAAFC18}" srcOrd="0" destOrd="0" presId="urn:microsoft.com/office/officeart/2005/8/layout/venn2"/>
    <dgm:cxn modelId="{716086AA-35D5-43B7-B7A0-DEACF63F79A7}" type="presParOf" srcId="{299EBD83-10E5-4657-ABAC-C4DC2AAAFC18}" destId="{E5D9FDD9-AB5B-4EAC-9EEE-E2B40068AE96}" srcOrd="0" destOrd="0" presId="urn:microsoft.com/office/officeart/2005/8/layout/venn2"/>
    <dgm:cxn modelId="{2E2D8243-F13C-4F86-AA50-BE0E52EBE0CC}" type="presParOf" srcId="{299EBD83-10E5-4657-ABAC-C4DC2AAAFC18}" destId="{7B2760E3-632C-4FF4-B302-8DD08F4EF0E2}" srcOrd="1" destOrd="0" presId="urn:microsoft.com/office/officeart/2005/8/layout/venn2"/>
    <dgm:cxn modelId="{3CCCC868-4CB8-43A6-959F-F7BEF8709FFD}" type="presParOf" srcId="{EE0D8072-F24E-4051-8BC7-BEBC44A6721C}" destId="{AF115694-7083-4405-8EA6-5E53B53E5DD9}" srcOrd="1" destOrd="0" presId="urn:microsoft.com/office/officeart/2005/8/layout/venn2"/>
    <dgm:cxn modelId="{1EE22C1E-4B2F-4DE6-B14B-FF5BA2E8EE8B}" type="presParOf" srcId="{AF115694-7083-4405-8EA6-5E53B53E5DD9}" destId="{89B7187A-8149-44E4-97D0-872231557A9C}" srcOrd="0" destOrd="0" presId="urn:microsoft.com/office/officeart/2005/8/layout/venn2"/>
    <dgm:cxn modelId="{44F28771-8231-497D-ABD7-0BA0E604D58B}" type="presParOf" srcId="{AF115694-7083-4405-8EA6-5E53B53E5DD9}" destId="{0F16DD06-7114-4062-82F7-97C2171E6112}" srcOrd="1" destOrd="0" presId="urn:microsoft.com/office/officeart/2005/8/layout/venn2"/>
    <dgm:cxn modelId="{F0DF4B71-10D4-4420-A032-9D55DFFACA7C}" type="presParOf" srcId="{EE0D8072-F24E-4051-8BC7-BEBC44A6721C}" destId="{5E827731-D51F-4AF2-ACEE-C03F01F8B41A}" srcOrd="2" destOrd="0" presId="urn:microsoft.com/office/officeart/2005/8/layout/venn2"/>
    <dgm:cxn modelId="{EE24654C-CD9E-460D-BC9F-423316500D14}" type="presParOf" srcId="{5E827731-D51F-4AF2-ACEE-C03F01F8B41A}" destId="{3B501339-0A33-42AA-8D1A-6CC969562169}" srcOrd="0" destOrd="0" presId="urn:microsoft.com/office/officeart/2005/8/layout/venn2"/>
    <dgm:cxn modelId="{1B7AA113-2899-40C9-A8B2-9E0F21DE4265}" type="presParOf" srcId="{5E827731-D51F-4AF2-ACEE-C03F01F8B41A}" destId="{D48E3DDC-FEFC-45E3-9AF8-368274059D5E}" srcOrd="1" destOrd="0" presId="urn:microsoft.com/office/officeart/2005/8/layout/venn2"/>
    <dgm:cxn modelId="{ECA53BAC-522E-4933-93D4-5B1CC2BD7935}" type="presParOf" srcId="{EE0D8072-F24E-4051-8BC7-BEBC44A6721C}" destId="{D388623F-DB37-4634-AC70-A24F5D83C729}" srcOrd="3" destOrd="0" presId="urn:microsoft.com/office/officeart/2005/8/layout/venn2"/>
    <dgm:cxn modelId="{1D158E3A-92C3-4819-BCB6-BAFC87D046AE}" type="presParOf" srcId="{D388623F-DB37-4634-AC70-A24F5D83C729}" destId="{761B96F6-4E27-4CBD-A924-14258B37F92C}" srcOrd="0" destOrd="0" presId="urn:microsoft.com/office/officeart/2005/8/layout/venn2"/>
    <dgm:cxn modelId="{823B0F38-D2C1-48A3-9B26-3FE5F274BAD9}" type="presParOf" srcId="{D388623F-DB37-4634-AC70-A24F5D83C729}" destId="{D986C407-2239-4AB5-84AD-313F128E7D5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0.45736</cdr:x>
      <cdr:y>0.36333</cdr:y>
    </cdr:from>
    <cdr:to>
      <cdr:x>0.56334</cdr:x>
      <cdr:y>0.41516</cdr:y>
    </cdr:to>
    <cdr:sp macro="" textlink="">
      <cdr:nvSpPr>
        <cdr:cNvPr id="2" name="TextBox 1"/>
        <cdr:cNvSpPr txBox="1"/>
      </cdr:nvSpPr>
      <cdr:spPr>
        <a:xfrm xmlns:a="http://schemas.openxmlformats.org/drawingml/2006/main">
          <a:off x="3289063" y="1779063"/>
          <a:ext cx="762145" cy="2537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400" b="1" dirty="0" smtClean="0"/>
        </a:p>
        <a:p xmlns:a="http://schemas.openxmlformats.org/drawingml/2006/main">
          <a:r>
            <a:rPr lang="ru-RU" sz="1400" b="1" dirty="0" smtClean="0"/>
            <a:t>33529</a:t>
          </a:r>
          <a:endParaRPr lang="ru-RU" sz="1400" b="1" dirty="0"/>
        </a:p>
      </cdr:txBody>
    </cdr:sp>
  </cdr:relSizeAnchor>
  <cdr:relSizeAnchor xmlns:cdr="http://schemas.openxmlformats.org/drawingml/2006/chartDrawing">
    <cdr:from>
      <cdr:x>0.46689</cdr:x>
      <cdr:y>0.31861</cdr:y>
    </cdr:from>
    <cdr:to>
      <cdr:x>0.59603</cdr:x>
      <cdr:y>0.41798</cdr:y>
    </cdr:to>
    <cdr:sp macro="" textlink="">
      <cdr:nvSpPr>
        <cdr:cNvPr id="3" name="TextBox 2"/>
        <cdr:cNvSpPr txBox="1"/>
      </cdr:nvSpPr>
      <cdr:spPr>
        <a:xfrm xmlns:a="http://schemas.openxmlformats.org/drawingml/2006/main">
          <a:off x="3357586" y="1603396"/>
          <a:ext cx="928694" cy="5000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0.7649</cdr:x>
      <cdr:y>0.0489</cdr:y>
    </cdr:from>
    <cdr:to>
      <cdr:x>0.89205</cdr:x>
      <cdr:y>0.11988</cdr:y>
    </cdr:to>
    <cdr:sp macro="" textlink="">
      <cdr:nvSpPr>
        <cdr:cNvPr id="5" name="TextBox 4"/>
        <cdr:cNvSpPr txBox="1"/>
      </cdr:nvSpPr>
      <cdr:spPr>
        <a:xfrm xmlns:a="http://schemas.openxmlformats.org/drawingml/2006/main">
          <a:off x="5500705" y="246084"/>
          <a:ext cx="914387" cy="3571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800" b="1" dirty="0" smtClean="0"/>
        </a:p>
        <a:p xmlns:a="http://schemas.openxmlformats.org/drawingml/2006/main">
          <a:endParaRPr lang="ru-RU" sz="1800" b="1" dirty="0"/>
        </a:p>
      </cdr:txBody>
    </cdr:sp>
  </cdr:relSizeAnchor>
  <cdr:relSizeAnchor xmlns:cdr="http://schemas.openxmlformats.org/drawingml/2006/chartDrawing">
    <cdr:from>
      <cdr:x>0.87285</cdr:x>
      <cdr:y>0.21925</cdr:y>
    </cdr:from>
    <cdr:to>
      <cdr:x>1</cdr:x>
      <cdr:y>0.40095</cdr:y>
    </cdr:to>
    <cdr:sp macro="" textlink="">
      <cdr:nvSpPr>
        <cdr:cNvPr id="6" name="TextBox 5"/>
        <cdr:cNvSpPr txBox="1"/>
      </cdr:nvSpPr>
      <cdr:spPr>
        <a:xfrm xmlns:a="http://schemas.openxmlformats.org/drawingml/2006/main">
          <a:off x="6286544" y="1103330"/>
          <a:ext cx="914387" cy="914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800" b="1" dirty="0" smtClean="0"/>
        </a:p>
        <a:p xmlns:a="http://schemas.openxmlformats.org/drawingml/2006/main">
          <a:endParaRPr lang="ru-RU" sz="1800" b="1" dirty="0"/>
        </a:p>
      </cdr:txBody>
    </cdr:sp>
  </cdr:relSizeAnchor>
  <cdr:relSizeAnchor xmlns:cdr="http://schemas.openxmlformats.org/drawingml/2006/chartDrawing">
    <cdr:from>
      <cdr:x>0.02694</cdr:x>
      <cdr:y>0.15876</cdr:y>
    </cdr:from>
    <cdr:to>
      <cdr:x>0.13621</cdr:x>
      <cdr:y>0.23215</cdr:y>
    </cdr:to>
    <cdr:sp macro="" textlink="">
      <cdr:nvSpPr>
        <cdr:cNvPr id="7" name="TextBox 5"/>
        <cdr:cNvSpPr txBox="1"/>
      </cdr:nvSpPr>
      <cdr:spPr>
        <a:xfrm xmlns:a="http://schemas.openxmlformats.org/drawingml/2006/main" flipH="1">
          <a:off x="193714" y="777367"/>
          <a:ext cx="785805" cy="35935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ru-RU" b="1" dirty="0"/>
        </a:p>
      </cdr:txBody>
    </cdr:sp>
  </cdr:relSizeAnchor>
  <cdr:relSizeAnchor xmlns:cdr="http://schemas.openxmlformats.org/drawingml/2006/chartDrawing">
    <cdr:from>
      <cdr:x>0.85431</cdr:x>
      <cdr:y>0.21925</cdr:y>
    </cdr:from>
    <cdr:to>
      <cdr:x>0.98146</cdr:x>
      <cdr:y>0.40095</cdr:y>
    </cdr:to>
    <cdr:sp macro="" textlink="">
      <cdr:nvSpPr>
        <cdr:cNvPr id="8" name="TextBox 7"/>
        <cdr:cNvSpPr txBox="1"/>
      </cdr:nvSpPr>
      <cdr:spPr>
        <a:xfrm xmlns:a="http://schemas.openxmlformats.org/drawingml/2006/main">
          <a:off x="6143668" y="1103330"/>
          <a:ext cx="914387" cy="914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800" b="1" dirty="0" smtClean="0"/>
        </a:p>
        <a:p xmlns:a="http://schemas.openxmlformats.org/drawingml/2006/main">
          <a:endParaRPr lang="ru-RU" sz="1800" b="1" dirty="0"/>
        </a:p>
      </cdr:txBody>
    </cdr:sp>
  </cdr:relSizeAnchor>
  <cdr:relSizeAnchor xmlns:cdr="http://schemas.openxmlformats.org/drawingml/2006/chartDrawing">
    <cdr:from>
      <cdr:x>0.44824</cdr:x>
      <cdr:y>0.12906</cdr:y>
    </cdr:from>
    <cdr:to>
      <cdr:x>0.57328</cdr:x>
      <cdr:y>0.19192</cdr:y>
    </cdr:to>
    <cdr:sp macro="" textlink="">
      <cdr:nvSpPr>
        <cdr:cNvPr id="9" name="TextBox 16"/>
        <cdr:cNvSpPr txBox="1"/>
      </cdr:nvSpPr>
      <cdr:spPr>
        <a:xfrm xmlns:a="http://schemas.openxmlformats.org/drawingml/2006/main" flipH="1">
          <a:off x="3331255" y="631967"/>
          <a:ext cx="929285" cy="3077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400" b="1" dirty="0" smtClean="0"/>
            <a:t>70981,7</a:t>
          </a:r>
          <a:endParaRPr lang="ru-RU"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0.40139</cdr:x>
      <cdr:y>0.42376</cdr:y>
    </cdr:from>
    <cdr:to>
      <cdr:x>0.49688</cdr:x>
      <cdr:y>0.50268</cdr:y>
    </cdr:to>
    <cdr:sp macro="" textlink="">
      <cdr:nvSpPr>
        <cdr:cNvPr id="2" name="Flowchart: Process 1"/>
        <cdr:cNvSpPr/>
      </cdr:nvSpPr>
      <cdr:spPr>
        <a:xfrm xmlns:a="http://schemas.openxmlformats.org/drawingml/2006/main">
          <a:off x="3303295" y="2160240"/>
          <a:ext cx="785845" cy="402314"/>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20256</a:t>
          </a:r>
          <a:endParaRPr lang="ru-RU" sz="1800" b="1" dirty="0"/>
        </a:p>
      </cdr:txBody>
    </cdr:sp>
  </cdr:relSizeAnchor>
  <cdr:relSizeAnchor xmlns:cdr="http://schemas.openxmlformats.org/drawingml/2006/chartDrawing">
    <cdr:from>
      <cdr:x>0.11626</cdr:x>
      <cdr:y>0.39551</cdr:y>
    </cdr:from>
    <cdr:to>
      <cdr:x>0.21175</cdr:x>
      <cdr:y>0.47443</cdr:y>
    </cdr:to>
    <cdr:sp macro="" textlink="">
      <cdr:nvSpPr>
        <cdr:cNvPr id="3" name="Flowchart: Process 2"/>
        <cdr:cNvSpPr/>
      </cdr:nvSpPr>
      <cdr:spPr>
        <a:xfrm xmlns:a="http://schemas.openxmlformats.org/drawingml/2006/main">
          <a:off x="956792" y="2016224"/>
          <a:ext cx="785845" cy="402314"/>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20313</a:t>
          </a:r>
          <a:endParaRPr lang="ru-RU" sz="1800" b="1" dirty="0"/>
        </a:p>
      </cdr:txBody>
    </cdr:sp>
  </cdr:relSizeAnchor>
  <cdr:relSizeAnchor xmlns:cdr="http://schemas.openxmlformats.org/drawingml/2006/chartDrawing">
    <cdr:from>
      <cdr:x>0.17751</cdr:x>
      <cdr:y>0.55089</cdr:y>
    </cdr:from>
    <cdr:to>
      <cdr:x>0.30001</cdr:x>
      <cdr:y>0.63565</cdr:y>
    </cdr:to>
    <cdr:sp macro="" textlink="">
      <cdr:nvSpPr>
        <cdr:cNvPr id="6" name="Oval 5"/>
        <cdr:cNvSpPr/>
      </cdr:nvSpPr>
      <cdr:spPr>
        <a:xfrm xmlns:a="http://schemas.openxmlformats.org/drawingml/2006/main">
          <a:off x="1460848" y="2808312"/>
          <a:ext cx="1008126" cy="432048"/>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105,9%</a:t>
          </a:r>
          <a:endParaRPr lang="ru-RU" sz="1200" b="1" dirty="0"/>
        </a:p>
      </cdr:txBody>
    </cdr:sp>
  </cdr:relSizeAnchor>
  <cdr:relSizeAnchor xmlns:cdr="http://schemas.openxmlformats.org/drawingml/2006/chartDrawing">
    <cdr:from>
      <cdr:x>0.53626</cdr:x>
      <cdr:y>0.42376</cdr:y>
    </cdr:from>
    <cdr:to>
      <cdr:x>0.63175</cdr:x>
      <cdr:y>0.50268</cdr:y>
    </cdr:to>
    <cdr:sp macro="" textlink="">
      <cdr:nvSpPr>
        <cdr:cNvPr id="9" name="Flowchart: Process 4"/>
        <cdr:cNvSpPr/>
      </cdr:nvSpPr>
      <cdr:spPr>
        <a:xfrm xmlns:a="http://schemas.openxmlformats.org/drawingml/2006/main">
          <a:off x="4413176" y="2160240"/>
          <a:ext cx="785845" cy="402314"/>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20256</a:t>
          </a:r>
          <a:endParaRPr lang="ru-RU" sz="1800" b="1" dirty="0"/>
        </a:p>
      </cdr:txBody>
    </cdr:sp>
  </cdr:relSizeAnchor>
  <cdr:relSizeAnchor xmlns:cdr="http://schemas.openxmlformats.org/drawingml/2006/chartDrawing">
    <cdr:from>
      <cdr:x>0.67625</cdr:x>
      <cdr:y>0.42376</cdr:y>
    </cdr:from>
    <cdr:to>
      <cdr:x>0.77174</cdr:x>
      <cdr:y>0.50268</cdr:y>
    </cdr:to>
    <cdr:sp macro="" textlink="">
      <cdr:nvSpPr>
        <cdr:cNvPr id="10" name="Flowchart: Process 4"/>
        <cdr:cNvSpPr/>
      </cdr:nvSpPr>
      <cdr:spPr>
        <a:xfrm xmlns:a="http://schemas.openxmlformats.org/drawingml/2006/main">
          <a:off x="5565304" y="2160240"/>
          <a:ext cx="785845" cy="402314"/>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20256</a:t>
          </a:r>
        </a:p>
        <a:p xmlns:a="http://schemas.openxmlformats.org/drawingml/2006/main">
          <a:endParaRPr lang="ru-RU" sz="1800" b="1" dirty="0"/>
        </a:p>
      </cdr:txBody>
    </cdr:sp>
  </cdr:relSizeAnchor>
  <cdr:relSizeAnchor xmlns:cdr="http://schemas.openxmlformats.org/drawingml/2006/chartDrawing">
    <cdr:from>
      <cdr:x>0.46626</cdr:x>
      <cdr:y>0.59327</cdr:y>
    </cdr:from>
    <cdr:to>
      <cdr:x>0.57737</cdr:x>
      <cdr:y>0.6639</cdr:y>
    </cdr:to>
    <cdr:sp macro="" textlink="">
      <cdr:nvSpPr>
        <cdr:cNvPr id="11" name="Oval 7"/>
        <cdr:cNvSpPr/>
      </cdr:nvSpPr>
      <cdr:spPr>
        <a:xfrm xmlns:a="http://schemas.openxmlformats.org/drawingml/2006/main">
          <a:off x="3837112" y="3024336"/>
          <a:ext cx="914391" cy="360040"/>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100%</a:t>
          </a:r>
          <a:endParaRPr lang="ru-RU" sz="1200" b="1" dirty="0"/>
        </a:p>
      </cdr:txBody>
    </cdr:sp>
  </cdr:relSizeAnchor>
  <cdr:relSizeAnchor xmlns:cdr="http://schemas.openxmlformats.org/drawingml/2006/chartDrawing">
    <cdr:from>
      <cdr:x>0.59751</cdr:x>
      <cdr:y>0.59327</cdr:y>
    </cdr:from>
    <cdr:to>
      <cdr:x>0.70862</cdr:x>
      <cdr:y>0.66389</cdr:y>
    </cdr:to>
    <cdr:sp macro="" textlink="">
      <cdr:nvSpPr>
        <cdr:cNvPr id="12" name="Oval 7"/>
        <cdr:cNvSpPr/>
      </cdr:nvSpPr>
      <cdr:spPr>
        <a:xfrm xmlns:a="http://schemas.openxmlformats.org/drawingml/2006/main">
          <a:off x="4917232" y="3024336"/>
          <a:ext cx="914391" cy="360017"/>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100%</a:t>
          </a:r>
          <a:endParaRPr lang="ru-RU" sz="1200" b="1" dirty="0"/>
        </a:p>
      </cdr:txBody>
    </cdr:sp>
  </cdr:relSizeAnchor>
  <cdr:relSizeAnchor xmlns:cdr="http://schemas.openxmlformats.org/drawingml/2006/chartDrawing">
    <cdr:from>
      <cdr:x>0.31751</cdr:x>
      <cdr:y>0.62152</cdr:y>
    </cdr:from>
    <cdr:to>
      <cdr:x>0.44001</cdr:x>
      <cdr:y>0.69215</cdr:y>
    </cdr:to>
    <cdr:sp macro="" textlink="">
      <cdr:nvSpPr>
        <cdr:cNvPr id="13" name="Oval 5"/>
        <cdr:cNvSpPr/>
      </cdr:nvSpPr>
      <cdr:spPr>
        <a:xfrm xmlns:a="http://schemas.openxmlformats.org/drawingml/2006/main">
          <a:off x="2612976" y="3168352"/>
          <a:ext cx="1008126" cy="360040"/>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ru-RU" sz="1200" b="1" dirty="0" smtClean="0"/>
            <a:t>94,2%</a:t>
          </a:r>
          <a:endParaRPr lang="ru-RU" sz="1200" b="1" dirty="0"/>
        </a:p>
      </cdr:txBody>
    </cdr:sp>
  </cdr:relSizeAnchor>
  <cdr:relSizeAnchor xmlns:cdr="http://schemas.openxmlformats.org/drawingml/2006/chartDrawing">
    <cdr:from>
      <cdr:x>0.25626</cdr:x>
      <cdr:y>0.18363</cdr:y>
    </cdr:from>
    <cdr:to>
      <cdr:x>0.35175</cdr:x>
      <cdr:y>0.26255</cdr:y>
    </cdr:to>
    <cdr:sp macro="" textlink="">
      <cdr:nvSpPr>
        <cdr:cNvPr id="14" name="Flowchart: Process 2"/>
        <cdr:cNvSpPr/>
      </cdr:nvSpPr>
      <cdr:spPr>
        <a:xfrm xmlns:a="http://schemas.openxmlformats.org/drawingml/2006/main">
          <a:off x="2108920" y="936104"/>
          <a:ext cx="785845" cy="402314"/>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21508</a:t>
          </a:r>
          <a:endParaRPr lang="ru-RU" sz="18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0.07678</cdr:x>
      <cdr:y>0.52704</cdr:y>
    </cdr:from>
    <cdr:to>
      <cdr:x>0.20672</cdr:x>
      <cdr:y>0.61563</cdr:y>
    </cdr:to>
    <cdr:sp macro="" textlink="">
      <cdr:nvSpPr>
        <cdr:cNvPr id="4" name="Прямоугольник 3"/>
        <cdr:cNvSpPr/>
      </cdr:nvSpPr>
      <cdr:spPr>
        <a:xfrm xmlns:a="http://schemas.openxmlformats.org/drawingml/2006/main">
          <a:off x="468056" y="2141877"/>
          <a:ext cx="792080"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1610</a:t>
          </a:r>
          <a:endParaRPr lang="ru-RU" sz="1800" b="1" dirty="0">
            <a:solidFill>
              <a:schemeClr val="accent4">
                <a:lumMod val="50000"/>
              </a:schemeClr>
            </a:solidFill>
          </a:endParaRPr>
        </a:p>
      </cdr:txBody>
    </cdr:sp>
  </cdr:relSizeAnchor>
  <cdr:relSizeAnchor xmlns:cdr="http://schemas.openxmlformats.org/drawingml/2006/chartDrawing">
    <cdr:from>
      <cdr:x>0.36618</cdr:x>
      <cdr:y>0.06806</cdr:y>
    </cdr:from>
    <cdr:to>
      <cdr:x>0.48431</cdr:x>
      <cdr:y>0.15665</cdr:y>
    </cdr:to>
    <cdr:sp macro="" textlink="">
      <cdr:nvSpPr>
        <cdr:cNvPr id="5" name="Прямоугольник 4"/>
        <cdr:cNvSpPr/>
      </cdr:nvSpPr>
      <cdr:spPr>
        <a:xfrm xmlns:a="http://schemas.openxmlformats.org/drawingml/2006/main">
          <a:off x="2232245" y="276601"/>
          <a:ext cx="720100"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4489</a:t>
          </a:r>
          <a:endParaRPr lang="ru-RU" sz="1800" b="1" dirty="0">
            <a:solidFill>
              <a:schemeClr val="accent4">
                <a:lumMod val="50000"/>
              </a:schemeClr>
            </a:solidFill>
          </a:endParaRPr>
        </a:p>
      </cdr:txBody>
    </cdr:sp>
  </cdr:relSizeAnchor>
  <cdr:relSizeAnchor xmlns:cdr="http://schemas.openxmlformats.org/drawingml/2006/chartDrawing">
    <cdr:from>
      <cdr:x>0.24806</cdr:x>
      <cdr:y>0.44269</cdr:y>
    </cdr:from>
    <cdr:to>
      <cdr:x>0.36618</cdr:x>
      <cdr:y>0.53128</cdr:y>
    </cdr:to>
    <cdr:sp macro="" textlink="">
      <cdr:nvSpPr>
        <cdr:cNvPr id="6" name="Прямоугольник 5"/>
        <cdr:cNvSpPr/>
      </cdr:nvSpPr>
      <cdr:spPr>
        <a:xfrm xmlns:a="http://schemas.openxmlformats.org/drawingml/2006/main">
          <a:off x="1512194" y="1799097"/>
          <a:ext cx="720055"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1901</a:t>
          </a:r>
          <a:endParaRPr lang="ru-RU" sz="1800" b="1" dirty="0">
            <a:solidFill>
              <a:schemeClr val="accent4">
                <a:lumMod val="50000"/>
              </a:schemeClr>
            </a:solidFill>
          </a:endParaRPr>
        </a:p>
      </cdr:txBody>
    </cdr:sp>
  </cdr:relSizeAnchor>
  <cdr:relSizeAnchor xmlns:cdr="http://schemas.openxmlformats.org/drawingml/2006/chartDrawing">
    <cdr:from>
      <cdr:x>0.52637</cdr:x>
      <cdr:y>0.41715</cdr:y>
    </cdr:from>
    <cdr:to>
      <cdr:x>0.6445</cdr:x>
      <cdr:y>0.50574</cdr:y>
    </cdr:to>
    <cdr:sp macro="" textlink="">
      <cdr:nvSpPr>
        <cdr:cNvPr id="7" name="Прямоугольник 6"/>
        <cdr:cNvSpPr/>
      </cdr:nvSpPr>
      <cdr:spPr>
        <a:xfrm xmlns:a="http://schemas.openxmlformats.org/drawingml/2006/main">
          <a:off x="3208781" y="1695302"/>
          <a:ext cx="720097"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2292</a:t>
          </a:r>
          <a:endParaRPr lang="ru-RU" sz="1800" b="1" dirty="0">
            <a:solidFill>
              <a:schemeClr val="accent4">
                <a:lumMod val="50000"/>
              </a:schemeClr>
            </a:solidFill>
          </a:endParaRPr>
        </a:p>
      </cdr:txBody>
    </cdr:sp>
  </cdr:relSizeAnchor>
  <cdr:relSizeAnchor xmlns:cdr="http://schemas.openxmlformats.org/drawingml/2006/chartDrawing">
    <cdr:from>
      <cdr:x>0.67236</cdr:x>
      <cdr:y>0.36687</cdr:y>
    </cdr:from>
    <cdr:to>
      <cdr:x>0.80092</cdr:x>
      <cdr:y>0.45546</cdr:y>
    </cdr:to>
    <cdr:sp macro="" textlink="">
      <cdr:nvSpPr>
        <cdr:cNvPr id="8" name="Прямоугольник 7"/>
        <cdr:cNvSpPr/>
      </cdr:nvSpPr>
      <cdr:spPr>
        <a:xfrm xmlns:a="http://schemas.openxmlformats.org/drawingml/2006/main">
          <a:off x="4098725" y="1490978"/>
          <a:ext cx="783691"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2522</a:t>
          </a:r>
          <a:endParaRPr lang="ru-RU" sz="1800" b="1" dirty="0">
            <a:solidFill>
              <a:schemeClr val="accent4">
                <a:lumMod val="50000"/>
              </a:schemeClr>
            </a:solidFill>
          </a:endParaRPr>
        </a:p>
      </cdr:txBody>
    </cdr:sp>
  </cdr:relSizeAnchor>
  <cdr:relSizeAnchor xmlns:cdr="http://schemas.openxmlformats.org/drawingml/2006/chartDrawing">
    <cdr:from>
      <cdr:x>0.84535</cdr:x>
      <cdr:y>0.31893</cdr:y>
    </cdr:from>
    <cdr:to>
      <cdr:x>0.97391</cdr:x>
      <cdr:y>0.40752</cdr:y>
    </cdr:to>
    <cdr:sp macro="" textlink="">
      <cdr:nvSpPr>
        <cdr:cNvPr id="9" name="Прямоугольник 8"/>
        <cdr:cNvSpPr/>
      </cdr:nvSpPr>
      <cdr:spPr>
        <a:xfrm xmlns:a="http://schemas.openxmlformats.org/drawingml/2006/main">
          <a:off x="5153250" y="1296144"/>
          <a:ext cx="783691"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2774</a:t>
          </a:r>
          <a:endParaRPr lang="ru-RU" sz="1800" b="1" dirty="0">
            <a:solidFill>
              <a:schemeClr val="accent4">
                <a:lumMod val="50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0.57471</cdr:x>
      <cdr:y>0.06439</cdr:y>
    </cdr:from>
    <cdr:to>
      <cdr:x>0.67934</cdr:x>
      <cdr:y>0.20645</cdr:y>
    </cdr:to>
    <cdr:sp macro="" textlink="">
      <cdr:nvSpPr>
        <cdr:cNvPr id="2" name="Flowchart: Connector 1"/>
        <cdr:cNvSpPr/>
      </cdr:nvSpPr>
      <cdr:spPr>
        <a:xfrm xmlns:a="http://schemas.openxmlformats.org/drawingml/2006/main">
          <a:off x="4967774" y="364528"/>
          <a:ext cx="904392" cy="804237"/>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ru-RU" sz="1200" dirty="0">
            <a:latin typeface="Arial" panose="020B0604020202020204" pitchFamily="34" charset="0"/>
            <a:cs typeface="Arial" panose="020B0604020202020204" pitchFamily="34" charset="0"/>
          </a:endParaRPr>
        </a:p>
        <a:p xmlns:a="http://schemas.openxmlformats.org/drawingml/2006/main">
          <a:r>
            <a:rPr lang="ru-RU" sz="1200" b="1" dirty="0" smtClean="0">
              <a:latin typeface="Arial" panose="020B0604020202020204" pitchFamily="34" charset="0"/>
              <a:cs typeface="Arial" panose="020B0604020202020204" pitchFamily="34" charset="0"/>
            </a:rPr>
            <a:t>66</a:t>
          </a:r>
          <a:r>
            <a:rPr lang="en-US" sz="1200" b="1" dirty="0" smtClean="0">
              <a:latin typeface="Arial" panose="020B0604020202020204" pitchFamily="34" charset="0"/>
              <a:cs typeface="Arial" panose="020B0604020202020204" pitchFamily="34" charset="0"/>
            </a:rPr>
            <a:t>%</a:t>
          </a:r>
          <a:endParaRPr lang="ru-RU"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0.0129</cdr:x>
      <cdr:y>0.71229</cdr:y>
    </cdr:from>
    <cdr:to>
      <cdr:x>0.10911</cdr:x>
      <cdr:y>0.85621</cdr:y>
    </cdr:to>
    <cdr:sp macro="" textlink="">
      <cdr:nvSpPr>
        <cdr:cNvPr id="3" name="Flowchart: Connector 2"/>
        <cdr:cNvSpPr/>
      </cdr:nvSpPr>
      <cdr:spPr>
        <a:xfrm xmlns:a="http://schemas.openxmlformats.org/drawingml/2006/main">
          <a:off x="111526" y="4032448"/>
          <a:ext cx="831636" cy="814767"/>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dirty="0">
            <a:latin typeface="Arial" panose="020B0604020202020204" pitchFamily="34" charset="0"/>
            <a:cs typeface="Arial" panose="020B0604020202020204" pitchFamily="34" charset="0"/>
          </a:endParaRPr>
        </a:p>
        <a:p xmlns:a="http://schemas.openxmlformats.org/drawingml/2006/main">
          <a:r>
            <a:rPr lang="en-US" b="1" dirty="0" smtClean="0">
              <a:latin typeface="Arial" panose="020B0604020202020204" pitchFamily="34" charset="0"/>
              <a:cs typeface="Arial" panose="020B0604020202020204" pitchFamily="34" charset="0"/>
            </a:rPr>
            <a:t>1</a:t>
          </a:r>
          <a:r>
            <a:rPr lang="ru-RU" b="1" dirty="0" smtClean="0">
              <a:latin typeface="Arial" panose="020B0604020202020204" pitchFamily="34" charset="0"/>
              <a:cs typeface="Arial" panose="020B0604020202020204" pitchFamily="34" charset="0"/>
            </a:rPr>
            <a:t>0,2%</a:t>
          </a:r>
        </a:p>
        <a:p xmlns:a="http://schemas.openxmlformats.org/drawingml/2006/main">
          <a:endParaRPr lang="ru-RU" dirty="0"/>
        </a:p>
      </cdr:txBody>
    </cdr:sp>
  </cdr:relSizeAnchor>
  <cdr:relSizeAnchor xmlns:cdr="http://schemas.openxmlformats.org/drawingml/2006/chartDrawing">
    <cdr:from>
      <cdr:x>0.00457</cdr:x>
      <cdr:y>0.26711</cdr:y>
    </cdr:from>
    <cdr:to>
      <cdr:x>0.09149</cdr:x>
      <cdr:y>0.40285</cdr:y>
    </cdr:to>
    <cdr:sp macro="" textlink="">
      <cdr:nvSpPr>
        <cdr:cNvPr id="4" name="Flowchart: Connector 3"/>
        <cdr:cNvSpPr/>
      </cdr:nvSpPr>
      <cdr:spPr>
        <a:xfrm xmlns:a="http://schemas.openxmlformats.org/drawingml/2006/main">
          <a:off x="39518" y="1512168"/>
          <a:ext cx="751334" cy="768458"/>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dirty="0" smtClean="0"/>
        </a:p>
        <a:p xmlns:a="http://schemas.openxmlformats.org/drawingml/2006/main">
          <a:r>
            <a:rPr lang="ru-RU" sz="1200" b="1" dirty="0" smtClean="0">
              <a:latin typeface="Arial" panose="020B0604020202020204" pitchFamily="34" charset="0"/>
              <a:cs typeface="Arial" panose="020B0604020202020204" pitchFamily="34" charset="0"/>
            </a:rPr>
            <a:t>5,9%</a:t>
          </a:r>
          <a:endParaRPr lang="ru-RU"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0.12953</cdr:x>
      <cdr:y>0.36354</cdr:y>
    </cdr:from>
    <cdr:to>
      <cdr:x>0.22241</cdr:x>
      <cdr:y>0.45517</cdr:y>
    </cdr:to>
    <cdr:sp macro="" textlink="">
      <cdr:nvSpPr>
        <cdr:cNvPr id="17" name="TextBox 16"/>
        <cdr:cNvSpPr txBox="1"/>
      </cdr:nvSpPr>
      <cdr:spPr>
        <a:xfrm xmlns:a="http://schemas.openxmlformats.org/drawingml/2006/main">
          <a:off x="1119638" y="1999718"/>
          <a:ext cx="802866" cy="50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000" b="1" dirty="0" smtClean="0">
              <a:solidFill>
                <a:schemeClr val="tx1"/>
              </a:solidFill>
            </a:rPr>
            <a:t>5505</a:t>
          </a:r>
          <a:endParaRPr lang="ru-RU" sz="2000" b="1" dirty="0">
            <a:solidFill>
              <a:schemeClr val="tx1"/>
            </a:solidFill>
          </a:endParaRPr>
        </a:p>
      </cdr:txBody>
    </cdr:sp>
  </cdr:relSizeAnchor>
  <cdr:relSizeAnchor xmlns:cdr="http://schemas.openxmlformats.org/drawingml/2006/chartDrawing">
    <cdr:from>
      <cdr:x>0.25683</cdr:x>
      <cdr:y>0.24572</cdr:y>
    </cdr:from>
    <cdr:to>
      <cdr:x>0.97744</cdr:x>
      <cdr:y>0.98183</cdr:y>
    </cdr:to>
    <cdr:sp macro="" textlink="">
      <cdr:nvSpPr>
        <cdr:cNvPr id="18" name="TextBox 17"/>
        <cdr:cNvSpPr txBox="1"/>
      </cdr:nvSpPr>
      <cdr:spPr>
        <a:xfrm xmlns:a="http://schemas.openxmlformats.org/drawingml/2006/main">
          <a:off x="2220045" y="1351646"/>
          <a:ext cx="6228929" cy="40491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ru-RU" sz="2400" dirty="0" smtClean="0"/>
        </a:p>
        <a:p xmlns:a="http://schemas.openxmlformats.org/drawingml/2006/main">
          <a:endParaRPr lang="ru-RU" sz="2400" b="1" dirty="0"/>
        </a:p>
        <a:p xmlns:a="http://schemas.openxmlformats.org/drawingml/2006/main">
          <a:r>
            <a:rPr lang="ru-RU" sz="2400" b="1" dirty="0" smtClean="0"/>
            <a:t>   </a:t>
          </a:r>
        </a:p>
        <a:p xmlns:a="http://schemas.openxmlformats.org/drawingml/2006/main">
          <a:r>
            <a:rPr lang="en-US" sz="2400" b="1" dirty="0" smtClean="0"/>
            <a:t>   </a:t>
          </a:r>
          <a:r>
            <a:rPr lang="ru-RU" sz="2400" b="1" dirty="0" smtClean="0"/>
            <a:t>93828</a:t>
          </a:r>
        </a:p>
        <a:p xmlns:a="http://schemas.openxmlformats.org/drawingml/2006/main">
          <a:r>
            <a:rPr lang="ru-RU" sz="2400" b="1" dirty="0"/>
            <a:t> </a:t>
          </a:r>
          <a:r>
            <a:rPr lang="ru-RU" sz="2400" b="1" dirty="0" smtClean="0"/>
            <a:t>  </a:t>
          </a:r>
        </a:p>
        <a:p xmlns:a="http://schemas.openxmlformats.org/drawingml/2006/main">
          <a:r>
            <a:rPr lang="ru-RU" sz="2400" b="1" dirty="0"/>
            <a:t> </a:t>
          </a:r>
          <a:r>
            <a:rPr lang="ru-RU" sz="2400" b="1" dirty="0" smtClean="0"/>
            <a:t>  </a:t>
          </a:r>
          <a:endParaRPr lang="ru-RU" sz="2400" b="1" dirty="0"/>
        </a:p>
      </cdr:txBody>
    </cdr:sp>
  </cdr:relSizeAnchor>
  <cdr:relSizeAnchor xmlns:cdr="http://schemas.openxmlformats.org/drawingml/2006/chartDrawing">
    <cdr:from>
      <cdr:x>0.21283</cdr:x>
      <cdr:y>0.24167</cdr:y>
    </cdr:from>
    <cdr:to>
      <cdr:x>0.32318</cdr:x>
      <cdr:y>0.41945</cdr:y>
    </cdr:to>
    <cdr:sp macro="" textlink="">
      <cdr:nvSpPr>
        <cdr:cNvPr id="21" name="TextBox 20"/>
        <cdr:cNvSpPr txBox="1"/>
      </cdr:nvSpPr>
      <cdr:spPr>
        <a:xfrm xmlns:a="http://schemas.openxmlformats.org/drawingml/2006/main">
          <a:off x="1839718" y="1368152"/>
          <a:ext cx="953862" cy="10064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000" b="1" dirty="0" smtClean="0">
              <a:solidFill>
                <a:schemeClr val="tx1"/>
              </a:solidFill>
            </a:rPr>
            <a:t>15794</a:t>
          </a:r>
          <a:endParaRPr lang="ru-RU" sz="2000" b="1" dirty="0">
            <a:solidFill>
              <a:schemeClr val="tx1"/>
            </a:solidFill>
          </a:endParaRPr>
        </a:p>
      </cdr:txBody>
    </cdr:sp>
  </cdr:relSizeAnchor>
  <cdr:relSizeAnchor xmlns:cdr="http://schemas.openxmlformats.org/drawingml/2006/chartDrawing">
    <cdr:from>
      <cdr:x>0.08788</cdr:x>
      <cdr:y>0.59969</cdr:y>
    </cdr:from>
    <cdr:to>
      <cdr:x>0.14444</cdr:x>
      <cdr:y>0.72501</cdr:y>
    </cdr:to>
    <cdr:sp macro="" textlink="">
      <cdr:nvSpPr>
        <cdr:cNvPr id="24" name="Straight Arrow Connector 23"/>
        <cdr:cNvSpPr/>
      </cdr:nvSpPr>
      <cdr:spPr>
        <a:xfrm xmlns:a="http://schemas.openxmlformats.org/drawingml/2006/main" flipV="1">
          <a:off x="759598" y="3394976"/>
          <a:ext cx="488940" cy="709480"/>
        </a:xfrm>
        <a:prstGeom xmlns:a="http://schemas.openxmlformats.org/drawingml/2006/main" prst="straightConnector1">
          <a:avLst/>
        </a:prstGeom>
        <a:ln xmlns:a="http://schemas.openxmlformats.org/drawingml/2006/main">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0.22116</cdr:x>
      <cdr:y>0.13991</cdr:y>
    </cdr:from>
    <cdr:to>
      <cdr:x>0.25472</cdr:x>
      <cdr:y>0.24207</cdr:y>
    </cdr:to>
    <cdr:sp macro="" textlink="">
      <cdr:nvSpPr>
        <cdr:cNvPr id="28" name="Straight Arrow Connector 27"/>
        <cdr:cNvSpPr/>
      </cdr:nvSpPr>
      <cdr:spPr>
        <a:xfrm xmlns:a="http://schemas.openxmlformats.org/drawingml/2006/main">
          <a:off x="1911726" y="792087"/>
          <a:ext cx="290022" cy="578323"/>
        </a:xfrm>
        <a:prstGeom xmlns:a="http://schemas.openxmlformats.org/drawingml/2006/main" prst="straightConnector1">
          <a:avLst/>
        </a:prstGeom>
        <a:ln xmlns:a="http://schemas.openxmlformats.org/drawingml/2006/main">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0.07955</cdr:x>
      <cdr:y>0.38158</cdr:y>
    </cdr:from>
    <cdr:to>
      <cdr:x>0.14802</cdr:x>
      <cdr:y>0.43412</cdr:y>
    </cdr:to>
    <cdr:sp macro="" textlink="">
      <cdr:nvSpPr>
        <cdr:cNvPr id="30" name="Straight Arrow Connector 29"/>
        <cdr:cNvSpPr/>
      </cdr:nvSpPr>
      <cdr:spPr>
        <a:xfrm xmlns:a="http://schemas.openxmlformats.org/drawingml/2006/main">
          <a:off x="687590" y="2160240"/>
          <a:ext cx="591906" cy="297436"/>
        </a:xfrm>
        <a:prstGeom xmlns:a="http://schemas.openxmlformats.org/drawingml/2006/main" prst="straightConnector1">
          <a:avLst/>
        </a:prstGeom>
        <a:ln xmlns:a="http://schemas.openxmlformats.org/drawingml/2006/main">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0.01762</cdr:x>
      <cdr:y>0.04407</cdr:y>
    </cdr:from>
    <cdr:to>
      <cdr:x>0.10454</cdr:x>
      <cdr:y>0.17981</cdr:y>
    </cdr:to>
    <cdr:sp macro="" textlink="">
      <cdr:nvSpPr>
        <cdr:cNvPr id="12" name="Flowchart: Connector 3"/>
        <cdr:cNvSpPr/>
      </cdr:nvSpPr>
      <cdr:spPr>
        <a:xfrm xmlns:a="http://schemas.openxmlformats.org/drawingml/2006/main">
          <a:off x="152281" y="249518"/>
          <a:ext cx="751333" cy="768458"/>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b="1" dirty="0" smtClean="0">
              <a:latin typeface="Arial" panose="020B0604020202020204" pitchFamily="34" charset="0"/>
              <a:cs typeface="Arial" panose="020B0604020202020204" pitchFamily="34" charset="0"/>
            </a:rPr>
            <a:t>1,1%</a:t>
          </a:r>
          <a:endParaRPr lang="ru-RU"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0.08788</cdr:x>
      <cdr:y>0.16893</cdr:y>
    </cdr:from>
    <cdr:to>
      <cdr:x>0.14619</cdr:x>
      <cdr:y>0.33429</cdr:y>
    </cdr:to>
    <cdr:sp macro="" textlink="">
      <cdr:nvSpPr>
        <cdr:cNvPr id="13" name="Straight Arrow Connector 29"/>
        <cdr:cNvSpPr/>
      </cdr:nvSpPr>
      <cdr:spPr>
        <a:xfrm xmlns:a="http://schemas.openxmlformats.org/drawingml/2006/main">
          <a:off x="759598" y="956333"/>
          <a:ext cx="504030" cy="936144"/>
        </a:xfrm>
        <a:prstGeom xmlns:a="http://schemas.openxmlformats.org/drawingml/2006/main" prst="straightConnector1">
          <a:avLst/>
        </a:prstGeom>
        <a:ln xmlns:a="http://schemas.openxmlformats.org/drawingml/2006/main">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0.14062</cdr:x>
      <cdr:y>0.01491</cdr:y>
    </cdr:from>
    <cdr:to>
      <cdr:x>0.23683</cdr:x>
      <cdr:y>0.15883</cdr:y>
    </cdr:to>
    <cdr:sp macro="" textlink="">
      <cdr:nvSpPr>
        <cdr:cNvPr id="14" name="Flowchart: Connector 2"/>
        <cdr:cNvSpPr/>
      </cdr:nvSpPr>
      <cdr:spPr>
        <a:xfrm xmlns:a="http://schemas.openxmlformats.org/drawingml/2006/main">
          <a:off x="1215557" y="84393"/>
          <a:ext cx="831636" cy="814767"/>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dirty="0">
            <a:latin typeface="Arial" panose="020B0604020202020204" pitchFamily="34" charset="0"/>
            <a:cs typeface="Arial" panose="020B0604020202020204" pitchFamily="34" charset="0"/>
          </a:endParaRPr>
        </a:p>
        <a:p xmlns:a="http://schemas.openxmlformats.org/drawingml/2006/main">
          <a:r>
            <a:rPr lang="en-US" b="1" dirty="0" smtClean="0">
              <a:latin typeface="Arial" panose="020B0604020202020204" pitchFamily="34" charset="0"/>
              <a:cs typeface="Arial" panose="020B0604020202020204" pitchFamily="34" charset="0"/>
            </a:rPr>
            <a:t>1</a:t>
          </a:r>
          <a:r>
            <a:rPr lang="ru-RU" b="1" dirty="0">
              <a:latin typeface="Arial" panose="020B0604020202020204" pitchFamily="34" charset="0"/>
              <a:cs typeface="Arial" panose="020B0604020202020204" pitchFamily="34" charset="0"/>
            </a:rPr>
            <a:t>6</a:t>
          </a:r>
          <a:r>
            <a:rPr lang="ru-RU" b="1" dirty="0" smtClean="0">
              <a:latin typeface="Arial" panose="020B0604020202020204" pitchFamily="34" charset="0"/>
              <a:cs typeface="Arial" panose="020B0604020202020204" pitchFamily="34" charset="0"/>
            </a:rPr>
            <a:t>,8%</a:t>
          </a:r>
        </a:p>
        <a:p xmlns:a="http://schemas.openxmlformats.org/drawingml/2006/main">
          <a:endParaRPr lang="ru-RU" dirty="0"/>
        </a:p>
      </cdr:txBody>
    </cdr:sp>
  </cdr:relSizeAnchor>
</c:userShapes>
</file>

<file path=ppt/drawings/drawing5.xml><?xml version="1.0" encoding="utf-8"?>
<c:userShapes xmlns:c="http://schemas.openxmlformats.org/drawingml/2006/chart">
  <cdr:relSizeAnchor xmlns:cdr="http://schemas.openxmlformats.org/drawingml/2006/chartDrawing">
    <cdr:from>
      <cdr:x>0.80041</cdr:x>
      <cdr:y>0.17394</cdr:y>
    </cdr:from>
    <cdr:to>
      <cdr:x>0.84782</cdr:x>
      <cdr:y>0.96877</cdr:y>
    </cdr:to>
    <cdr:sp macro="" textlink="">
      <cdr:nvSpPr>
        <cdr:cNvPr id="3" name="Стрелка вверх 2"/>
        <cdr:cNvSpPr/>
      </cdr:nvSpPr>
      <cdr:spPr>
        <a:xfrm xmlns:a="http://schemas.openxmlformats.org/drawingml/2006/main" rot="2010038">
          <a:off x="6512877" y="964521"/>
          <a:ext cx="385783" cy="4407416"/>
        </a:xfrm>
        <a:prstGeom xmlns:a="http://schemas.openxmlformats.org/drawingml/2006/main" prst="upArrow">
          <a:avLst>
            <a:gd name="adj1" fmla="val 15939"/>
            <a:gd name="adj2" fmla="val 258752"/>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0.79313</cdr:x>
      <cdr:y>0.40504</cdr:y>
    </cdr:from>
    <cdr:to>
      <cdr:x>0.83839</cdr:x>
      <cdr:y>0.59479</cdr:y>
    </cdr:to>
    <cdr:sp macro="" textlink="">
      <cdr:nvSpPr>
        <cdr:cNvPr id="4" name="Скругленный прямоугольник 3"/>
        <cdr:cNvSpPr/>
      </cdr:nvSpPr>
      <cdr:spPr>
        <a:xfrm xmlns:a="http://schemas.openxmlformats.org/drawingml/2006/main" rot="18221851">
          <a:off x="6111656" y="2587982"/>
          <a:ext cx="1052192" cy="368235"/>
        </a:xfrm>
        <a:prstGeom xmlns:a="http://schemas.openxmlformats.org/drawingml/2006/main" prst="round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rPr>
            <a:t>  +16475</a:t>
          </a:r>
          <a:endParaRPr lang="ru-RU" sz="1400" b="1" dirty="0">
            <a:solidFill>
              <a:schemeClr val="tx1"/>
            </a:solidFill>
          </a:endParaRPr>
        </a:p>
      </cdr:txBody>
    </cdr:sp>
  </cdr:relSizeAnchor>
  <cdr:relSizeAnchor xmlns:cdr="http://schemas.openxmlformats.org/drawingml/2006/chartDrawing">
    <cdr:from>
      <cdr:x>0.77691</cdr:x>
      <cdr:y>0.63797</cdr:y>
    </cdr:from>
    <cdr:to>
      <cdr:x>0.82116</cdr:x>
      <cdr:y>0.84205</cdr:y>
    </cdr:to>
    <cdr:sp macro="" textlink="">
      <cdr:nvSpPr>
        <cdr:cNvPr id="5" name="Скругленный прямоугольник 4"/>
        <cdr:cNvSpPr/>
      </cdr:nvSpPr>
      <cdr:spPr>
        <a:xfrm xmlns:a="http://schemas.openxmlformats.org/drawingml/2006/main" rot="18124508">
          <a:off x="5935860" y="3923418"/>
          <a:ext cx="1131640" cy="360040"/>
        </a:xfrm>
        <a:prstGeom xmlns:a="http://schemas.openxmlformats.org/drawingml/2006/main" prst="round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rPr>
            <a:t>В 3,8 раза</a:t>
          </a:r>
          <a:endParaRPr lang="ru-RU" sz="1400" b="1" dirty="0">
            <a:solidFill>
              <a:schemeClr val="tx1"/>
            </a:solidFill>
          </a:endParaRPr>
        </a:p>
      </cdr:txBody>
    </cdr:sp>
  </cdr:relSizeAnchor>
  <cdr:relSizeAnchor xmlns:cdr="http://schemas.openxmlformats.org/drawingml/2006/chartDrawing">
    <cdr:from>
      <cdr:x>0.50483</cdr:x>
      <cdr:y>0.78371</cdr:y>
    </cdr:from>
    <cdr:to>
      <cdr:x>0.53446</cdr:x>
      <cdr:y>0.85928</cdr:y>
    </cdr:to>
    <cdr:sp macro="" textlink="">
      <cdr:nvSpPr>
        <cdr:cNvPr id="6" name="Стрелка вверх 5"/>
        <cdr:cNvSpPr/>
      </cdr:nvSpPr>
      <cdr:spPr>
        <a:xfrm xmlns:a="http://schemas.openxmlformats.org/drawingml/2006/main" rot="2618568">
          <a:off x="4107732" y="4345791"/>
          <a:ext cx="241139" cy="41905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0.55405</cdr:x>
      <cdr:y>0.6795</cdr:y>
    </cdr:from>
    <cdr:to>
      <cdr:x>0.58369</cdr:x>
      <cdr:y>0.75742</cdr:y>
    </cdr:to>
    <cdr:sp macro="" textlink="">
      <cdr:nvSpPr>
        <cdr:cNvPr id="7" name="Стрелка вверх 6"/>
        <cdr:cNvSpPr/>
      </cdr:nvSpPr>
      <cdr:spPr>
        <a:xfrm xmlns:a="http://schemas.openxmlformats.org/drawingml/2006/main" rot="2618568">
          <a:off x="4508260" y="3767932"/>
          <a:ext cx="241139" cy="43204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0.66025</cdr:x>
      <cdr:y>0.45874</cdr:y>
    </cdr:from>
    <cdr:to>
      <cdr:x>0.68988</cdr:x>
      <cdr:y>0.53666</cdr:y>
    </cdr:to>
    <cdr:sp macro="" textlink="">
      <cdr:nvSpPr>
        <cdr:cNvPr id="8" name="Стрелка вверх 7"/>
        <cdr:cNvSpPr/>
      </cdr:nvSpPr>
      <cdr:spPr>
        <a:xfrm xmlns:a="http://schemas.openxmlformats.org/drawingml/2006/main" rot="2618568">
          <a:off x="5372356" y="2543794"/>
          <a:ext cx="241139" cy="43204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0.60715</cdr:x>
      <cdr:y>0.56263</cdr:y>
    </cdr:from>
    <cdr:to>
      <cdr:x>0.63678</cdr:x>
      <cdr:y>0.64054</cdr:y>
    </cdr:to>
    <cdr:sp macro="" textlink="">
      <cdr:nvSpPr>
        <cdr:cNvPr id="9" name="Стрелка вверх 8"/>
        <cdr:cNvSpPr/>
      </cdr:nvSpPr>
      <cdr:spPr>
        <a:xfrm xmlns:a="http://schemas.openxmlformats.org/drawingml/2006/main" rot="2618568">
          <a:off x="4940308" y="3119858"/>
          <a:ext cx="241139" cy="43204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0.72164</cdr:x>
      <cdr:y>0.3422</cdr:y>
    </cdr:from>
    <cdr:to>
      <cdr:x>0.75128</cdr:x>
      <cdr:y>0.41777</cdr:y>
    </cdr:to>
    <cdr:sp macro="" textlink="">
      <cdr:nvSpPr>
        <cdr:cNvPr id="10" name="Стрелка вверх 9"/>
        <cdr:cNvSpPr/>
      </cdr:nvSpPr>
      <cdr:spPr>
        <a:xfrm xmlns:a="http://schemas.openxmlformats.org/drawingml/2006/main" rot="2618568">
          <a:off x="5871929" y="1897519"/>
          <a:ext cx="241139" cy="41905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0.78359</cdr:x>
      <cdr:y>0.22532</cdr:y>
    </cdr:from>
    <cdr:to>
      <cdr:x>0.81322</cdr:x>
      <cdr:y>0.30089</cdr:y>
    </cdr:to>
    <cdr:sp macro="" textlink="">
      <cdr:nvSpPr>
        <cdr:cNvPr id="11" name="Стрелка вверх 10"/>
        <cdr:cNvSpPr/>
      </cdr:nvSpPr>
      <cdr:spPr>
        <a:xfrm xmlns:a="http://schemas.openxmlformats.org/drawingml/2006/main" rot="2618568">
          <a:off x="6375984" y="1249447"/>
          <a:ext cx="241139" cy="41905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0.44306</cdr:x>
      <cdr:y>0.75666</cdr:y>
    </cdr:from>
    <cdr:to>
      <cdr:x>0.48832</cdr:x>
      <cdr:y>0.89987</cdr:y>
    </cdr:to>
    <cdr:sp macro="" textlink="">
      <cdr:nvSpPr>
        <cdr:cNvPr id="13" name="Скругленный прямоугольник 12"/>
        <cdr:cNvSpPr/>
      </cdr:nvSpPr>
      <cdr:spPr>
        <a:xfrm xmlns:a="http://schemas.openxmlformats.org/drawingml/2006/main" rot="18768770">
          <a:off x="3392230" y="4408738"/>
          <a:ext cx="794092" cy="368235"/>
        </a:xfrm>
        <a:prstGeom xmlns:a="http://schemas.openxmlformats.org/drawingml/2006/main" prst="round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rPr>
            <a:t>  +</a:t>
          </a:r>
          <a:r>
            <a:rPr lang="ru-RU" sz="1200" b="1" dirty="0" smtClean="0">
              <a:solidFill>
                <a:schemeClr val="tx1"/>
              </a:solidFill>
            </a:rPr>
            <a:t>5315</a:t>
          </a:r>
          <a:endParaRPr lang="ru-RU" sz="1200" b="1" dirty="0">
            <a:solidFill>
              <a:schemeClr val="tx1"/>
            </a:solidFill>
          </a:endParaRPr>
        </a:p>
      </cdr:txBody>
    </cdr:sp>
  </cdr:relSizeAnchor>
  <cdr:relSizeAnchor xmlns:cdr="http://schemas.openxmlformats.org/drawingml/2006/chartDrawing">
    <cdr:from>
      <cdr:x>0.5051</cdr:x>
      <cdr:y>0.62676</cdr:y>
    </cdr:from>
    <cdr:to>
      <cdr:x>0.55035</cdr:x>
      <cdr:y>0.77035</cdr:y>
    </cdr:to>
    <cdr:sp macro="" textlink="">
      <cdr:nvSpPr>
        <cdr:cNvPr id="14" name="Скругленный прямоугольник 13"/>
        <cdr:cNvSpPr/>
      </cdr:nvSpPr>
      <cdr:spPr>
        <a:xfrm xmlns:a="http://schemas.openxmlformats.org/drawingml/2006/main" rot="18768770">
          <a:off x="3895940" y="3689447"/>
          <a:ext cx="796244" cy="368235"/>
        </a:xfrm>
        <a:prstGeom xmlns:a="http://schemas.openxmlformats.org/drawingml/2006/main" prst="round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rPr>
            <a:t>  +</a:t>
          </a:r>
          <a:r>
            <a:rPr lang="ru-RU" sz="1200" b="1" dirty="0" smtClean="0">
              <a:solidFill>
                <a:schemeClr val="tx1"/>
              </a:solidFill>
            </a:rPr>
            <a:t>3999</a:t>
          </a:r>
          <a:endParaRPr lang="ru-RU" sz="1200" b="1" dirty="0">
            <a:solidFill>
              <a:schemeClr val="tx1"/>
            </a:solidFill>
          </a:endParaRPr>
        </a:p>
      </cdr:txBody>
    </cdr:sp>
  </cdr:relSizeAnchor>
  <cdr:relSizeAnchor xmlns:cdr="http://schemas.openxmlformats.org/drawingml/2006/chartDrawing">
    <cdr:from>
      <cdr:x>0.56801</cdr:x>
      <cdr:y>0.49634</cdr:y>
    </cdr:from>
    <cdr:to>
      <cdr:x>0.61326</cdr:x>
      <cdr:y>0.64409</cdr:y>
    </cdr:to>
    <cdr:sp macro="" textlink="">
      <cdr:nvSpPr>
        <cdr:cNvPr id="15" name="Скругленный прямоугольник 14"/>
        <cdr:cNvSpPr/>
      </cdr:nvSpPr>
      <cdr:spPr>
        <a:xfrm xmlns:a="http://schemas.openxmlformats.org/drawingml/2006/main" rot="18768770">
          <a:off x="4396312" y="2977803"/>
          <a:ext cx="819245" cy="368235"/>
        </a:xfrm>
        <a:prstGeom xmlns:a="http://schemas.openxmlformats.org/drawingml/2006/main" prst="round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rPr>
            <a:t>  +</a:t>
          </a:r>
          <a:r>
            <a:rPr lang="ru-RU" sz="1200" b="1" dirty="0" smtClean="0">
              <a:solidFill>
                <a:schemeClr val="tx1"/>
              </a:solidFill>
            </a:rPr>
            <a:t>963</a:t>
          </a:r>
          <a:endParaRPr lang="ru-RU" sz="1200" b="1" dirty="0">
            <a:solidFill>
              <a:schemeClr val="tx1"/>
            </a:solidFill>
          </a:endParaRPr>
        </a:p>
      </cdr:txBody>
    </cdr:sp>
  </cdr:relSizeAnchor>
  <cdr:relSizeAnchor xmlns:cdr="http://schemas.openxmlformats.org/drawingml/2006/chartDrawing">
    <cdr:from>
      <cdr:x>0.62995</cdr:x>
      <cdr:y>0.36649</cdr:y>
    </cdr:from>
    <cdr:to>
      <cdr:x>0.67521</cdr:x>
      <cdr:y>0.51423</cdr:y>
    </cdr:to>
    <cdr:sp macro="" textlink="">
      <cdr:nvSpPr>
        <cdr:cNvPr id="16" name="Скругленный прямоугольник 15"/>
        <cdr:cNvSpPr/>
      </cdr:nvSpPr>
      <cdr:spPr>
        <a:xfrm xmlns:a="http://schemas.openxmlformats.org/drawingml/2006/main" rot="18768770">
          <a:off x="4900368" y="2257724"/>
          <a:ext cx="819245" cy="368235"/>
        </a:xfrm>
        <a:prstGeom xmlns:a="http://schemas.openxmlformats.org/drawingml/2006/main" prst="round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rPr>
            <a:t>  +</a:t>
          </a:r>
          <a:r>
            <a:rPr lang="ru-RU" sz="1200" b="1" dirty="0" smtClean="0">
              <a:solidFill>
                <a:schemeClr val="tx1"/>
              </a:solidFill>
            </a:rPr>
            <a:t>3000</a:t>
          </a:r>
          <a:endParaRPr lang="ru-RU" sz="1200" b="1" dirty="0">
            <a:solidFill>
              <a:schemeClr val="tx1"/>
            </a:solidFill>
          </a:endParaRPr>
        </a:p>
      </cdr:txBody>
    </cdr:sp>
  </cdr:relSizeAnchor>
  <cdr:relSizeAnchor xmlns:cdr="http://schemas.openxmlformats.org/drawingml/2006/chartDrawing">
    <cdr:from>
      <cdr:x>0.70075</cdr:x>
      <cdr:y>0.23663</cdr:y>
    </cdr:from>
    <cdr:to>
      <cdr:x>0.74601</cdr:x>
      <cdr:y>0.38437</cdr:y>
    </cdr:to>
    <cdr:sp macro="" textlink="">
      <cdr:nvSpPr>
        <cdr:cNvPr id="17" name="Скругленный прямоугольник 16"/>
        <cdr:cNvSpPr/>
      </cdr:nvSpPr>
      <cdr:spPr>
        <a:xfrm xmlns:a="http://schemas.openxmlformats.org/drawingml/2006/main" rot="18768770">
          <a:off x="5476433" y="1537644"/>
          <a:ext cx="819245" cy="368235"/>
        </a:xfrm>
        <a:prstGeom xmlns:a="http://schemas.openxmlformats.org/drawingml/2006/main" prst="round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rPr>
            <a:t>  +</a:t>
          </a:r>
          <a:r>
            <a:rPr lang="ru-RU" sz="1200" b="1" dirty="0" smtClean="0">
              <a:solidFill>
                <a:schemeClr val="tx1"/>
              </a:solidFill>
            </a:rPr>
            <a:t>3007</a:t>
          </a:r>
          <a:endParaRPr lang="ru-RU" sz="1200" b="1" dirty="0">
            <a:solidFill>
              <a:schemeClr val="tx1"/>
            </a:solidFill>
          </a:endParaRPr>
        </a:p>
      </cdr:txBody>
    </cdr:sp>
  </cdr:relSizeAnchor>
  <cdr:relSizeAnchor xmlns:cdr="http://schemas.openxmlformats.org/drawingml/2006/chartDrawing">
    <cdr:from>
      <cdr:x>0.7627</cdr:x>
      <cdr:y>0.10677</cdr:y>
    </cdr:from>
    <cdr:to>
      <cdr:x>0.80795</cdr:x>
      <cdr:y>0.25451</cdr:y>
    </cdr:to>
    <cdr:sp macro="" textlink="">
      <cdr:nvSpPr>
        <cdr:cNvPr id="18" name="Скругленный прямоугольник 17"/>
        <cdr:cNvSpPr/>
      </cdr:nvSpPr>
      <cdr:spPr>
        <a:xfrm xmlns:a="http://schemas.openxmlformats.org/drawingml/2006/main" rot="18768770">
          <a:off x="5980487" y="817564"/>
          <a:ext cx="819245" cy="368235"/>
        </a:xfrm>
        <a:prstGeom xmlns:a="http://schemas.openxmlformats.org/drawingml/2006/main" prst="round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rPr>
            <a:t>  +</a:t>
          </a:r>
          <a:r>
            <a:rPr lang="ru-RU" sz="1200" b="1" dirty="0" smtClean="0">
              <a:solidFill>
                <a:schemeClr val="tx1"/>
              </a:solidFill>
            </a:rPr>
            <a:t>191</a:t>
          </a:r>
          <a:endParaRPr lang="ru-RU" sz="12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3"/>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50445" y="0"/>
            <a:ext cx="2945659" cy="496333"/>
          </a:xfrm>
          <a:prstGeom prst="rect">
            <a:avLst/>
          </a:prstGeom>
        </p:spPr>
        <p:txBody>
          <a:bodyPr vert="horz" lIns="91440" tIns="45720" rIns="91440" bIns="45720" rtlCol="0"/>
          <a:lstStyle>
            <a:lvl1pPr algn="r">
              <a:defRPr sz="1200"/>
            </a:lvl1pPr>
          </a:lstStyle>
          <a:p>
            <a:fld id="{FE89FDCF-B656-498B-806A-93BB790DDA0E}" type="datetimeFigureOut">
              <a:rPr lang="ru-RU" smtClean="0"/>
              <a:pPr/>
              <a:t>14.05.2025</a:t>
            </a:fld>
            <a:endParaRPr lang="ru-RU"/>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79768" y="4715154"/>
            <a:ext cx="5438140" cy="44669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2" y="9428583"/>
            <a:ext cx="2945659" cy="496333"/>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50445" y="9428583"/>
            <a:ext cx="2945659" cy="496333"/>
          </a:xfrm>
          <a:prstGeom prst="rect">
            <a:avLst/>
          </a:prstGeom>
        </p:spPr>
        <p:txBody>
          <a:bodyPr vert="horz" lIns="91440" tIns="45720" rIns="91440" bIns="45720" rtlCol="0" anchor="b"/>
          <a:lstStyle>
            <a:lvl1pPr algn="r">
              <a:defRPr sz="1200"/>
            </a:lvl1pPr>
          </a:lstStyle>
          <a:p>
            <a:fld id="{9C510327-5634-4AE7-BCB8-8A2DEB5F336A}" type="slidenum">
              <a:rPr lang="ru-RU" smtClean="0"/>
              <a:pPr/>
              <a:t>‹#›</a:t>
            </a:fld>
            <a:endParaRPr lang="ru-RU"/>
          </a:p>
        </p:txBody>
      </p:sp>
    </p:spTree>
    <p:extLst>
      <p:ext uri="{BB962C8B-B14F-4D97-AF65-F5344CB8AC3E}">
        <p14:creationId xmlns:p14="http://schemas.microsoft.com/office/powerpoint/2010/main" val="1208275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1</a:t>
            </a:fld>
            <a:endParaRPr lang="ru-RU"/>
          </a:p>
        </p:txBody>
      </p:sp>
    </p:spTree>
    <p:extLst>
      <p:ext uri="{BB962C8B-B14F-4D97-AF65-F5344CB8AC3E}">
        <p14:creationId xmlns:p14="http://schemas.microsoft.com/office/powerpoint/2010/main" val="266715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26</a:t>
            </a:fld>
            <a:endParaRPr lang="ru-RU"/>
          </a:p>
        </p:txBody>
      </p:sp>
    </p:spTree>
    <p:extLst>
      <p:ext uri="{BB962C8B-B14F-4D97-AF65-F5344CB8AC3E}">
        <p14:creationId xmlns:p14="http://schemas.microsoft.com/office/powerpoint/2010/main" val="547318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28</a:t>
            </a:fld>
            <a:endParaRPr lang="ru-RU"/>
          </a:p>
        </p:txBody>
      </p:sp>
    </p:spTree>
    <p:extLst>
      <p:ext uri="{BB962C8B-B14F-4D97-AF65-F5344CB8AC3E}">
        <p14:creationId xmlns:p14="http://schemas.microsoft.com/office/powerpoint/2010/main" val="195934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29</a:t>
            </a:fld>
            <a:endParaRPr lang="ru-RU"/>
          </a:p>
        </p:txBody>
      </p:sp>
    </p:spTree>
    <p:extLst>
      <p:ext uri="{BB962C8B-B14F-4D97-AF65-F5344CB8AC3E}">
        <p14:creationId xmlns:p14="http://schemas.microsoft.com/office/powerpoint/2010/main" val="2886930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34</a:t>
            </a:fld>
            <a:endParaRPr lang="ru-RU"/>
          </a:p>
        </p:txBody>
      </p:sp>
    </p:spTree>
    <p:extLst>
      <p:ext uri="{BB962C8B-B14F-4D97-AF65-F5344CB8AC3E}">
        <p14:creationId xmlns:p14="http://schemas.microsoft.com/office/powerpoint/2010/main" val="1149508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39</a:t>
            </a:fld>
            <a:endParaRPr lang="ru-RU"/>
          </a:p>
        </p:txBody>
      </p:sp>
    </p:spTree>
    <p:extLst>
      <p:ext uri="{BB962C8B-B14F-4D97-AF65-F5344CB8AC3E}">
        <p14:creationId xmlns:p14="http://schemas.microsoft.com/office/powerpoint/2010/main" val="3618207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40</a:t>
            </a:fld>
            <a:endParaRPr lang="ru-RU"/>
          </a:p>
        </p:txBody>
      </p:sp>
    </p:spTree>
    <p:extLst>
      <p:ext uri="{BB962C8B-B14F-4D97-AF65-F5344CB8AC3E}">
        <p14:creationId xmlns:p14="http://schemas.microsoft.com/office/powerpoint/2010/main" val="3821466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41</a:t>
            </a:fld>
            <a:endParaRPr lang="ru-RU"/>
          </a:p>
        </p:txBody>
      </p:sp>
    </p:spTree>
    <p:extLst>
      <p:ext uri="{BB962C8B-B14F-4D97-AF65-F5344CB8AC3E}">
        <p14:creationId xmlns:p14="http://schemas.microsoft.com/office/powerpoint/2010/main" val="3300888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44</a:t>
            </a:fld>
            <a:endParaRPr lang="ru-RU"/>
          </a:p>
        </p:txBody>
      </p:sp>
    </p:spTree>
    <p:extLst>
      <p:ext uri="{BB962C8B-B14F-4D97-AF65-F5344CB8AC3E}">
        <p14:creationId xmlns:p14="http://schemas.microsoft.com/office/powerpoint/2010/main" val="4271222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55</a:t>
            </a:fld>
            <a:endParaRPr lang="ru-RU"/>
          </a:p>
        </p:txBody>
      </p:sp>
    </p:spTree>
    <p:extLst>
      <p:ext uri="{BB962C8B-B14F-4D97-AF65-F5344CB8AC3E}">
        <p14:creationId xmlns:p14="http://schemas.microsoft.com/office/powerpoint/2010/main" val="4047737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61</a:t>
            </a:fld>
            <a:endParaRPr lang="ru-RU"/>
          </a:p>
        </p:txBody>
      </p:sp>
    </p:spTree>
    <p:extLst>
      <p:ext uri="{BB962C8B-B14F-4D97-AF65-F5344CB8AC3E}">
        <p14:creationId xmlns:p14="http://schemas.microsoft.com/office/powerpoint/2010/main" val="26263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7</a:t>
            </a:fld>
            <a:endParaRPr lang="ru-RU"/>
          </a:p>
        </p:txBody>
      </p:sp>
    </p:spTree>
    <p:extLst>
      <p:ext uri="{BB962C8B-B14F-4D97-AF65-F5344CB8AC3E}">
        <p14:creationId xmlns:p14="http://schemas.microsoft.com/office/powerpoint/2010/main" val="2955576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9C510327-5634-4AE7-BCB8-8A2DEB5F336A}" type="slidenum">
              <a:rPr lang="ru-RU" smtClean="0"/>
              <a:pPr/>
              <a:t>64</a:t>
            </a:fld>
            <a:endParaRPr lang="ru-RU"/>
          </a:p>
        </p:txBody>
      </p:sp>
    </p:spTree>
    <p:extLst>
      <p:ext uri="{BB962C8B-B14F-4D97-AF65-F5344CB8AC3E}">
        <p14:creationId xmlns:p14="http://schemas.microsoft.com/office/powerpoint/2010/main" val="2666738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65</a:t>
            </a:fld>
            <a:endParaRPr lang="ru-RU"/>
          </a:p>
        </p:txBody>
      </p:sp>
    </p:spTree>
    <p:extLst>
      <p:ext uri="{BB962C8B-B14F-4D97-AF65-F5344CB8AC3E}">
        <p14:creationId xmlns:p14="http://schemas.microsoft.com/office/powerpoint/2010/main" val="327834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67</a:t>
            </a:fld>
            <a:endParaRPr lang="ru-RU"/>
          </a:p>
        </p:txBody>
      </p:sp>
    </p:spTree>
    <p:extLst>
      <p:ext uri="{BB962C8B-B14F-4D97-AF65-F5344CB8AC3E}">
        <p14:creationId xmlns:p14="http://schemas.microsoft.com/office/powerpoint/2010/main" val="477004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013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38E64-B381-4BB7-8F23-1313F17FBD13}" type="slidenum">
              <a:rPr lang="ru-RU" altLang="ru-RU"/>
              <a:pPr>
                <a:spcBef>
                  <a:spcPct val="0"/>
                </a:spcBef>
              </a:pPr>
              <a:t>78</a:t>
            </a:fld>
            <a:endParaRPr lang="ru-RU" altLang="ru-RU"/>
          </a:p>
        </p:txBody>
      </p:sp>
    </p:spTree>
    <p:extLst>
      <p:ext uri="{BB962C8B-B14F-4D97-AF65-F5344CB8AC3E}">
        <p14:creationId xmlns:p14="http://schemas.microsoft.com/office/powerpoint/2010/main" val="202732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9C510327-5634-4AE7-BCB8-8A2DEB5F336A}" type="slidenum">
              <a:rPr lang="ru-RU" smtClean="0"/>
              <a:pPr/>
              <a:t>15</a:t>
            </a:fld>
            <a:endParaRPr lang="ru-RU"/>
          </a:p>
        </p:txBody>
      </p:sp>
    </p:spTree>
    <p:extLst>
      <p:ext uri="{BB962C8B-B14F-4D97-AF65-F5344CB8AC3E}">
        <p14:creationId xmlns:p14="http://schemas.microsoft.com/office/powerpoint/2010/main" val="159625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16</a:t>
            </a:fld>
            <a:endParaRPr lang="ru-RU"/>
          </a:p>
        </p:txBody>
      </p:sp>
    </p:spTree>
    <p:extLst>
      <p:ext uri="{BB962C8B-B14F-4D97-AF65-F5344CB8AC3E}">
        <p14:creationId xmlns:p14="http://schemas.microsoft.com/office/powerpoint/2010/main" val="318935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17</a:t>
            </a:fld>
            <a:endParaRPr lang="ru-RU"/>
          </a:p>
        </p:txBody>
      </p:sp>
    </p:spTree>
    <p:extLst>
      <p:ext uri="{BB962C8B-B14F-4D97-AF65-F5344CB8AC3E}">
        <p14:creationId xmlns:p14="http://schemas.microsoft.com/office/powerpoint/2010/main" val="169341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19</a:t>
            </a:fld>
            <a:endParaRPr lang="ru-RU"/>
          </a:p>
        </p:txBody>
      </p:sp>
    </p:spTree>
    <p:extLst>
      <p:ext uri="{BB962C8B-B14F-4D97-AF65-F5344CB8AC3E}">
        <p14:creationId xmlns:p14="http://schemas.microsoft.com/office/powerpoint/2010/main" val="390238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20</a:t>
            </a:fld>
            <a:endParaRPr lang="ru-RU"/>
          </a:p>
        </p:txBody>
      </p:sp>
    </p:spTree>
    <p:extLst>
      <p:ext uri="{BB962C8B-B14F-4D97-AF65-F5344CB8AC3E}">
        <p14:creationId xmlns:p14="http://schemas.microsoft.com/office/powerpoint/2010/main" val="3215296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24</a:t>
            </a:fld>
            <a:endParaRPr lang="ru-RU"/>
          </a:p>
        </p:txBody>
      </p:sp>
    </p:spTree>
    <p:extLst>
      <p:ext uri="{BB962C8B-B14F-4D97-AF65-F5344CB8AC3E}">
        <p14:creationId xmlns:p14="http://schemas.microsoft.com/office/powerpoint/2010/main" val="575088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25</a:t>
            </a:fld>
            <a:endParaRPr lang="ru-RU"/>
          </a:p>
        </p:txBody>
      </p:sp>
    </p:spTree>
    <p:extLst>
      <p:ext uri="{BB962C8B-B14F-4D97-AF65-F5344CB8AC3E}">
        <p14:creationId xmlns:p14="http://schemas.microsoft.com/office/powerpoint/2010/main" val="396517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14.05.2025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414212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14.05.2025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2491348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14.05.2025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1995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14.05.2025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287514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14.05.2025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50384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14.05.2025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787347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14.05.2025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317837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14.05.2025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53274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14.05.2025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744207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14.05.2025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14147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A64A4F3-1108-4B13-8B49-95C04648EE31}" type="datetimeFigureOut">
              <a:rPr lang="ru-RU" smtClean="0"/>
              <a:pPr/>
              <a:t>14.05.2025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98059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A64A4F3-1108-4B13-8B49-95C04648EE31}" type="datetimeFigureOut">
              <a:rPr lang="ru-RU" smtClean="0"/>
              <a:pPr/>
              <a:t>14.05.2025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27485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A64A4F3-1108-4B13-8B49-95C04648EE31}" type="datetimeFigureOut">
              <a:rPr lang="ru-RU" smtClean="0"/>
              <a:pPr/>
              <a:t>14.05.2025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82725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4A4F3-1108-4B13-8B49-95C04648EE31}" type="datetimeFigureOut">
              <a:rPr lang="ru-RU" smtClean="0"/>
              <a:pPr/>
              <a:t>14.05.2025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252349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CA64A4F3-1108-4B13-8B49-95C04648EE31}" type="datetimeFigureOut">
              <a:rPr lang="ru-RU" smtClean="0"/>
              <a:pPr/>
              <a:t>14.05.2025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25199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64A4F3-1108-4B13-8B49-95C04648EE31}" type="datetimeFigureOut">
              <a:rPr lang="ru-RU" smtClean="0"/>
              <a:pPr/>
              <a:t>14.05.2025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794227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64A4F3-1108-4B13-8B49-95C04648EE31}" type="datetimeFigureOut">
              <a:rPr lang="ru-RU" smtClean="0"/>
              <a:pPr/>
              <a:t>14.05.2025</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8E9B314C-1738-4B4A-AC0C-EE258459D48D}" type="slidenum">
              <a:rPr lang="ru-RU" smtClean="0"/>
              <a:pPr/>
              <a:t>‹#›</a:t>
            </a:fld>
            <a:endParaRPr lang="ru-RU"/>
          </a:p>
        </p:txBody>
      </p:sp>
    </p:spTree>
    <p:extLst>
      <p:ext uri="{BB962C8B-B14F-4D97-AF65-F5344CB8AC3E}">
        <p14:creationId xmlns:p14="http://schemas.microsoft.com/office/powerpoint/2010/main" val="1652034141"/>
      </p:ext>
    </p:extLst>
  </p:cSld>
  <p:clrMap bg1="lt1" tx1="dk1" bg2="lt2" tx2="dk2" accent1="accent1" accent2="accent2" accent3="accent3" accent4="accent4" accent5="accent5" accent6="accent6" hlink="hlink" folHlink="folHlink"/>
  <p:sldLayoutIdLst>
    <p:sldLayoutId id="2147484907" r:id="rId1"/>
    <p:sldLayoutId id="2147484908" r:id="rId2"/>
    <p:sldLayoutId id="2147484909" r:id="rId3"/>
    <p:sldLayoutId id="2147484910" r:id="rId4"/>
    <p:sldLayoutId id="2147484911" r:id="rId5"/>
    <p:sldLayoutId id="2147484912" r:id="rId6"/>
    <p:sldLayoutId id="2147484913" r:id="rId7"/>
    <p:sldLayoutId id="2147484914" r:id="rId8"/>
    <p:sldLayoutId id="2147484915" r:id="rId9"/>
    <p:sldLayoutId id="2147484916" r:id="rId10"/>
    <p:sldLayoutId id="2147484917" r:id="rId11"/>
    <p:sldLayoutId id="2147484918" r:id="rId12"/>
    <p:sldLayoutId id="2147484919" r:id="rId13"/>
    <p:sldLayoutId id="2147484920" r:id="rId14"/>
    <p:sldLayoutId id="2147484921" r:id="rId15"/>
    <p:sldLayoutId id="2147484922"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budgetrf.ru/Publications/Glossary/Glossary110.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1"/>
            <a:ext cx="8204448" cy="1008111"/>
          </a:xfrm>
        </p:spPr>
        <p:txBody>
          <a:bodyPr>
            <a:normAutofit fontScale="90000"/>
          </a:bodyPr>
          <a:lstStyle/>
          <a:p>
            <a:r>
              <a:rPr lang="ru-RU" sz="1800" b="1" dirty="0" smtClean="0">
                <a:solidFill>
                  <a:schemeClr val="accent4">
                    <a:lumMod val="50000"/>
                  </a:schemeClr>
                </a:solidFill>
              </a:rPr>
              <a:t>К   Решению Совета народных депутатов Репьёвского муниципального района Воронежской области « О бюджете Репьёвского муниципального  района на 2025 год и на плановый </a:t>
            </a:r>
            <a:r>
              <a:rPr lang="ru-RU" sz="1800" b="1" smtClean="0">
                <a:solidFill>
                  <a:schemeClr val="accent4">
                    <a:lumMod val="50000"/>
                  </a:schemeClr>
                </a:solidFill>
              </a:rPr>
              <a:t>период </a:t>
            </a:r>
            <a:r>
              <a:rPr lang="ru-RU" sz="1800" b="1" smtClean="0">
                <a:solidFill>
                  <a:schemeClr val="accent4">
                    <a:lumMod val="50000"/>
                  </a:schemeClr>
                </a:solidFill>
              </a:rPr>
              <a:t>2026 </a:t>
            </a:r>
            <a:r>
              <a:rPr lang="ru-RU" sz="1800" b="1" dirty="0" smtClean="0">
                <a:solidFill>
                  <a:schemeClr val="accent4">
                    <a:lumMod val="50000"/>
                  </a:schemeClr>
                </a:solidFill>
              </a:rPr>
              <a:t>и 2027 годов»</a:t>
            </a:r>
            <a:endParaRPr lang="ru-RU" sz="1800" b="1" dirty="0">
              <a:solidFill>
                <a:schemeClr val="accent4">
                  <a:lumMod val="50000"/>
                </a:schemeClr>
              </a:solidFill>
            </a:endParaRPr>
          </a:p>
        </p:txBody>
      </p:sp>
      <p:sp>
        <p:nvSpPr>
          <p:cNvPr id="3" name="Subtitle 2"/>
          <p:cNvSpPr>
            <a:spLocks noGrp="1"/>
          </p:cNvSpPr>
          <p:nvPr>
            <p:ph type="subTitle" idx="1"/>
          </p:nvPr>
        </p:nvSpPr>
        <p:spPr>
          <a:xfrm>
            <a:off x="997209" y="1916832"/>
            <a:ext cx="6415110" cy="1728192"/>
          </a:xfrm>
        </p:spPr>
        <p:txBody>
          <a:bodyPr>
            <a:normAutofit fontScale="77500" lnSpcReduction="20000"/>
          </a:bodyPr>
          <a:lstStyle/>
          <a:p>
            <a:r>
              <a:rPr lang="ru-RU" sz="8000" dirty="0" smtClean="0">
                <a:solidFill>
                  <a:schemeClr val="accent4">
                    <a:lumMod val="50000"/>
                  </a:schemeClr>
                </a:solidFill>
              </a:rPr>
              <a:t>Бюджет для граждан</a:t>
            </a:r>
            <a:endParaRPr lang="ru-RU" sz="8000" dirty="0">
              <a:solidFill>
                <a:schemeClr val="accent4">
                  <a:lumMod val="50000"/>
                </a:schemeClr>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9025" y="4007513"/>
            <a:ext cx="2966588" cy="2686269"/>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4007513"/>
            <a:ext cx="3024336" cy="268626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59" y="584992"/>
            <a:ext cx="7905821" cy="802588"/>
          </a:xfrm>
          <a:solidFill>
            <a:schemeClr val="accent6">
              <a:lumMod val="40000"/>
              <a:lumOff val="60000"/>
            </a:schemeClr>
          </a:solidFill>
        </p:spPr>
        <p:style>
          <a:lnRef idx="3">
            <a:schemeClr val="lt1"/>
          </a:lnRef>
          <a:fillRef idx="1">
            <a:schemeClr val="accent4"/>
          </a:fillRef>
          <a:effectRef idx="1">
            <a:schemeClr val="accent4"/>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solidFill>
                  <a:schemeClr val="accent1">
                    <a:lumMod val="75000"/>
                  </a:schemeClr>
                </a:solidFill>
                <a:effectLst>
                  <a:outerShdw blurRad="50800" dist="39000" dir="5460000" algn="tl">
                    <a:srgbClr val="000000">
                      <a:alpha val="38000"/>
                    </a:srgbClr>
                  </a:outerShdw>
                </a:effectLst>
              </a:rPr>
              <a:t>Что такое дефицит и профицит?</a:t>
            </a:r>
            <a:endParaRPr lang="ru-RU" b="1" dirty="0">
              <a:ln w="11430"/>
              <a:solidFill>
                <a:schemeClr val="accent1">
                  <a:lumMod val="75000"/>
                </a:schemeClr>
              </a:solidFill>
              <a:effectLst>
                <a:outerShdw blurRad="50800" dist="39000" dir="5460000" algn="tl">
                  <a:srgbClr val="000000">
                    <a:alpha val="38000"/>
                  </a:srgbClr>
                </a:outerShdw>
              </a:effectLst>
            </a:endParaRPr>
          </a:p>
        </p:txBody>
      </p:sp>
      <p:sp>
        <p:nvSpPr>
          <p:cNvPr id="3" name="Content Placeholder 2"/>
          <p:cNvSpPr>
            <a:spLocks noGrp="1"/>
          </p:cNvSpPr>
          <p:nvPr>
            <p:ph sz="half" idx="1"/>
          </p:nvPr>
        </p:nvSpPr>
        <p:spPr>
          <a:xfrm>
            <a:off x="357158" y="1571612"/>
            <a:ext cx="4038600" cy="5097748"/>
          </a:xfrm>
          <a:solidFill>
            <a:schemeClr val="accent1">
              <a:lumMod val="40000"/>
              <a:lumOff val="60000"/>
            </a:schemeClr>
          </a:solidFill>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ru-RU" b="1" dirty="0" smtClean="0">
                <a:ln w="11430"/>
                <a:solidFill>
                  <a:srgbClr val="336600"/>
                </a:solidFill>
                <a:effectLst>
                  <a:outerShdw blurRad="50800" dist="39000" dir="5460000" algn="tl">
                    <a:srgbClr val="000000">
                      <a:alpha val="38000"/>
                    </a:srgbClr>
                  </a:outerShdw>
                </a:effectLst>
              </a:rPr>
              <a:t>При дефицитном бюджете растет долг и (или) снижаются остатки средств (накопления)</a:t>
            </a: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Content Placeholder 3"/>
          <p:cNvSpPr>
            <a:spLocks noGrp="1"/>
          </p:cNvSpPr>
          <p:nvPr>
            <p:ph sz="half" idx="2"/>
          </p:nvPr>
        </p:nvSpPr>
        <p:spPr>
          <a:xfrm>
            <a:off x="4566446" y="1571612"/>
            <a:ext cx="4254025" cy="5097749"/>
          </a:xfrm>
          <a:solidFill>
            <a:schemeClr val="accent1">
              <a:lumMod val="40000"/>
              <a:lumOff val="60000"/>
            </a:schemeClr>
          </a:solidFill>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ru-RU" b="1" dirty="0" smtClean="0">
                <a:ln w="11430"/>
                <a:solidFill>
                  <a:srgbClr val="336600"/>
                </a:solidFill>
                <a:effectLst>
                  <a:outerShdw blurRad="50800" dist="39000" dir="5460000" algn="tl">
                    <a:srgbClr val="000000">
                      <a:alpha val="38000"/>
                    </a:srgbClr>
                  </a:outerShdw>
                </a:effectLst>
              </a:rPr>
              <a:t>При </a:t>
            </a:r>
            <a:r>
              <a:rPr lang="ru-RU" b="1" dirty="0" err="1" smtClean="0">
                <a:ln w="11430"/>
                <a:solidFill>
                  <a:srgbClr val="336600"/>
                </a:solidFill>
                <a:effectLst>
                  <a:outerShdw blurRad="50800" dist="39000" dir="5460000" algn="tl">
                    <a:srgbClr val="000000">
                      <a:alpha val="38000"/>
                    </a:srgbClr>
                  </a:outerShdw>
                </a:effectLst>
              </a:rPr>
              <a:t>профицитном</a:t>
            </a:r>
            <a:r>
              <a:rPr lang="ru-RU" b="1" dirty="0" smtClean="0">
                <a:ln w="11430"/>
                <a:solidFill>
                  <a:srgbClr val="336600"/>
                </a:solidFill>
                <a:effectLst>
                  <a:outerShdw blurRad="50800" dist="39000" dir="5460000" algn="tl">
                    <a:srgbClr val="000000">
                      <a:alpha val="38000"/>
                    </a:srgbClr>
                  </a:outerShdw>
                </a:effectLst>
              </a:rPr>
              <a:t> бюджете снижается долг и (или) растут остатки средств (накопления)</a:t>
            </a: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Flowchart: Alternate Process 4"/>
          <p:cNvSpPr/>
          <p:nvPr/>
        </p:nvSpPr>
        <p:spPr>
          <a:xfrm>
            <a:off x="428596" y="1714488"/>
            <a:ext cx="3819026" cy="612648"/>
          </a:xfrm>
          <a:prstGeom prst="flowChartAlternateProcess">
            <a:avLst/>
          </a:prstGeom>
          <a:scene3d>
            <a:camera prst="orthographicFront"/>
            <a:lightRig rig="threePt" dir="t"/>
          </a:scene3d>
          <a:sp3d>
            <a:bevelT prst="convex"/>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28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Times New Roman" panose="02020603050405020304" pitchFamily="18" charset="0"/>
                <a:cs typeface="Times New Roman" panose="02020603050405020304" pitchFamily="18" charset="0"/>
              </a:rPr>
              <a:t>ДЕФИЦИТ</a:t>
            </a:r>
            <a:endParaRPr lang="ru-RU"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6" name="Flowchart: Alternate Process 5"/>
          <p:cNvSpPr/>
          <p:nvPr/>
        </p:nvSpPr>
        <p:spPr>
          <a:xfrm>
            <a:off x="4788024" y="1691096"/>
            <a:ext cx="3890396" cy="636040"/>
          </a:xfrm>
          <a:prstGeom prst="flowChartAlternateProcess">
            <a:avLst/>
          </a:prstGeom>
          <a:solidFill>
            <a:schemeClr val="accent6">
              <a:lumMod val="60000"/>
              <a:lumOff val="40000"/>
            </a:schemeClr>
          </a:solidFill>
          <a:ln>
            <a:solidFill>
              <a:schemeClr val="accent6">
                <a:lumMod val="50000"/>
              </a:schemeClr>
            </a:solidFill>
          </a:ln>
          <a:scene3d>
            <a:camera prst="orthographicFront"/>
            <a:lightRig rig="soft" dir="t">
              <a:rot lat="0" lon="0" rev="10800000"/>
            </a:lightRig>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a:bevelT w="27940" h="12700"/>
              <a:contourClr>
                <a:srgbClr val="DDDDDD"/>
              </a:contourClr>
            </a:sp3d>
          </a:bodyPr>
          <a:lstStyle/>
          <a:p>
            <a:pPr algn="ctr"/>
            <a:r>
              <a:rPr lang="ru-RU" sz="2800" b="1" spc="150" dirty="0" smtClean="0">
                <a:ln w="11430"/>
                <a:solidFill>
                  <a:schemeClr val="accent5">
                    <a:lumMod val="50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ПРОФИЦИТ</a:t>
            </a:r>
            <a:endParaRPr lang="ru-RU" sz="2800" b="1" spc="150" dirty="0">
              <a:ln w="11430"/>
              <a:solidFill>
                <a:schemeClr val="accent5">
                  <a:lumMod val="50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endParaRPr>
          </a:p>
        </p:txBody>
      </p:sp>
      <p:sp>
        <p:nvSpPr>
          <p:cNvPr id="8" name="Down Arrow 7"/>
          <p:cNvSpPr/>
          <p:nvPr/>
        </p:nvSpPr>
        <p:spPr>
          <a:xfrm>
            <a:off x="3500430" y="2571744"/>
            <a:ext cx="500066"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Flowchart: Alternate Process 8"/>
          <p:cNvSpPr/>
          <p:nvPr/>
        </p:nvSpPr>
        <p:spPr>
          <a:xfrm>
            <a:off x="428596" y="3286124"/>
            <a:ext cx="3819026" cy="714380"/>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Муниципальный долг </a:t>
            </a:r>
            <a:endParaRPr lang="ru-RU" sz="2000" b="1" dirty="0"/>
          </a:p>
        </p:txBody>
      </p:sp>
      <p:sp>
        <p:nvSpPr>
          <p:cNvPr id="10" name="Up Arrow 9"/>
          <p:cNvSpPr/>
          <p:nvPr/>
        </p:nvSpPr>
        <p:spPr>
          <a:xfrm>
            <a:off x="3570394" y="3308964"/>
            <a:ext cx="538329" cy="642942"/>
          </a:xfrm>
          <a:prstGeom prst="upArrow">
            <a:avLst>
              <a:gd name="adj1" fmla="val 50000"/>
              <a:gd name="adj2" fmla="val 45147"/>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Flowchart: Alternate Process 6"/>
          <p:cNvSpPr/>
          <p:nvPr/>
        </p:nvSpPr>
        <p:spPr>
          <a:xfrm>
            <a:off x="428596" y="2484307"/>
            <a:ext cx="3819026" cy="714380"/>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Накопленные резервы </a:t>
            </a:r>
            <a:endParaRPr lang="ru-RU" sz="2000" b="1" dirty="0"/>
          </a:p>
        </p:txBody>
      </p:sp>
      <p:sp>
        <p:nvSpPr>
          <p:cNvPr id="12" name="Down Arrow 11"/>
          <p:cNvSpPr/>
          <p:nvPr/>
        </p:nvSpPr>
        <p:spPr>
          <a:xfrm>
            <a:off x="3569177" y="2554134"/>
            <a:ext cx="511481" cy="618599"/>
          </a:xfrm>
          <a:prstGeom prst="down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Flowchart: Alternate Process 12"/>
          <p:cNvSpPr/>
          <p:nvPr/>
        </p:nvSpPr>
        <p:spPr>
          <a:xfrm>
            <a:off x="4788024" y="2511168"/>
            <a:ext cx="3888869" cy="661565"/>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Накопленные резервы </a:t>
            </a:r>
            <a:endParaRPr lang="ru-RU" sz="2000" b="1" dirty="0"/>
          </a:p>
        </p:txBody>
      </p:sp>
      <p:sp>
        <p:nvSpPr>
          <p:cNvPr id="14" name="Up Arrow 13"/>
          <p:cNvSpPr/>
          <p:nvPr/>
        </p:nvSpPr>
        <p:spPr>
          <a:xfrm>
            <a:off x="8021734" y="2536025"/>
            <a:ext cx="484632" cy="571504"/>
          </a:xfrm>
          <a:prstGeom prst="up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Flowchart: Alternate Process 14"/>
          <p:cNvSpPr/>
          <p:nvPr/>
        </p:nvSpPr>
        <p:spPr>
          <a:xfrm>
            <a:off x="4788024" y="3273245"/>
            <a:ext cx="3888869" cy="714380"/>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Муниципальный долг</a:t>
            </a:r>
            <a:endParaRPr lang="ru-RU" sz="2000" b="1" dirty="0"/>
          </a:p>
        </p:txBody>
      </p:sp>
      <p:sp>
        <p:nvSpPr>
          <p:cNvPr id="16" name="Down Arrow 15"/>
          <p:cNvSpPr/>
          <p:nvPr/>
        </p:nvSpPr>
        <p:spPr>
          <a:xfrm>
            <a:off x="8032748" y="3344683"/>
            <a:ext cx="484632" cy="571504"/>
          </a:xfrm>
          <a:prstGeom prst="down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700960" y="544776"/>
            <a:ext cx="7876032" cy="68244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2">
                    <a:lumMod val="50000"/>
                  </a:schemeClr>
                </a:solidFill>
              </a:rPr>
              <a:t>Источники финансирования дефицита бюджета</a:t>
            </a:r>
            <a:endParaRPr lang="ru-RU" dirty="0">
              <a:solidFill>
                <a:schemeClr val="accent2">
                  <a:lumMod val="50000"/>
                </a:schemeClr>
              </a:solidFill>
            </a:endParaRPr>
          </a:p>
        </p:txBody>
      </p:sp>
      <p:sp>
        <p:nvSpPr>
          <p:cNvPr id="3" name="Блок-схема: альтернативный процесс 2"/>
          <p:cNvSpPr/>
          <p:nvPr/>
        </p:nvSpPr>
        <p:spPr>
          <a:xfrm>
            <a:off x="700961" y="1434853"/>
            <a:ext cx="7876031" cy="864096"/>
          </a:xfrm>
          <a:prstGeom prst="flowChartAlternateProcess">
            <a:avLst/>
          </a:prstGeom>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smtClean="0"/>
              <a:t>В процессе формирования бюджета района большое значение имеет сбалансированность доходов и расходов. Если доходы превышают расходы, то возникает профицит,  если расходы превышают доходы, то -дефицит</a:t>
            </a:r>
            <a:endParaRPr lang="ru-RU" sz="1400" b="1" dirty="0"/>
          </a:p>
        </p:txBody>
      </p:sp>
      <p:sp>
        <p:nvSpPr>
          <p:cNvPr id="4" name="Блок-схема: память с посл. доступом 3"/>
          <p:cNvSpPr/>
          <p:nvPr/>
        </p:nvSpPr>
        <p:spPr>
          <a:xfrm>
            <a:off x="808470" y="2375303"/>
            <a:ext cx="2304256" cy="1296144"/>
          </a:xfrm>
          <a:prstGeom prst="flowChartMagneticTape">
            <a:avLst/>
          </a:prstGeom>
          <a:solidFill>
            <a:schemeClr val="accent5">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6">
                    <a:lumMod val="50000"/>
                  </a:schemeClr>
                </a:solidFill>
              </a:rPr>
              <a:t>Бюджетные кредиты, полученные от бюджетов других уровней бюджетной системы РФ</a:t>
            </a:r>
            <a:endParaRPr lang="ru-RU" sz="1100" b="1" dirty="0">
              <a:solidFill>
                <a:schemeClr val="accent6">
                  <a:lumMod val="50000"/>
                </a:schemeClr>
              </a:solidFill>
            </a:endParaRPr>
          </a:p>
        </p:txBody>
      </p:sp>
      <p:sp>
        <p:nvSpPr>
          <p:cNvPr id="6" name="Блок-схема: память с посл. доступом 5"/>
          <p:cNvSpPr/>
          <p:nvPr/>
        </p:nvSpPr>
        <p:spPr>
          <a:xfrm>
            <a:off x="811957" y="5100392"/>
            <a:ext cx="2304256" cy="1296144"/>
          </a:xfrm>
          <a:prstGeom prst="flowChartMagneticTape">
            <a:avLst/>
          </a:prstGeom>
          <a:solidFill>
            <a:schemeClr val="accent4">
              <a:lumMod val="60000"/>
              <a:lumOff val="40000"/>
            </a:schemeClr>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6">
                    <a:lumMod val="50000"/>
                  </a:schemeClr>
                </a:solidFill>
              </a:rPr>
              <a:t>Изменение остатков средств на счетах по учету средств местного значения</a:t>
            </a:r>
            <a:endParaRPr lang="ru-RU" sz="1100" b="1" dirty="0">
              <a:solidFill>
                <a:schemeClr val="accent6">
                  <a:lumMod val="50000"/>
                </a:schemeClr>
              </a:solidFill>
            </a:endParaRPr>
          </a:p>
        </p:txBody>
      </p:sp>
      <p:sp>
        <p:nvSpPr>
          <p:cNvPr id="10" name="Овал 9"/>
          <p:cNvSpPr/>
          <p:nvPr/>
        </p:nvSpPr>
        <p:spPr>
          <a:xfrm>
            <a:off x="4149107" y="3139184"/>
            <a:ext cx="2171936" cy="3030123"/>
          </a:xfrm>
          <a:prstGeom prst="ellipse">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FFFF00"/>
                </a:solidFill>
              </a:rPr>
              <a:t>Источники финансирования дефицита бюджета района</a:t>
            </a:r>
            <a:endParaRPr lang="ru-RU" sz="1400" b="1" dirty="0">
              <a:solidFill>
                <a:srgbClr val="FFFF00"/>
              </a:solidFill>
            </a:endParaRPr>
          </a:p>
        </p:txBody>
      </p:sp>
      <p:sp>
        <p:nvSpPr>
          <p:cNvPr id="13" name="Блок-схема: память с посл. доступом 12"/>
          <p:cNvSpPr/>
          <p:nvPr/>
        </p:nvSpPr>
        <p:spPr>
          <a:xfrm>
            <a:off x="799133" y="3747801"/>
            <a:ext cx="2304256" cy="1296144"/>
          </a:xfrm>
          <a:prstGeom prst="flowChartMagneticTape">
            <a:avLst/>
          </a:prstGeom>
          <a:solidFill>
            <a:schemeClr val="accent3">
              <a:lumMod val="60000"/>
              <a:lumOff val="40000"/>
            </a:schemeClr>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6">
                    <a:lumMod val="50000"/>
                  </a:schemeClr>
                </a:solidFill>
              </a:rPr>
              <a:t>Кредиты, полученные от кредитных организаций</a:t>
            </a:r>
            <a:endParaRPr lang="ru-RU" sz="1100" b="1" dirty="0">
              <a:solidFill>
                <a:schemeClr val="accent6">
                  <a:lumMod val="50000"/>
                </a:schemeClr>
              </a:solidFill>
            </a:endParaRPr>
          </a:p>
        </p:txBody>
      </p:sp>
      <p:sp>
        <p:nvSpPr>
          <p:cNvPr id="15" name="Стрелка влево 14"/>
          <p:cNvSpPr/>
          <p:nvPr/>
        </p:nvSpPr>
        <p:spPr>
          <a:xfrm>
            <a:off x="3371785" y="3351205"/>
            <a:ext cx="576064" cy="432048"/>
          </a:xfrm>
          <a:prstGeom prst="left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Стрелка влево 15"/>
          <p:cNvSpPr/>
          <p:nvPr/>
        </p:nvSpPr>
        <p:spPr>
          <a:xfrm>
            <a:off x="3412690" y="4668343"/>
            <a:ext cx="576064" cy="432048"/>
          </a:xfrm>
          <a:prstGeom prst="left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Стрелка влево 16"/>
          <p:cNvSpPr/>
          <p:nvPr/>
        </p:nvSpPr>
        <p:spPr>
          <a:xfrm>
            <a:off x="3440691" y="5936623"/>
            <a:ext cx="576064" cy="432048"/>
          </a:xfrm>
          <a:prstGeom prst="left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Скругленный прямоугольник 17"/>
          <p:cNvSpPr/>
          <p:nvPr/>
        </p:nvSpPr>
        <p:spPr>
          <a:xfrm>
            <a:off x="6552562" y="2991721"/>
            <a:ext cx="2024430" cy="3177586"/>
          </a:xfrm>
          <a:prstGeom prst="roundRect">
            <a:avLst>
              <a:gd name="adj" fmla="val 2385"/>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6600"/>
                </a:solidFill>
              </a:rPr>
              <a:t>Бюджет Репьёвского муниципального района на 2025 год утвержден с дефицитом 4700 тыс. руб., на 2026 год утвержден с дефицитом 4900тыс. руб., на 2026 год утвержден с дефицитом 5300 тыс. руб.</a:t>
            </a:r>
            <a:endParaRPr lang="ru-RU" sz="1400" b="1" dirty="0">
              <a:solidFill>
                <a:srgbClr val="006600"/>
              </a:solidFill>
            </a:endParaRPr>
          </a:p>
        </p:txBody>
      </p:sp>
    </p:spTree>
    <p:extLst>
      <p:ext uri="{BB962C8B-B14F-4D97-AF65-F5344CB8AC3E}">
        <p14:creationId xmlns:p14="http://schemas.microsoft.com/office/powerpoint/2010/main" val="2237739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11560" y="445433"/>
            <a:ext cx="7884368" cy="864096"/>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336600"/>
                </a:solidFill>
              </a:rPr>
              <a:t>Что такое муниципальный долг?</a:t>
            </a:r>
            <a:endParaRPr lang="ru-RU" b="1" dirty="0">
              <a:solidFill>
                <a:srgbClr val="336600"/>
              </a:solidFill>
            </a:endParaRPr>
          </a:p>
        </p:txBody>
      </p:sp>
      <p:sp>
        <p:nvSpPr>
          <p:cNvPr id="3" name="Скругленный прямоугольник 2"/>
          <p:cNvSpPr/>
          <p:nvPr/>
        </p:nvSpPr>
        <p:spPr>
          <a:xfrm>
            <a:off x="755576" y="1387291"/>
            <a:ext cx="7560840" cy="639061"/>
          </a:xfrm>
          <a:prstGeom prst="roundRect">
            <a:avLst/>
          </a:prstGeom>
          <a:solidFill>
            <a:schemeClr val="accent6">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5">
                    <a:lumMod val="50000"/>
                  </a:schemeClr>
                </a:solidFill>
              </a:rPr>
              <a:t>Муниципальный долг- это совокупность долговых обязательств муниципального образования</a:t>
            </a:r>
            <a:endParaRPr lang="ru-RU" sz="1400" b="1" dirty="0">
              <a:solidFill>
                <a:schemeClr val="accent5">
                  <a:lumMod val="50000"/>
                </a:schemeClr>
              </a:solidFill>
            </a:endParaRPr>
          </a:p>
        </p:txBody>
      </p:sp>
      <p:sp>
        <p:nvSpPr>
          <p:cNvPr id="4" name="Скругленный прямоугольник 3"/>
          <p:cNvSpPr/>
          <p:nvPr/>
        </p:nvSpPr>
        <p:spPr>
          <a:xfrm>
            <a:off x="2684852" y="2135057"/>
            <a:ext cx="3096344" cy="504056"/>
          </a:xfrm>
          <a:prstGeom prst="roundRect">
            <a:avLst/>
          </a:prstGeom>
          <a:solidFill>
            <a:schemeClr val="accent2">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Муниципальный долг</a:t>
            </a:r>
            <a:endParaRPr lang="ru-RU" b="1" dirty="0"/>
          </a:p>
        </p:txBody>
      </p:sp>
      <p:sp>
        <p:nvSpPr>
          <p:cNvPr id="5" name="Скругленный прямоугольник 4"/>
          <p:cNvSpPr/>
          <p:nvPr/>
        </p:nvSpPr>
        <p:spPr>
          <a:xfrm>
            <a:off x="937088" y="3315841"/>
            <a:ext cx="2842824" cy="914400"/>
          </a:xfrm>
          <a:prstGeom prst="roundRect">
            <a:avLst/>
          </a:prstGeom>
          <a:solidFill>
            <a:schemeClr val="accent6">
              <a:lumMod val="40000"/>
              <a:lumOff val="6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336600"/>
                </a:solidFill>
              </a:rPr>
              <a:t>Бюджетные кредиты, полученные от бюджетов других уровней бюджетной системы РФ</a:t>
            </a:r>
          </a:p>
        </p:txBody>
      </p:sp>
      <p:sp>
        <p:nvSpPr>
          <p:cNvPr id="6" name="Скругленный прямоугольник 5"/>
          <p:cNvSpPr/>
          <p:nvPr/>
        </p:nvSpPr>
        <p:spPr>
          <a:xfrm>
            <a:off x="4971966" y="3300716"/>
            <a:ext cx="2952328" cy="914400"/>
          </a:xfrm>
          <a:prstGeom prst="roundRect">
            <a:avLst/>
          </a:prstGeom>
          <a:solidFill>
            <a:schemeClr val="accent6">
              <a:lumMod val="40000"/>
              <a:lumOff val="6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336600"/>
                </a:solidFill>
              </a:rPr>
              <a:t>Кредиты, полученные от кредитных организаций</a:t>
            </a:r>
          </a:p>
        </p:txBody>
      </p:sp>
      <p:sp>
        <p:nvSpPr>
          <p:cNvPr id="7" name="Стрелка вниз 6"/>
          <p:cNvSpPr/>
          <p:nvPr/>
        </p:nvSpPr>
        <p:spPr>
          <a:xfrm>
            <a:off x="2807804" y="2768978"/>
            <a:ext cx="576064" cy="426294"/>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5205132" y="2747818"/>
            <a:ext cx="576064" cy="426294"/>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1259632" y="5219219"/>
            <a:ext cx="6552728" cy="1030084"/>
          </a:xfrm>
          <a:prstGeom prst="roundRect">
            <a:avLst/>
          </a:prstGeom>
          <a:solidFill>
            <a:schemeClr val="accent6">
              <a:lumMod val="60000"/>
              <a:lumOff val="4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chemeClr val="accent5">
                    <a:lumMod val="50000"/>
                  </a:schemeClr>
                </a:solidFill>
              </a:rPr>
              <a:t> </a:t>
            </a:r>
            <a:r>
              <a:rPr lang="ru-RU" sz="1200" b="1" dirty="0" smtClean="0">
                <a:solidFill>
                  <a:srgbClr val="336600"/>
                </a:solidFill>
              </a:rPr>
              <a:t>Предельный </a:t>
            </a:r>
            <a:r>
              <a:rPr lang="ru-RU" sz="1200" b="1" dirty="0">
                <a:solidFill>
                  <a:srgbClr val="336600"/>
                </a:solidFill>
              </a:rPr>
              <a:t>объем муниципального долга не должен превышать 50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a:t>
            </a:r>
          </a:p>
        </p:txBody>
      </p:sp>
      <p:sp>
        <p:nvSpPr>
          <p:cNvPr id="10" name="6-конечная звезда 9"/>
          <p:cNvSpPr/>
          <p:nvPr/>
        </p:nvSpPr>
        <p:spPr>
          <a:xfrm>
            <a:off x="3595409" y="3938391"/>
            <a:ext cx="1566894" cy="1280828"/>
          </a:xfrm>
          <a:prstGeom prst="star6">
            <a:avLst/>
          </a:prstGeom>
          <a:solidFill>
            <a:schemeClr val="accent3">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50000"/>
                  </a:schemeClr>
                </a:solidFill>
              </a:rPr>
              <a:t>Статья 107 Бюджетный кодекс</a:t>
            </a:r>
            <a:endParaRPr lang="ru-RU" sz="1100" b="1" dirty="0">
              <a:solidFill>
                <a:schemeClr val="tx2">
                  <a:lumMod val="50000"/>
                </a:schemeClr>
              </a:solidFill>
            </a:endParaRPr>
          </a:p>
        </p:txBody>
      </p:sp>
    </p:spTree>
    <p:extLst>
      <p:ext uri="{BB962C8B-B14F-4D97-AF65-F5344CB8AC3E}">
        <p14:creationId xmlns:p14="http://schemas.microsoft.com/office/powerpoint/2010/main" val="1915500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6672"/>
            <a:ext cx="6347714" cy="1453728"/>
          </a:xfrm>
        </p:spPr>
        <p:txBody>
          <a:bodyPr>
            <a:normAutofit/>
          </a:bodyPr>
          <a:lstStyle/>
          <a:p>
            <a:endParaRPr lang="ru-RU" sz="2800" dirty="0"/>
          </a:p>
        </p:txBody>
      </p:sp>
      <p:sp>
        <p:nvSpPr>
          <p:cNvPr id="3" name="Content Placeholder 2"/>
          <p:cNvSpPr>
            <a:spLocks noGrp="1"/>
          </p:cNvSpPr>
          <p:nvPr>
            <p:ph sz="half" idx="1"/>
          </p:nvPr>
        </p:nvSpPr>
        <p:spPr>
          <a:xfrm>
            <a:off x="218988" y="1628182"/>
            <a:ext cx="4038600" cy="4525963"/>
          </a:xfrm>
        </p:spPr>
        <p:txBody>
          <a:bodyPr>
            <a:norm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Content Placeholder 3"/>
          <p:cNvSpPr>
            <a:spLocks noGrp="1"/>
          </p:cNvSpPr>
          <p:nvPr>
            <p:ph sz="half" idx="2"/>
          </p:nvPr>
        </p:nvSpPr>
        <p:spPr>
          <a:xfrm>
            <a:off x="4572000" y="1643050"/>
            <a:ext cx="4038600" cy="4525963"/>
          </a:xfrm>
        </p:spPr>
        <p:txBody>
          <a:bodyPr>
            <a:norm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5" name="Flowchart: Alternate Process 4"/>
          <p:cNvSpPr/>
          <p:nvPr/>
        </p:nvSpPr>
        <p:spPr>
          <a:xfrm>
            <a:off x="676852" y="2326444"/>
            <a:ext cx="3813507" cy="1333401"/>
          </a:xfrm>
          <a:prstGeom prst="flowChartAlternateProcess">
            <a:avLst/>
          </a:prstGeom>
          <a:solidFill>
            <a:srgbClr val="FFFF99"/>
          </a:solidFill>
          <a:ln>
            <a:solidFill>
              <a:srgbClr val="FFFF99"/>
            </a:solidFill>
          </a:ln>
          <a:scene3d>
            <a:camera prst="orthographicFront"/>
            <a:lightRig rig="threePt" dir="t"/>
          </a:scene3d>
          <a:sp3d>
            <a:bevelT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1">
                    <a:lumMod val="50000"/>
                  </a:schemeClr>
                </a:solidFill>
              </a:rPr>
              <a:t>Положения послания Президента РФ  Федеральному Собранию РФ, определяющих бюджетную политику в РФ</a:t>
            </a:r>
            <a:endParaRPr lang="ru-RU" sz="1600" b="1" dirty="0">
              <a:solidFill>
                <a:schemeClr val="accent1">
                  <a:lumMod val="50000"/>
                </a:schemeClr>
              </a:solidFill>
            </a:endParaRPr>
          </a:p>
        </p:txBody>
      </p:sp>
      <p:sp>
        <p:nvSpPr>
          <p:cNvPr id="6" name="Flowchart: Alternate Process 5"/>
          <p:cNvSpPr/>
          <p:nvPr/>
        </p:nvSpPr>
        <p:spPr>
          <a:xfrm>
            <a:off x="616272" y="499948"/>
            <a:ext cx="7792759" cy="903785"/>
          </a:xfrm>
          <a:prstGeom prst="flowChartAlternateProcess">
            <a:avLst/>
          </a:prstGeom>
          <a:scene3d>
            <a:camera prst="orthographicFront"/>
            <a:lightRig rig="threePt" dir="t"/>
          </a:scene3d>
          <a:sp3d>
            <a:bevelT w="1651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400" b="1" dirty="0" smtClean="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rPr>
              <a:t>Какие материалы используются для формирования доходов бюджета?</a:t>
            </a:r>
            <a:endParaRPr lang="ru-RU" sz="2400" b="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endParaRPr>
          </a:p>
        </p:txBody>
      </p:sp>
      <p:sp>
        <p:nvSpPr>
          <p:cNvPr id="9" name="Flowchart: Alternate Process 8"/>
          <p:cNvSpPr/>
          <p:nvPr/>
        </p:nvSpPr>
        <p:spPr>
          <a:xfrm>
            <a:off x="676852" y="4911953"/>
            <a:ext cx="3835800" cy="1306677"/>
          </a:xfrm>
          <a:prstGeom prst="flowChartAlternateProcess">
            <a:avLst/>
          </a:prstGeom>
          <a:solidFill>
            <a:srgbClr val="CCECFF"/>
          </a:solidFill>
          <a:scene3d>
            <a:camera prst="orthographicFront"/>
            <a:lightRig rig="threePt" dir="t"/>
          </a:scene3d>
          <a:sp3d>
            <a:bevelT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smtClean="0">
                <a:solidFill>
                  <a:schemeClr val="accent1">
                    <a:lumMod val="50000"/>
                  </a:schemeClr>
                </a:solidFill>
              </a:rPr>
              <a:t>Прогнозные данные главных администраторов доходов</a:t>
            </a:r>
            <a:endParaRPr lang="ru-RU" sz="1600" b="1" dirty="0">
              <a:solidFill>
                <a:schemeClr val="accent1">
                  <a:lumMod val="50000"/>
                </a:schemeClr>
              </a:solidFill>
            </a:endParaRPr>
          </a:p>
        </p:txBody>
      </p:sp>
      <p:sp>
        <p:nvSpPr>
          <p:cNvPr id="7" name="Flowchart: Alternate Process 6"/>
          <p:cNvSpPr/>
          <p:nvPr/>
        </p:nvSpPr>
        <p:spPr>
          <a:xfrm>
            <a:off x="676852" y="3767085"/>
            <a:ext cx="3813508" cy="1037628"/>
          </a:xfrm>
          <a:prstGeom prst="flowChartAlternateProcess">
            <a:avLst/>
          </a:prstGeom>
          <a:solidFill>
            <a:srgbClr val="FFCC99"/>
          </a:solidFill>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smtClean="0">
                <a:solidFill>
                  <a:schemeClr val="accent1">
                    <a:lumMod val="50000"/>
                  </a:schemeClr>
                </a:solidFill>
              </a:rPr>
              <a:t>Основные направления бюджетной, налоговой политики Воронежской области</a:t>
            </a:r>
            <a:endParaRPr lang="ru-RU" sz="1600" b="1" dirty="0">
              <a:solidFill>
                <a:schemeClr val="accent1">
                  <a:lumMod val="50000"/>
                </a:schemeClr>
              </a:solidFill>
            </a:endParaRPr>
          </a:p>
        </p:txBody>
      </p:sp>
      <p:sp>
        <p:nvSpPr>
          <p:cNvPr id="15" name="Flowchart: Alternate Process 14"/>
          <p:cNvSpPr/>
          <p:nvPr/>
        </p:nvSpPr>
        <p:spPr>
          <a:xfrm>
            <a:off x="4594292" y="4544835"/>
            <a:ext cx="3875318" cy="1691349"/>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solidFill>
                  <a:schemeClr val="accent1">
                    <a:lumMod val="50000"/>
                  </a:schemeClr>
                </a:solidFill>
              </a:rPr>
              <a:t>Закон Воронежской области от 17.11.2005г. №68-ОЗ «О межбюджетных отношениях органов государственной власти и органов местного самоуправления Воронежской области</a:t>
            </a:r>
            <a:endParaRPr lang="ru-RU" sz="1600" b="1" dirty="0">
              <a:solidFill>
                <a:schemeClr val="accent1">
                  <a:lumMod val="50000"/>
                </a:schemeClr>
              </a:solidFill>
            </a:endParaRPr>
          </a:p>
        </p:txBody>
      </p:sp>
      <p:sp>
        <p:nvSpPr>
          <p:cNvPr id="17" name="Flowchart: Alternate Process 16"/>
          <p:cNvSpPr/>
          <p:nvPr/>
        </p:nvSpPr>
        <p:spPr>
          <a:xfrm>
            <a:off x="4599974" y="3492896"/>
            <a:ext cx="3875319" cy="986330"/>
          </a:xfrm>
          <a:prstGeom prst="flowChartAlternateProcess">
            <a:avLst/>
          </a:prstGeom>
          <a:solidFill>
            <a:srgbClr val="CCFF99"/>
          </a:solidFill>
          <a:scene3d>
            <a:camera prst="orthographicFront"/>
            <a:lightRig rig="threePt" dir="t"/>
          </a:scene3d>
          <a:sp3d>
            <a:bevelT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1">
                    <a:lumMod val="50000"/>
                  </a:schemeClr>
                </a:solidFill>
              </a:rPr>
              <a:t>Прогноз социально – экономического развития Репьёвского района</a:t>
            </a:r>
            <a:endParaRPr lang="ru-RU" sz="1600" b="1" dirty="0">
              <a:solidFill>
                <a:schemeClr val="accent1">
                  <a:lumMod val="50000"/>
                </a:schemeClr>
              </a:solidFill>
            </a:endParaRPr>
          </a:p>
        </p:txBody>
      </p:sp>
      <p:sp>
        <p:nvSpPr>
          <p:cNvPr id="18" name="Flowchart: Alternate Process 17"/>
          <p:cNvSpPr/>
          <p:nvPr/>
        </p:nvSpPr>
        <p:spPr>
          <a:xfrm>
            <a:off x="4583076" y="2364105"/>
            <a:ext cx="3875319" cy="1037628"/>
          </a:xfrm>
          <a:prstGeom prst="flowChartAlternateProcess">
            <a:avLst/>
          </a:prstGeom>
          <a:solidFill>
            <a:srgbClr val="CCFFCC"/>
          </a:solidFill>
          <a:scene3d>
            <a:camera prst="orthographicFront"/>
            <a:lightRig rig="threePt" dir="t"/>
          </a:scene3d>
          <a:sp3d>
            <a:bevelT prst="relaxedInse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1">
                    <a:lumMod val="50000"/>
                  </a:schemeClr>
                </a:solidFill>
              </a:rPr>
              <a:t>Основные направления бюджетной, налоговой политики Российской Федерации</a:t>
            </a:r>
            <a:endParaRPr lang="ru-RU" sz="1600" b="1" dirty="0">
              <a:solidFill>
                <a:schemeClr val="accent1">
                  <a:lumMod val="50000"/>
                </a:schemeClr>
              </a:solidFill>
            </a:endParaRPr>
          </a:p>
        </p:txBody>
      </p:sp>
      <p:sp>
        <p:nvSpPr>
          <p:cNvPr id="8" name="Скругленный прямоугольник 7"/>
          <p:cNvSpPr/>
          <p:nvPr/>
        </p:nvSpPr>
        <p:spPr>
          <a:xfrm rot="10800000" flipV="1">
            <a:off x="676851" y="1494898"/>
            <a:ext cx="7781544" cy="724306"/>
          </a:xfrm>
          <a:prstGeom prst="roundRect">
            <a:avLst/>
          </a:prstGeom>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solidFill>
                  <a:schemeClr val="accent1">
                    <a:lumMod val="50000"/>
                  </a:schemeClr>
                </a:solidFill>
              </a:rPr>
              <a:t>Для формирования доходов бюджета используются следующие материалы</a:t>
            </a:r>
            <a:r>
              <a:rPr lang="en-US" sz="2000" b="1" dirty="0">
                <a:solidFill>
                  <a:schemeClr val="accent1">
                    <a:lumMod val="50000"/>
                  </a:schemeClr>
                </a:solidFill>
              </a:rPr>
              <a:t>:</a:t>
            </a:r>
            <a:endParaRPr lang="ru-RU" sz="20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58204" cy="500066"/>
          </a:xfrm>
        </p:spPr>
        <p:txBody>
          <a:bodyPr>
            <a:normAutofit fontScale="90000"/>
          </a:bodyPr>
          <a:lstStyle/>
          <a:p>
            <a:r>
              <a:rPr lang="ru-RU" sz="3200" dirty="0" smtClean="0"/>
              <a:t/>
            </a:r>
            <a:br>
              <a:rPr lang="ru-RU" sz="3200" dirty="0" smtClean="0"/>
            </a:br>
            <a:endParaRPr lang="ru-RU" sz="2200" dirty="0"/>
          </a:p>
        </p:txBody>
      </p:sp>
      <p:sp>
        <p:nvSpPr>
          <p:cNvPr id="3" name="Content Placeholder 2"/>
          <p:cNvSpPr>
            <a:spLocks noGrp="1"/>
          </p:cNvSpPr>
          <p:nvPr>
            <p:ph idx="1"/>
          </p:nvPr>
        </p:nvSpPr>
        <p:spPr>
          <a:xfrm>
            <a:off x="42802" y="1124744"/>
            <a:ext cx="8921686" cy="5733256"/>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Alternate Process 3"/>
          <p:cNvSpPr/>
          <p:nvPr/>
        </p:nvSpPr>
        <p:spPr>
          <a:xfrm>
            <a:off x="472482" y="867105"/>
            <a:ext cx="8131968" cy="1327993"/>
          </a:xfrm>
          <a:prstGeom prst="flowChartAlternateProcess">
            <a:avLst/>
          </a:prstGeom>
          <a:solidFill>
            <a:schemeClr val="accent6">
              <a:lumMod val="50000"/>
            </a:schemeClr>
          </a:solidFill>
          <a:scene3d>
            <a:camera prst="orthographicFront"/>
            <a:lightRig rig="threePt" dir="t"/>
          </a:scene3d>
          <a:sp3d>
            <a:bevelT w="1651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rgbClr val="FFFF00"/>
                </a:solidFill>
              </a:rPr>
              <a:t>Доходы бюджета – денежные средства, поступающие в бюджет в соответствии с законодательством Российской Федерации. </a:t>
            </a:r>
          </a:p>
          <a:p>
            <a:pPr algn="ctr"/>
            <a:r>
              <a:rPr lang="ru-RU" sz="1600" b="1" dirty="0" smtClean="0">
                <a:solidFill>
                  <a:srgbClr val="FFFF00"/>
                </a:solidFill>
              </a:rPr>
              <a:t>В соответствии с Бюджетным кодексом Российской Федерации доходы бюджетов образуются за счет налоговых и неналоговых доходов, а также за счет безвозмездных поступлений.</a:t>
            </a:r>
            <a:endParaRPr lang="ru-RU" sz="1600" b="1" dirty="0">
              <a:solidFill>
                <a:srgbClr val="FFFF00"/>
              </a:solidFill>
            </a:endParaRPr>
          </a:p>
        </p:txBody>
      </p:sp>
      <p:sp>
        <p:nvSpPr>
          <p:cNvPr id="5" name="Flowchart: Alternate Process 4"/>
          <p:cNvSpPr/>
          <p:nvPr/>
        </p:nvSpPr>
        <p:spPr>
          <a:xfrm>
            <a:off x="428596" y="142852"/>
            <a:ext cx="8175853" cy="564831"/>
          </a:xfrm>
          <a:prstGeom prst="flowChartAlternateProcess">
            <a:avLst/>
          </a:prstGeom>
          <a:ln>
            <a:solidFill>
              <a:schemeClr val="accent6">
                <a:lumMod val="60000"/>
                <a:lumOff val="40000"/>
              </a:schemeClr>
            </a:solidFill>
          </a:ln>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Что такое доходы бюджета?</a:t>
            </a:r>
            <a:endParaRPr lang="ru-RU" sz="2400" b="1" dirty="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endParaRPr>
          </a:p>
        </p:txBody>
      </p:sp>
      <p:sp>
        <p:nvSpPr>
          <p:cNvPr id="6" name="Flowchart: Alternate Process 5"/>
          <p:cNvSpPr/>
          <p:nvPr/>
        </p:nvSpPr>
        <p:spPr>
          <a:xfrm>
            <a:off x="2895699" y="2276397"/>
            <a:ext cx="2989946" cy="571504"/>
          </a:xfrm>
          <a:prstGeom prst="flowChartAlternateProcess">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50000"/>
                  </a:schemeClr>
                </a:solidFill>
              </a:rPr>
              <a:t>Неналоговые доходы</a:t>
            </a:r>
            <a:endParaRPr lang="ru-RU" sz="1600" b="1" dirty="0">
              <a:solidFill>
                <a:schemeClr val="accent2">
                  <a:lumMod val="50000"/>
                </a:schemeClr>
              </a:solidFill>
            </a:endParaRPr>
          </a:p>
        </p:txBody>
      </p:sp>
      <p:sp>
        <p:nvSpPr>
          <p:cNvPr id="7" name="Flowchart: Alternate Process 6"/>
          <p:cNvSpPr/>
          <p:nvPr/>
        </p:nvSpPr>
        <p:spPr>
          <a:xfrm>
            <a:off x="6147011" y="2238234"/>
            <a:ext cx="2457438" cy="571504"/>
          </a:xfrm>
          <a:prstGeom prst="flowChartAlternateProcess">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50000"/>
                  </a:schemeClr>
                </a:solidFill>
              </a:rPr>
              <a:t>Безвозмездные поступления   </a:t>
            </a:r>
            <a:endParaRPr lang="ru-RU" sz="1600" b="1" dirty="0">
              <a:solidFill>
                <a:schemeClr val="accent2">
                  <a:lumMod val="50000"/>
                </a:schemeClr>
              </a:solidFill>
            </a:endParaRPr>
          </a:p>
        </p:txBody>
      </p:sp>
      <p:sp>
        <p:nvSpPr>
          <p:cNvPr id="8" name="Flowchart: Alternate Process 7"/>
          <p:cNvSpPr/>
          <p:nvPr/>
        </p:nvSpPr>
        <p:spPr>
          <a:xfrm>
            <a:off x="428596" y="2994035"/>
            <a:ext cx="2287627" cy="2811229"/>
          </a:xfrm>
          <a:prstGeom prst="flowChartAlternateProcess">
            <a:avLst/>
          </a:prstGeom>
          <a:solidFill>
            <a:schemeClr val="accent3">
              <a:lumMod val="40000"/>
              <a:lumOff val="60000"/>
            </a:schemeClr>
          </a:solidFill>
          <a:scene3d>
            <a:camera prst="orthographicFront"/>
            <a:lightRig rig="threePt" dir="t"/>
          </a:scene3d>
          <a:sp3d>
            <a:bevelT w="114300" prst="hardEdge"/>
          </a:sp3d>
        </p:spPr>
        <p:style>
          <a:lnRef idx="0">
            <a:schemeClr val="accent2"/>
          </a:lnRef>
          <a:fillRef idx="3">
            <a:schemeClr val="accent2"/>
          </a:fillRef>
          <a:effectRef idx="3">
            <a:schemeClr val="accent2"/>
          </a:effectRef>
          <a:fontRef idx="minor">
            <a:schemeClr val="lt1"/>
          </a:fontRef>
        </p:style>
        <p:txBody>
          <a:bodyPr rtlCol="0" anchor="t"/>
          <a:lstStyle/>
          <a:p>
            <a:pPr algn="ctr"/>
            <a:r>
              <a:rPr lang="ru-RU" sz="1200" b="1" dirty="0" smtClean="0">
                <a:solidFill>
                  <a:schemeClr val="accent2">
                    <a:lumMod val="50000"/>
                  </a:schemeClr>
                </a:solidFill>
              </a:rPr>
              <a:t>Доходы от предусмотренных законодательством Российской Федерации федеральных налогов и сборов, в том числе от налогов, предусмотренных специальными налоговыми режимами, и законодательством Воронежской области от региональных налогов</a:t>
            </a:r>
            <a:endParaRPr lang="en-US" sz="1200" b="1" dirty="0" smtClean="0">
              <a:solidFill>
                <a:schemeClr val="accent2">
                  <a:lumMod val="50000"/>
                </a:schemeClr>
              </a:solidFill>
            </a:endParaRPr>
          </a:p>
          <a:p>
            <a:pPr algn="ctr"/>
            <a:endParaRPr lang="ru-RU" dirty="0" smtClean="0">
              <a:solidFill>
                <a:srgbClr val="FFFF99"/>
              </a:solidFill>
            </a:endParaRPr>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sp>
        <p:nvSpPr>
          <p:cNvPr id="9" name="Flowchart: Alternate Process 8"/>
          <p:cNvSpPr/>
          <p:nvPr/>
        </p:nvSpPr>
        <p:spPr>
          <a:xfrm>
            <a:off x="2828086" y="2917709"/>
            <a:ext cx="3057559" cy="2023459"/>
          </a:xfrm>
          <a:prstGeom prst="flowChartAlternateProcess">
            <a:avLst/>
          </a:prstGeom>
          <a:ln>
            <a:solidFill>
              <a:srgbClr val="FFFF99"/>
            </a:solidFill>
          </a:ln>
          <a:scene3d>
            <a:camera prst="orthographicFront"/>
            <a:lightRig rig="threePt" dir="t"/>
          </a:scene3d>
          <a:sp3d>
            <a:bevelT w="114300" prst="hardEdg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solidFill>
                  <a:schemeClr val="accent2">
                    <a:lumMod val="50000"/>
                  </a:schemeClr>
                </a:solidFill>
              </a:rPr>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endParaRPr lang="ru-RU" sz="1200" b="1" dirty="0">
              <a:solidFill>
                <a:schemeClr val="accent2">
                  <a:lumMod val="50000"/>
                </a:schemeClr>
              </a:solidFill>
            </a:endParaRPr>
          </a:p>
        </p:txBody>
      </p:sp>
      <p:sp>
        <p:nvSpPr>
          <p:cNvPr id="10" name="Flowchart: Alternate Process 9"/>
          <p:cNvSpPr/>
          <p:nvPr/>
        </p:nvSpPr>
        <p:spPr>
          <a:xfrm>
            <a:off x="6084168" y="2917708"/>
            <a:ext cx="2482642" cy="2815547"/>
          </a:xfrm>
          <a:prstGeom prst="flowChartAlternateProcess">
            <a:avLst/>
          </a:prstGeom>
          <a:solidFill>
            <a:schemeClr val="accent3">
              <a:lumMod val="40000"/>
              <a:lumOff val="60000"/>
            </a:schemeClr>
          </a:solidFill>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solidFill>
                  <a:schemeClr val="accent1">
                    <a:lumMod val="50000"/>
                  </a:schemeClr>
                </a:solidFill>
              </a:rPr>
              <a:t>Поступившие в бюджет денежные средства на безвозвратной и безвозмездной основе из федерального бюджета (межбюджетные трансферты), а также перечисления </a:t>
            </a:r>
            <a:r>
              <a:rPr lang="ru-RU" sz="1400" b="1" dirty="0" smtClean="0">
                <a:solidFill>
                  <a:schemeClr val="accent1">
                    <a:lumMod val="50000"/>
                  </a:schemeClr>
                </a:solidFill>
              </a:rPr>
              <a:t>от физических и юридических лиц</a:t>
            </a:r>
            <a:endParaRPr lang="ru-RU" sz="1400" b="1" dirty="0">
              <a:solidFill>
                <a:schemeClr val="accent1">
                  <a:lumMod val="50000"/>
                </a:schemeClr>
              </a:solidFill>
            </a:endParaRPr>
          </a:p>
        </p:txBody>
      </p:sp>
      <p:sp>
        <p:nvSpPr>
          <p:cNvPr id="32" name="Flowchart: Alternate Process 31"/>
          <p:cNvSpPr/>
          <p:nvPr/>
        </p:nvSpPr>
        <p:spPr>
          <a:xfrm>
            <a:off x="472481" y="2267020"/>
            <a:ext cx="2243741" cy="571504"/>
          </a:xfrm>
          <a:prstGeom prst="flowChartAlternateProcess">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50000"/>
                  </a:schemeClr>
                </a:solidFill>
              </a:rPr>
              <a:t>Налоговые доходы</a:t>
            </a:r>
            <a:endParaRPr lang="ru-RU" sz="1600" b="1" dirty="0">
              <a:solidFill>
                <a:schemeClr val="accent2">
                  <a:lumMod val="50000"/>
                </a:schemeClr>
              </a:solidFill>
            </a:endParaRPr>
          </a:p>
        </p:txBody>
      </p:sp>
      <p:pic>
        <p:nvPicPr>
          <p:cNvPr id="12" name="Picture 10"/>
          <p:cNvPicPr>
            <a:picLocks noChangeAspect="1" noChangeArrowheads="1"/>
          </p:cNvPicPr>
          <p:nvPr/>
        </p:nvPicPr>
        <p:blipFill>
          <a:blip r:embed="rId2"/>
          <a:srcRect/>
          <a:stretch>
            <a:fillRect/>
          </a:stretch>
        </p:blipFill>
        <p:spPr bwMode="auto">
          <a:xfrm>
            <a:off x="3729605" y="5205239"/>
            <a:ext cx="1656184" cy="1046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58204" cy="500066"/>
          </a:xfrm>
        </p:spPr>
        <p:txBody>
          <a:bodyPr>
            <a:normAutofit fontScale="90000"/>
          </a:bodyPr>
          <a:lstStyle/>
          <a:p>
            <a:r>
              <a:rPr lang="ru-RU" sz="3200" dirty="0" smtClean="0"/>
              <a:t/>
            </a:r>
            <a:br>
              <a:rPr lang="ru-RU" sz="3200" dirty="0" smtClean="0"/>
            </a:br>
            <a:endParaRPr lang="ru-RU" sz="2200" dirty="0"/>
          </a:p>
        </p:txBody>
      </p:sp>
      <p:sp>
        <p:nvSpPr>
          <p:cNvPr id="3" name="Content Placeholder 2"/>
          <p:cNvSpPr>
            <a:spLocks noGrp="1"/>
          </p:cNvSpPr>
          <p:nvPr>
            <p:ph idx="1"/>
          </p:nvPr>
        </p:nvSpPr>
        <p:spPr>
          <a:xfrm>
            <a:off x="285720" y="1237078"/>
            <a:ext cx="8698151" cy="5572164"/>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Alternate Process 3"/>
          <p:cNvSpPr/>
          <p:nvPr/>
        </p:nvSpPr>
        <p:spPr>
          <a:xfrm>
            <a:off x="312508" y="841868"/>
            <a:ext cx="8572560" cy="500066"/>
          </a:xfrm>
          <a:prstGeom prst="flowChartAlternateProcess">
            <a:avLst/>
          </a:prstGeom>
          <a:solidFill>
            <a:schemeClr val="accent2">
              <a:lumMod val="40000"/>
              <a:lumOff val="60000"/>
            </a:schemeClr>
          </a:solidFill>
          <a:scene3d>
            <a:camera prst="orthographicFront"/>
            <a:lightRig rig="glow" dir="tl">
              <a:rot lat="0" lon="0" rev="5400000"/>
            </a:lightRig>
          </a:scene3d>
          <a:sp3d>
            <a:bevelT prst="angle"/>
          </a:sp3d>
        </p:spPr>
        <p:style>
          <a:lnRef idx="0">
            <a:schemeClr val="accent4"/>
          </a:lnRef>
          <a:fillRef idx="3">
            <a:schemeClr val="accent4"/>
          </a:fillRef>
          <a:effectRef idx="3">
            <a:schemeClr val="accent4"/>
          </a:effectRef>
          <a:fontRef idx="minor">
            <a:schemeClr val="lt1"/>
          </a:fontRef>
        </p:style>
        <p:txBody>
          <a:bodyPr rtlCol="0" anchor="ctr">
            <a:sp3d contourW="12700">
              <a:bevelT w="25400" h="25400"/>
              <a:contourClr>
                <a:schemeClr val="accent6">
                  <a:shade val="73000"/>
                </a:schemeClr>
              </a:contourClr>
            </a:sp3d>
          </a:bodyPr>
          <a:lstStyle/>
          <a:p>
            <a:pPr algn="ct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ru-RU" sz="2400" b="1" dirty="0" smtClean="0">
                <a:ln w="24500" cmpd="dbl">
                  <a:solidFill>
                    <a:schemeClr val="accent2">
                      <a:shade val="85000"/>
                      <a:satMod val="155000"/>
                    </a:schemeClr>
                  </a:solidFill>
                  <a:prstDash val="solid"/>
                  <a:miter lim="800000"/>
                </a:ln>
                <a:solidFill>
                  <a:schemeClr val="accent5">
                    <a:lumMod val="75000"/>
                  </a:schemeClr>
                </a:solidFill>
                <a:effectLst>
                  <a:outerShdw blurRad="38100" dist="38100" dir="7020000" algn="tl">
                    <a:srgbClr val="000000">
                      <a:alpha val="35000"/>
                    </a:srgbClr>
                  </a:outerShdw>
                </a:effectLst>
              </a:rPr>
              <a:t>ДОХОДЫ БЮДЖЕТА</a:t>
            </a:r>
            <a:endParaRPr lang="ru-RU" sz="2400" b="1" dirty="0">
              <a:ln w="24500" cmpd="dbl">
                <a:solidFill>
                  <a:schemeClr val="accent2">
                    <a:shade val="85000"/>
                    <a:satMod val="155000"/>
                  </a:schemeClr>
                </a:solidFill>
                <a:prstDash val="solid"/>
                <a:miter lim="800000"/>
              </a:ln>
              <a:solidFill>
                <a:schemeClr val="accent5">
                  <a:lumMod val="75000"/>
                </a:schemeClr>
              </a:solidFill>
              <a:effectLst>
                <a:outerShdw blurRad="38100" dist="38100" dir="7020000" algn="tl">
                  <a:srgbClr val="000000">
                    <a:alpha val="35000"/>
                  </a:srgbClr>
                </a:outerShdw>
              </a:effectLst>
            </a:endParaRPr>
          </a:p>
        </p:txBody>
      </p:sp>
      <p:sp>
        <p:nvSpPr>
          <p:cNvPr id="5" name="Flowchart: Alternate Process 4"/>
          <p:cNvSpPr/>
          <p:nvPr/>
        </p:nvSpPr>
        <p:spPr>
          <a:xfrm>
            <a:off x="321439" y="118221"/>
            <a:ext cx="8572560" cy="642942"/>
          </a:xfrm>
          <a:prstGeom prst="flowChartAlternateProcess">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n w="17780" cmpd="sng">
                  <a:solidFill>
                    <a:srgbClr val="FFFFFF"/>
                  </a:solidFill>
                  <a:prstDash val="solid"/>
                  <a:miter lim="800000"/>
                </a:ln>
                <a:solidFill>
                  <a:schemeClr val="bg1">
                    <a:lumMod val="95000"/>
                    <a:lumOff val="5000"/>
                  </a:schemeClr>
                </a:solidFill>
                <a:effectLst>
                  <a:outerShdw blurRad="50800" algn="tl" rotWithShape="0">
                    <a:srgbClr val="000000"/>
                  </a:outerShdw>
                </a:effectLst>
              </a:rPr>
              <a:t>Какие поступления формируют доходную часть районного бюджета?</a:t>
            </a:r>
            <a:endParaRPr lang="ru-RU" b="1" dirty="0">
              <a:ln w="17780" cmpd="sng">
                <a:solidFill>
                  <a:srgbClr val="FFFFFF"/>
                </a:solidFill>
                <a:prstDash val="solid"/>
                <a:miter lim="800000"/>
              </a:ln>
              <a:solidFill>
                <a:schemeClr val="bg1">
                  <a:lumMod val="95000"/>
                  <a:lumOff val="5000"/>
                </a:schemeClr>
              </a:solidFill>
              <a:effectLst>
                <a:outerShdw blurRad="50800" algn="tl" rotWithShape="0">
                  <a:srgbClr val="000000"/>
                </a:outerShdw>
              </a:effectLst>
            </a:endParaRPr>
          </a:p>
        </p:txBody>
      </p:sp>
      <p:sp>
        <p:nvSpPr>
          <p:cNvPr id="6" name="Flowchart: Alternate Process 5"/>
          <p:cNvSpPr/>
          <p:nvPr/>
        </p:nvSpPr>
        <p:spPr>
          <a:xfrm>
            <a:off x="3071802" y="1432085"/>
            <a:ext cx="3214710" cy="496728"/>
          </a:xfrm>
          <a:prstGeom prst="flowChartAlternateProcess">
            <a:avLst/>
          </a:prstGeom>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000" b="1" dirty="0" smtClean="0">
                <a:ln w="12700">
                  <a:solidFill>
                    <a:schemeClr val="tx2">
                      <a:satMod val="155000"/>
                    </a:schemeClr>
                  </a:solidFill>
                  <a:prstDash val="solid"/>
                </a:ln>
                <a:solidFill>
                  <a:schemeClr val="bg1">
                    <a:lumMod val="95000"/>
                    <a:lumOff val="5000"/>
                  </a:schemeClr>
                </a:solidFill>
                <a:effectLst>
                  <a:outerShdw blurRad="41275" dist="20320" dir="1800000" algn="tl" rotWithShape="0">
                    <a:srgbClr val="000000">
                      <a:alpha val="40000"/>
                    </a:srgbClr>
                  </a:outerShdw>
                </a:effectLst>
              </a:rPr>
              <a:t>Неналоговые доходы</a:t>
            </a:r>
            <a:endParaRPr lang="ru-RU" sz="2000" b="1" dirty="0">
              <a:ln w="12700">
                <a:solidFill>
                  <a:schemeClr val="tx2">
                    <a:satMod val="155000"/>
                  </a:schemeClr>
                </a:solidFill>
                <a:prstDash val="solid"/>
              </a:ln>
              <a:solidFill>
                <a:schemeClr val="bg1">
                  <a:lumMod val="95000"/>
                  <a:lumOff val="5000"/>
                </a:schemeClr>
              </a:solidFill>
              <a:effectLst>
                <a:outerShdw blurRad="41275" dist="20320" dir="1800000" algn="tl" rotWithShape="0">
                  <a:srgbClr val="000000">
                    <a:alpha val="40000"/>
                  </a:srgbClr>
                </a:outerShdw>
              </a:effectLst>
            </a:endParaRPr>
          </a:p>
        </p:txBody>
      </p:sp>
      <p:sp>
        <p:nvSpPr>
          <p:cNvPr id="7" name="Flowchart: Alternate Process 6"/>
          <p:cNvSpPr/>
          <p:nvPr/>
        </p:nvSpPr>
        <p:spPr>
          <a:xfrm>
            <a:off x="6381916" y="1380565"/>
            <a:ext cx="2500330" cy="652739"/>
          </a:xfrm>
          <a:prstGeom prst="flowChartAlternate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ln w="12700">
                  <a:solidFill>
                    <a:schemeClr val="tx2">
                      <a:satMod val="155000"/>
                    </a:schemeClr>
                  </a:solidFill>
                  <a:prstDash val="solid"/>
                </a:ln>
                <a:solidFill>
                  <a:srgbClr val="FFFF99"/>
                </a:solidFill>
                <a:effectLst>
                  <a:outerShdw blurRad="41275" dist="20320" dir="1800000" algn="tl" rotWithShape="0">
                    <a:srgbClr val="000000">
                      <a:alpha val="40000"/>
                    </a:srgbClr>
                  </a:outerShdw>
                </a:effectLst>
              </a:rPr>
              <a:t>Безвозмездные поступления</a:t>
            </a:r>
            <a:endParaRPr lang="ru-RU" b="1" dirty="0">
              <a:ln w="12700">
                <a:solidFill>
                  <a:schemeClr val="tx2">
                    <a:satMod val="155000"/>
                  </a:schemeClr>
                </a:solidFill>
                <a:prstDash val="solid"/>
              </a:ln>
              <a:solidFill>
                <a:srgbClr val="FFFF99"/>
              </a:solidFill>
              <a:effectLst>
                <a:outerShdw blurRad="41275" dist="20320" dir="1800000" algn="tl" rotWithShape="0">
                  <a:srgbClr val="000000">
                    <a:alpha val="40000"/>
                  </a:srgbClr>
                </a:outerShdw>
              </a:effectLst>
            </a:endParaRPr>
          </a:p>
        </p:txBody>
      </p:sp>
      <p:sp>
        <p:nvSpPr>
          <p:cNvPr id="9" name="Flowchart: Alternate Process 8"/>
          <p:cNvSpPr/>
          <p:nvPr/>
        </p:nvSpPr>
        <p:spPr>
          <a:xfrm>
            <a:off x="3071802" y="2033305"/>
            <a:ext cx="3214710" cy="1000132"/>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Доходы от использования имущества, находящегося в государственной и муниципальной собственности</a:t>
            </a:r>
            <a:endParaRPr lang="ru-RU" sz="1400" b="1" dirty="0"/>
          </a:p>
        </p:txBody>
      </p:sp>
      <p:sp>
        <p:nvSpPr>
          <p:cNvPr id="10" name="Flowchart: Alternate Process 9"/>
          <p:cNvSpPr/>
          <p:nvPr/>
        </p:nvSpPr>
        <p:spPr>
          <a:xfrm>
            <a:off x="6453353" y="2873138"/>
            <a:ext cx="2396283" cy="714277"/>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Субсидии</a:t>
            </a:r>
            <a:endParaRPr lang="ru-RU" sz="1400" b="1" dirty="0"/>
          </a:p>
        </p:txBody>
      </p:sp>
      <p:sp>
        <p:nvSpPr>
          <p:cNvPr id="32" name="Flowchart: Alternate Process 31"/>
          <p:cNvSpPr/>
          <p:nvPr/>
        </p:nvSpPr>
        <p:spPr>
          <a:xfrm>
            <a:off x="311820" y="1428309"/>
            <a:ext cx="2679614" cy="519172"/>
          </a:xfrm>
          <a:prstGeom prst="flowChartAlternateProcess">
            <a:avLst/>
          </a:prstGeom>
          <a:ln>
            <a:noFill/>
          </a:ln>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smtClean="0">
                <a:ln w="12700">
                  <a:solidFill>
                    <a:schemeClr val="tx2">
                      <a:satMod val="155000"/>
                    </a:schemeClr>
                  </a:solidFill>
                  <a:prstDash val="solid"/>
                </a:ln>
                <a:solidFill>
                  <a:schemeClr val="bg1">
                    <a:lumMod val="95000"/>
                    <a:lumOff val="5000"/>
                  </a:schemeClr>
                </a:solidFill>
                <a:effectLst>
                  <a:outerShdw blurRad="41275" dist="20320" dir="1800000" algn="tl" rotWithShape="0">
                    <a:srgbClr val="000000">
                      <a:alpha val="40000"/>
                    </a:srgbClr>
                  </a:outerShdw>
                </a:effectLst>
              </a:rPr>
              <a:t>Налоговые доходы</a:t>
            </a:r>
            <a:endParaRPr lang="ru-RU" sz="2000" b="1" dirty="0">
              <a:ln w="12700">
                <a:solidFill>
                  <a:schemeClr val="tx2">
                    <a:satMod val="155000"/>
                  </a:schemeClr>
                </a:solidFill>
                <a:prstDash val="solid"/>
              </a:ln>
              <a:solidFill>
                <a:schemeClr val="bg1">
                  <a:lumMod val="95000"/>
                  <a:lumOff val="5000"/>
                </a:schemeClr>
              </a:solidFill>
              <a:effectLst>
                <a:outerShdw blurRad="41275" dist="20320" dir="1800000" algn="tl" rotWithShape="0">
                  <a:srgbClr val="000000">
                    <a:alpha val="40000"/>
                  </a:srgbClr>
                </a:outerShdw>
              </a:effectLst>
            </a:endParaRPr>
          </a:p>
        </p:txBody>
      </p:sp>
      <p:sp>
        <p:nvSpPr>
          <p:cNvPr id="12" name="Flowchart: Alternate Process 11"/>
          <p:cNvSpPr/>
          <p:nvPr/>
        </p:nvSpPr>
        <p:spPr>
          <a:xfrm>
            <a:off x="6420745" y="2106755"/>
            <a:ext cx="2428892" cy="663618"/>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Дотации</a:t>
            </a:r>
            <a:endParaRPr lang="ru-RU" sz="1400" b="1" dirty="0"/>
          </a:p>
        </p:txBody>
      </p:sp>
      <p:sp>
        <p:nvSpPr>
          <p:cNvPr id="13" name="Flowchart: Alternate Process 12"/>
          <p:cNvSpPr/>
          <p:nvPr/>
        </p:nvSpPr>
        <p:spPr>
          <a:xfrm>
            <a:off x="6453353" y="3709718"/>
            <a:ext cx="2369208" cy="642942"/>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Субвенции</a:t>
            </a:r>
            <a:endParaRPr lang="ru-RU" sz="1400" b="1" dirty="0"/>
          </a:p>
        </p:txBody>
      </p:sp>
      <p:sp>
        <p:nvSpPr>
          <p:cNvPr id="14" name="Flowchart: Alternate Process 13"/>
          <p:cNvSpPr/>
          <p:nvPr/>
        </p:nvSpPr>
        <p:spPr>
          <a:xfrm>
            <a:off x="6453353" y="4496124"/>
            <a:ext cx="2369208" cy="1128981"/>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Безвозмездные поступления от физических и юридических лиц</a:t>
            </a:r>
            <a:endParaRPr lang="ru-RU" sz="1400" b="1" dirty="0"/>
          </a:p>
        </p:txBody>
      </p:sp>
      <p:sp>
        <p:nvSpPr>
          <p:cNvPr id="15" name="Flowchart: Alternate Process 14"/>
          <p:cNvSpPr/>
          <p:nvPr/>
        </p:nvSpPr>
        <p:spPr>
          <a:xfrm>
            <a:off x="6453354" y="5747408"/>
            <a:ext cx="2369208" cy="642942"/>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Иные межбюджетные трансферты</a:t>
            </a:r>
            <a:endParaRPr lang="ru-RU" sz="1400" b="1" dirty="0"/>
          </a:p>
        </p:txBody>
      </p:sp>
      <p:sp>
        <p:nvSpPr>
          <p:cNvPr id="16" name="Flowchart: Alternate Process 15"/>
          <p:cNvSpPr/>
          <p:nvPr/>
        </p:nvSpPr>
        <p:spPr>
          <a:xfrm>
            <a:off x="300579" y="2041947"/>
            <a:ext cx="2672994" cy="486403"/>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Налог на доходы физических лиц</a:t>
            </a:r>
            <a:endParaRPr lang="ru-RU" sz="1400" b="1" dirty="0"/>
          </a:p>
        </p:txBody>
      </p:sp>
      <p:sp>
        <p:nvSpPr>
          <p:cNvPr id="17" name="Flowchart: Alternate Process 16"/>
          <p:cNvSpPr/>
          <p:nvPr/>
        </p:nvSpPr>
        <p:spPr>
          <a:xfrm>
            <a:off x="297562" y="3230276"/>
            <a:ext cx="2676011" cy="947195"/>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Налог, взимаемый в связи с упрощенной системой налогообложения</a:t>
            </a:r>
            <a:endParaRPr lang="ru-RU" sz="1400" b="1" dirty="0"/>
          </a:p>
        </p:txBody>
      </p:sp>
      <p:sp>
        <p:nvSpPr>
          <p:cNvPr id="18" name="Flowchart: Alternate Process 17"/>
          <p:cNvSpPr/>
          <p:nvPr/>
        </p:nvSpPr>
        <p:spPr>
          <a:xfrm>
            <a:off x="321439" y="5180606"/>
            <a:ext cx="2643206" cy="693037"/>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Единый сельскохозяйственный налог</a:t>
            </a:r>
            <a:endParaRPr lang="ru-RU" sz="1400" b="1" dirty="0"/>
          </a:p>
        </p:txBody>
      </p:sp>
      <p:sp>
        <p:nvSpPr>
          <p:cNvPr id="19" name="Flowchart: Alternate Process 18"/>
          <p:cNvSpPr/>
          <p:nvPr/>
        </p:nvSpPr>
        <p:spPr>
          <a:xfrm>
            <a:off x="330368" y="5991106"/>
            <a:ext cx="2661066" cy="409345"/>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Государственная пошлина</a:t>
            </a:r>
            <a:endParaRPr lang="ru-RU" sz="1400" b="1" dirty="0"/>
          </a:p>
        </p:txBody>
      </p:sp>
      <p:sp>
        <p:nvSpPr>
          <p:cNvPr id="20" name="Flowchart: Alternate Process 19"/>
          <p:cNvSpPr/>
          <p:nvPr/>
        </p:nvSpPr>
        <p:spPr>
          <a:xfrm>
            <a:off x="3071802" y="3127019"/>
            <a:ext cx="3214710" cy="578001"/>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Платежи при пользовании природными ресур</a:t>
            </a:r>
            <a:r>
              <a:rPr lang="ru-RU" sz="1600" b="1" dirty="0" smtClean="0"/>
              <a:t>сами</a:t>
            </a:r>
            <a:endParaRPr lang="ru-RU" sz="1600" b="1" dirty="0"/>
          </a:p>
        </p:txBody>
      </p:sp>
      <p:sp>
        <p:nvSpPr>
          <p:cNvPr id="21" name="Flowchart: Alternate Process 20"/>
          <p:cNvSpPr/>
          <p:nvPr/>
        </p:nvSpPr>
        <p:spPr>
          <a:xfrm>
            <a:off x="3056854" y="3852384"/>
            <a:ext cx="3214710" cy="428628"/>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Доходы от оказания платных услуг</a:t>
            </a:r>
            <a:endParaRPr lang="ru-RU" sz="1400" b="1" dirty="0"/>
          </a:p>
        </p:txBody>
      </p:sp>
      <p:sp>
        <p:nvSpPr>
          <p:cNvPr id="22" name="Flowchart: Alternate Process 21"/>
          <p:cNvSpPr/>
          <p:nvPr/>
        </p:nvSpPr>
        <p:spPr>
          <a:xfrm>
            <a:off x="3056854" y="4381109"/>
            <a:ext cx="3229658" cy="714380"/>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Доходы от продажи материальных и нематериальных активов</a:t>
            </a:r>
            <a:endParaRPr lang="ru-RU" sz="1400" b="1" dirty="0"/>
          </a:p>
        </p:txBody>
      </p:sp>
      <p:sp>
        <p:nvSpPr>
          <p:cNvPr id="23" name="Flowchart: Alternate Process 22"/>
          <p:cNvSpPr/>
          <p:nvPr/>
        </p:nvSpPr>
        <p:spPr>
          <a:xfrm>
            <a:off x="3071802" y="5157191"/>
            <a:ext cx="3214710" cy="500066"/>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Штрафные санкции</a:t>
            </a:r>
            <a:endParaRPr lang="ru-RU" sz="1400" b="1" dirty="0"/>
          </a:p>
        </p:txBody>
      </p:sp>
      <p:sp>
        <p:nvSpPr>
          <p:cNvPr id="24" name="Flowchart: Alternate Process 23"/>
          <p:cNvSpPr/>
          <p:nvPr/>
        </p:nvSpPr>
        <p:spPr>
          <a:xfrm>
            <a:off x="3089661" y="5747408"/>
            <a:ext cx="3214710" cy="642942"/>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Прочие неналоговые доходы</a:t>
            </a:r>
            <a:endParaRPr lang="ru-RU" sz="1400" b="1" dirty="0"/>
          </a:p>
        </p:txBody>
      </p:sp>
      <p:sp>
        <p:nvSpPr>
          <p:cNvPr id="26" name="Flowchart: Alternate Process 15"/>
          <p:cNvSpPr/>
          <p:nvPr/>
        </p:nvSpPr>
        <p:spPr>
          <a:xfrm>
            <a:off x="312509" y="2618103"/>
            <a:ext cx="2661064" cy="510070"/>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Акцизы на нефтепродукты</a:t>
            </a:r>
            <a:endParaRPr lang="ru-RU" sz="1400" b="1" dirty="0"/>
          </a:p>
        </p:txBody>
      </p:sp>
      <p:sp>
        <p:nvSpPr>
          <p:cNvPr id="27" name="Flowchart: Alternate Process 16"/>
          <p:cNvSpPr/>
          <p:nvPr/>
        </p:nvSpPr>
        <p:spPr>
          <a:xfrm>
            <a:off x="285721" y="4267224"/>
            <a:ext cx="2678924" cy="838113"/>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Налог, взимаемый в связи с применением патентной системы налогообложения</a:t>
            </a:r>
            <a:endParaRPr lang="ru-RU" sz="1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7" y="604290"/>
            <a:ext cx="7869523" cy="849653"/>
          </a:xfrm>
          <a:solidFill>
            <a:schemeClr val="accent6">
              <a:lumMod val="20000"/>
              <a:lumOff val="80000"/>
            </a:schemeClr>
          </a:solidFill>
        </p:spPr>
        <p:style>
          <a:lnRef idx="1">
            <a:schemeClr val="accent6"/>
          </a:lnRef>
          <a:fillRef idx="3">
            <a:schemeClr val="accent6"/>
          </a:fillRef>
          <a:effectRef idx="2">
            <a:schemeClr val="accent6"/>
          </a:effectRef>
          <a:fontRef idx="minor">
            <a:schemeClr val="lt1"/>
          </a:fontRef>
        </p:style>
        <p:txBody>
          <a:bodyPr>
            <a:normAutofit/>
          </a:bodyPr>
          <a:lstStyle/>
          <a:p>
            <a:pPr algn="ctr"/>
            <a:r>
              <a:rPr lang="ru-RU" sz="2000" b="1" dirty="0" smtClean="0">
                <a:solidFill>
                  <a:schemeClr val="accent4">
                    <a:lumMod val="50000"/>
                  </a:schemeClr>
                </a:solidFill>
              </a:rPr>
              <a:t>Основные параметры бюджета Репьёвского муниципального района</a:t>
            </a:r>
            <a:endParaRPr lang="ru-RU" sz="2000" b="1" dirty="0">
              <a:solidFill>
                <a:schemeClr val="accent4">
                  <a:lumMod val="50000"/>
                </a:schemeClr>
              </a:solidFill>
            </a:endParaRPr>
          </a:p>
        </p:txBody>
      </p:sp>
      <p:sp>
        <p:nvSpPr>
          <p:cNvPr id="11" name="Content Placeholder 10"/>
          <p:cNvSpPr>
            <a:spLocks noGrp="1"/>
          </p:cNvSpPr>
          <p:nvPr>
            <p:ph idx="1"/>
          </p:nvPr>
        </p:nvSpPr>
        <p:spPr>
          <a:xfrm>
            <a:off x="6876256" y="1140204"/>
            <a:ext cx="1944216" cy="594856"/>
          </a:xfrm>
        </p:spPr>
        <p:txBody>
          <a:bodyPr>
            <a:noAutofit/>
          </a:bodyPr>
          <a:lstStyle/>
          <a:p>
            <a:pPr lvl="1"/>
            <a:endParaRPr lang="ru-RU" sz="2000" dirty="0" smtClean="0"/>
          </a:p>
          <a:p>
            <a:pPr lvl="1"/>
            <a:r>
              <a:rPr lang="ru-RU" sz="1600" b="1" dirty="0" smtClean="0"/>
              <a:t>Тыс. руб.</a:t>
            </a:r>
          </a:p>
          <a:p>
            <a:pPr lvl="1"/>
            <a:r>
              <a:rPr lang="ru-RU" sz="2000" dirty="0" smtClean="0"/>
              <a:t>ты</a:t>
            </a:r>
          </a:p>
          <a:p>
            <a:pPr lvl="1"/>
            <a:endParaRPr lang="ru-RU" sz="2000" dirty="0" smtClean="0"/>
          </a:p>
          <a:p>
            <a:pPr lvl="1"/>
            <a:endParaRPr lang="ru-RU" sz="2000" dirty="0" smtClean="0"/>
          </a:p>
        </p:txBody>
      </p:sp>
      <p:sp>
        <p:nvSpPr>
          <p:cNvPr id="12" name="Flowchart: Alternate Process 11"/>
          <p:cNvSpPr/>
          <p:nvPr/>
        </p:nvSpPr>
        <p:spPr>
          <a:xfrm>
            <a:off x="705369" y="1857364"/>
            <a:ext cx="3722615" cy="714380"/>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3" name="Flowchart: Alternate Process 12"/>
          <p:cNvSpPr/>
          <p:nvPr/>
        </p:nvSpPr>
        <p:spPr>
          <a:xfrm>
            <a:off x="5894219" y="1869602"/>
            <a:ext cx="1326785" cy="714380"/>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2026 год</a:t>
            </a:r>
          </a:p>
          <a:p>
            <a:pPr algn="ctr"/>
            <a:r>
              <a:rPr lang="ru-RU" sz="1600" b="1" dirty="0" smtClean="0"/>
              <a:t>бюджет</a:t>
            </a:r>
            <a:endParaRPr lang="ru-RU" sz="1600" b="1" dirty="0"/>
          </a:p>
        </p:txBody>
      </p:sp>
      <p:sp>
        <p:nvSpPr>
          <p:cNvPr id="14" name="Flowchart: Alternate Process 13"/>
          <p:cNvSpPr/>
          <p:nvPr/>
        </p:nvSpPr>
        <p:spPr>
          <a:xfrm>
            <a:off x="714348" y="2714620"/>
            <a:ext cx="3713636"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ДОХОДЫ, всего</a:t>
            </a:r>
            <a:endParaRPr lang="ru-RU" sz="1600" b="1" dirty="0"/>
          </a:p>
        </p:txBody>
      </p:sp>
      <p:sp>
        <p:nvSpPr>
          <p:cNvPr id="15" name="Flowchart: Alternate Process 14"/>
          <p:cNvSpPr/>
          <p:nvPr/>
        </p:nvSpPr>
        <p:spPr>
          <a:xfrm>
            <a:off x="4502486" y="2694048"/>
            <a:ext cx="1316918"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555884,4</a:t>
            </a:r>
            <a:endParaRPr lang="ru-RU" sz="1600" b="1" dirty="0"/>
          </a:p>
        </p:txBody>
      </p:sp>
      <p:sp>
        <p:nvSpPr>
          <p:cNvPr id="17" name="Flowchart: Alternate Process 16"/>
          <p:cNvSpPr/>
          <p:nvPr/>
        </p:nvSpPr>
        <p:spPr>
          <a:xfrm>
            <a:off x="714348" y="3437811"/>
            <a:ext cx="3713636"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r>
              <a:rPr lang="ru-RU" sz="1600" dirty="0" smtClean="0"/>
              <a:t>Из них</a:t>
            </a:r>
            <a:r>
              <a:rPr lang="en-US" sz="1600" dirty="0" smtClean="0"/>
              <a:t>:</a:t>
            </a:r>
            <a:endParaRPr lang="ru-RU" sz="1600" dirty="0"/>
          </a:p>
        </p:txBody>
      </p:sp>
      <p:sp>
        <p:nvSpPr>
          <p:cNvPr id="18" name="Flowchart: Alternate Process 17"/>
          <p:cNvSpPr/>
          <p:nvPr/>
        </p:nvSpPr>
        <p:spPr>
          <a:xfrm>
            <a:off x="4502301" y="3431304"/>
            <a:ext cx="1316918"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9" name="Flowchart: Alternate Process 18"/>
          <p:cNvSpPr/>
          <p:nvPr/>
        </p:nvSpPr>
        <p:spPr>
          <a:xfrm>
            <a:off x="714348" y="4000504"/>
            <a:ext cx="3713636"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Налоговые + неналоговые</a:t>
            </a:r>
            <a:endParaRPr lang="ru-RU" sz="1600" b="1" dirty="0"/>
          </a:p>
        </p:txBody>
      </p:sp>
      <p:sp>
        <p:nvSpPr>
          <p:cNvPr id="20" name="Flowchart: Alternate Process 19"/>
          <p:cNvSpPr/>
          <p:nvPr/>
        </p:nvSpPr>
        <p:spPr>
          <a:xfrm>
            <a:off x="4510363" y="4018772"/>
            <a:ext cx="1298994"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93828</a:t>
            </a:r>
            <a:endParaRPr lang="ru-RU" sz="1600" b="1" dirty="0"/>
          </a:p>
        </p:txBody>
      </p:sp>
      <p:sp>
        <p:nvSpPr>
          <p:cNvPr id="21" name="Flowchart: Alternate Process 20"/>
          <p:cNvSpPr/>
          <p:nvPr/>
        </p:nvSpPr>
        <p:spPr>
          <a:xfrm>
            <a:off x="714348" y="5143512"/>
            <a:ext cx="3713636"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РАСХОДЫ, всего</a:t>
            </a:r>
            <a:endParaRPr lang="ru-RU" sz="1600" b="1" dirty="0"/>
          </a:p>
        </p:txBody>
      </p:sp>
      <p:sp>
        <p:nvSpPr>
          <p:cNvPr id="22" name="Flowchart: Alternate Process 21"/>
          <p:cNvSpPr/>
          <p:nvPr/>
        </p:nvSpPr>
        <p:spPr>
          <a:xfrm>
            <a:off x="4504001" y="5143512"/>
            <a:ext cx="1305356"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560584,4</a:t>
            </a:r>
            <a:endParaRPr lang="ru-RU" sz="1600" b="1" dirty="0"/>
          </a:p>
        </p:txBody>
      </p:sp>
      <p:sp>
        <p:nvSpPr>
          <p:cNvPr id="25" name="Flowchart: Alternate Process 24"/>
          <p:cNvSpPr/>
          <p:nvPr/>
        </p:nvSpPr>
        <p:spPr>
          <a:xfrm>
            <a:off x="714348" y="5715016"/>
            <a:ext cx="3713636"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Дефицит  ( - ), профицит (+)</a:t>
            </a:r>
            <a:endParaRPr lang="ru-RU" sz="1600" b="1" dirty="0"/>
          </a:p>
        </p:txBody>
      </p:sp>
      <p:sp>
        <p:nvSpPr>
          <p:cNvPr id="26" name="Flowchart: Alternate Process 25"/>
          <p:cNvSpPr/>
          <p:nvPr/>
        </p:nvSpPr>
        <p:spPr>
          <a:xfrm>
            <a:off x="4491203" y="5695507"/>
            <a:ext cx="1298994"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-4700</a:t>
            </a:r>
            <a:endParaRPr lang="ru-RU" sz="1600" b="1" dirty="0"/>
          </a:p>
        </p:txBody>
      </p:sp>
      <p:sp>
        <p:nvSpPr>
          <p:cNvPr id="16" name="Flowchart: Alternate Process 15"/>
          <p:cNvSpPr/>
          <p:nvPr/>
        </p:nvSpPr>
        <p:spPr>
          <a:xfrm>
            <a:off x="714348" y="4572008"/>
            <a:ext cx="3713636"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Безвозмездные поступления</a:t>
            </a:r>
            <a:endParaRPr lang="ru-RU" sz="1600" b="1" dirty="0"/>
          </a:p>
        </p:txBody>
      </p:sp>
      <p:sp>
        <p:nvSpPr>
          <p:cNvPr id="23" name="Flowchart: Alternate Process 22"/>
          <p:cNvSpPr/>
          <p:nvPr/>
        </p:nvSpPr>
        <p:spPr>
          <a:xfrm>
            <a:off x="4510363" y="4572008"/>
            <a:ext cx="1305355"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462056,4</a:t>
            </a:r>
            <a:endParaRPr lang="ru-RU" sz="1600" b="1" dirty="0"/>
          </a:p>
        </p:txBody>
      </p:sp>
      <p:sp>
        <p:nvSpPr>
          <p:cNvPr id="24" name="Flowchart: Alternate Process 12"/>
          <p:cNvSpPr/>
          <p:nvPr/>
        </p:nvSpPr>
        <p:spPr>
          <a:xfrm>
            <a:off x="4522794" y="1869602"/>
            <a:ext cx="1313913" cy="714380"/>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2025 год</a:t>
            </a:r>
          </a:p>
          <a:p>
            <a:pPr algn="ctr"/>
            <a:r>
              <a:rPr lang="ru-RU" sz="1600" b="1" dirty="0" smtClean="0"/>
              <a:t>бюджет</a:t>
            </a:r>
            <a:endParaRPr lang="ru-RU" sz="1600" b="1" dirty="0"/>
          </a:p>
        </p:txBody>
      </p:sp>
      <p:sp>
        <p:nvSpPr>
          <p:cNvPr id="27" name="Flowchart: Alternate Process 12"/>
          <p:cNvSpPr/>
          <p:nvPr/>
        </p:nvSpPr>
        <p:spPr>
          <a:xfrm>
            <a:off x="7278516" y="1882647"/>
            <a:ext cx="1326785" cy="718411"/>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2027 год</a:t>
            </a:r>
          </a:p>
          <a:p>
            <a:pPr algn="ctr"/>
            <a:r>
              <a:rPr lang="ru-RU" sz="1600" b="1" dirty="0" smtClean="0"/>
              <a:t>бюджет</a:t>
            </a:r>
            <a:endParaRPr lang="ru-RU" sz="1600" b="1" dirty="0"/>
          </a:p>
        </p:txBody>
      </p:sp>
      <p:sp>
        <p:nvSpPr>
          <p:cNvPr id="29" name="Flowchart: Alternate Process 14"/>
          <p:cNvSpPr/>
          <p:nvPr/>
        </p:nvSpPr>
        <p:spPr>
          <a:xfrm>
            <a:off x="5893906" y="2705809"/>
            <a:ext cx="1316918"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512253,1</a:t>
            </a:r>
            <a:endParaRPr lang="ru-RU" sz="1600" b="1" dirty="0"/>
          </a:p>
        </p:txBody>
      </p:sp>
      <p:sp>
        <p:nvSpPr>
          <p:cNvPr id="30" name="Flowchart: Alternate Process 14"/>
          <p:cNvSpPr/>
          <p:nvPr/>
        </p:nvSpPr>
        <p:spPr>
          <a:xfrm>
            <a:off x="7283449" y="2706651"/>
            <a:ext cx="1316918"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579813,5</a:t>
            </a:r>
            <a:endParaRPr lang="ru-RU" sz="1600" b="1" dirty="0"/>
          </a:p>
        </p:txBody>
      </p:sp>
      <p:sp>
        <p:nvSpPr>
          <p:cNvPr id="31" name="Flowchart: Alternate Process 17"/>
          <p:cNvSpPr/>
          <p:nvPr/>
        </p:nvSpPr>
        <p:spPr>
          <a:xfrm>
            <a:off x="5904086" y="3439842"/>
            <a:ext cx="1316918"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33" name="Flowchart: Alternate Process 17"/>
          <p:cNvSpPr/>
          <p:nvPr/>
        </p:nvSpPr>
        <p:spPr>
          <a:xfrm>
            <a:off x="7305871" y="3423482"/>
            <a:ext cx="1294496"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34" name="Flowchart: Alternate Process 21"/>
          <p:cNvSpPr/>
          <p:nvPr/>
        </p:nvSpPr>
        <p:spPr>
          <a:xfrm>
            <a:off x="5902868" y="5143512"/>
            <a:ext cx="1305356"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512433,1</a:t>
            </a:r>
            <a:endParaRPr lang="ru-RU" sz="1600" b="1" dirty="0"/>
          </a:p>
        </p:txBody>
      </p:sp>
      <p:sp>
        <p:nvSpPr>
          <p:cNvPr id="35" name="Flowchart: Alternate Process 21"/>
          <p:cNvSpPr/>
          <p:nvPr/>
        </p:nvSpPr>
        <p:spPr>
          <a:xfrm>
            <a:off x="7289230" y="5136682"/>
            <a:ext cx="1305356"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575013,5</a:t>
            </a:r>
            <a:endParaRPr lang="ru-RU" sz="1600" b="1" dirty="0"/>
          </a:p>
        </p:txBody>
      </p:sp>
      <p:sp>
        <p:nvSpPr>
          <p:cNvPr id="36" name="Flowchart: Alternate Process 19"/>
          <p:cNvSpPr/>
          <p:nvPr/>
        </p:nvSpPr>
        <p:spPr>
          <a:xfrm>
            <a:off x="5902868" y="3994319"/>
            <a:ext cx="1298994"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99378</a:t>
            </a:r>
            <a:endParaRPr lang="ru-RU" sz="1600" b="1" dirty="0"/>
          </a:p>
        </p:txBody>
      </p:sp>
      <p:sp>
        <p:nvSpPr>
          <p:cNvPr id="37" name="Flowchart: Alternate Process 19"/>
          <p:cNvSpPr/>
          <p:nvPr/>
        </p:nvSpPr>
        <p:spPr>
          <a:xfrm>
            <a:off x="7292411" y="3997745"/>
            <a:ext cx="1298994"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106866</a:t>
            </a:r>
            <a:endParaRPr lang="ru-RU" sz="1600" b="1" dirty="0"/>
          </a:p>
        </p:txBody>
      </p:sp>
      <p:sp>
        <p:nvSpPr>
          <p:cNvPr id="38" name="Flowchart: Alternate Process 22"/>
          <p:cNvSpPr/>
          <p:nvPr/>
        </p:nvSpPr>
        <p:spPr>
          <a:xfrm>
            <a:off x="5896507" y="4572008"/>
            <a:ext cx="1305355"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412875,1</a:t>
            </a:r>
            <a:endParaRPr lang="ru-RU" sz="1600" b="1" dirty="0"/>
          </a:p>
        </p:txBody>
      </p:sp>
      <p:sp>
        <p:nvSpPr>
          <p:cNvPr id="39" name="Flowchart: Alternate Process 22"/>
          <p:cNvSpPr/>
          <p:nvPr/>
        </p:nvSpPr>
        <p:spPr>
          <a:xfrm>
            <a:off x="7278516" y="4553197"/>
            <a:ext cx="1305355"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472947,5</a:t>
            </a:r>
            <a:endParaRPr lang="ru-RU" sz="1600" b="1" dirty="0"/>
          </a:p>
        </p:txBody>
      </p:sp>
      <p:sp>
        <p:nvSpPr>
          <p:cNvPr id="40" name="Flowchart: Alternate Process 25"/>
          <p:cNvSpPr/>
          <p:nvPr/>
        </p:nvSpPr>
        <p:spPr>
          <a:xfrm>
            <a:off x="5893906" y="5704174"/>
            <a:ext cx="1298994"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-4900</a:t>
            </a:r>
            <a:endParaRPr lang="ru-RU" sz="1600" b="1" dirty="0"/>
          </a:p>
        </p:txBody>
      </p:sp>
      <p:sp>
        <p:nvSpPr>
          <p:cNvPr id="41" name="Flowchart: Alternate Process 25"/>
          <p:cNvSpPr/>
          <p:nvPr/>
        </p:nvSpPr>
        <p:spPr>
          <a:xfrm>
            <a:off x="7277650" y="5692134"/>
            <a:ext cx="1298994"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-5300</a:t>
            </a:r>
            <a:endParaRPr lang="ru-RU" sz="1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833" y="0"/>
            <a:ext cx="7163532" cy="188640"/>
          </a:xfrm>
        </p:spPr>
        <p:txBody>
          <a:bodyPr>
            <a:normAutofit fontScale="90000"/>
          </a:bodyPr>
          <a:lstStyle/>
          <a:p>
            <a:pPr algn="l"/>
            <a:r>
              <a:rPr lang="ru-RU" sz="2400" b="1" dirty="0" smtClean="0"/>
              <a:t>        </a:t>
            </a:r>
            <a:br>
              <a:rPr lang="ru-RU" sz="2400" b="1" dirty="0" smtClean="0"/>
            </a:br>
            <a:r>
              <a:rPr lang="ru-RU" sz="2700" b="1" dirty="0" smtClean="0">
                <a:solidFill>
                  <a:schemeClr val="accent4">
                    <a:lumMod val="50000"/>
                  </a:schemeClr>
                </a:solidFill>
              </a:rPr>
              <a:t>Что такое налог и какие бывают виды налогов?</a:t>
            </a:r>
            <a:r>
              <a:rPr lang="ru-RU" sz="2200" b="1" dirty="0" smtClean="0">
                <a:solidFill>
                  <a:schemeClr val="accent4">
                    <a:lumMod val="50000"/>
                  </a:schemeClr>
                </a:solidFill>
              </a:rPr>
              <a:t/>
            </a:r>
            <a:br>
              <a:rPr lang="ru-RU" sz="2200" b="1" dirty="0" smtClean="0">
                <a:solidFill>
                  <a:schemeClr val="accent4">
                    <a:lumMod val="50000"/>
                  </a:schemeClr>
                </a:solidFill>
              </a:rPr>
            </a:br>
            <a:r>
              <a:rPr lang="ru-RU" sz="1600" b="1" dirty="0" smtClean="0">
                <a:solidFill>
                  <a:srgbClr val="336600"/>
                </a:solidFill>
              </a:rPr>
              <a:t>Налог- обязательный, индивидуально безвозмездный платеж, взимаемый с организаций и физических лиц в форме отчуждения принадлежащих им на праве собственности, хозяйственного ведения или оперативного управления денежных средств в целях финансового обеспечения деятельности государства и (или) муниципальных образований</a:t>
            </a:r>
            <a:endParaRPr lang="ru-RU" sz="1600" b="1" dirty="0">
              <a:solidFill>
                <a:srgbClr val="336600"/>
              </a:solidFill>
            </a:endParaRPr>
          </a:p>
        </p:txBody>
      </p:sp>
      <p:sp>
        <p:nvSpPr>
          <p:cNvPr id="3" name="Content Placeholder 2"/>
          <p:cNvSpPr>
            <a:spLocks noGrp="1"/>
          </p:cNvSpPr>
          <p:nvPr>
            <p:ph idx="1"/>
          </p:nvPr>
        </p:nvSpPr>
        <p:spPr>
          <a:xfrm>
            <a:off x="69478" y="2591823"/>
            <a:ext cx="8996965" cy="3949915"/>
          </a:xfrm>
        </p:spPr>
        <p:style>
          <a:lnRef idx="2">
            <a:schemeClr val="accent2"/>
          </a:lnRef>
          <a:fillRef idx="1">
            <a:schemeClr val="lt1"/>
          </a:fillRef>
          <a:effectRef idx="0">
            <a:schemeClr val="accent2"/>
          </a:effectRef>
          <a:fontRef idx="minor">
            <a:schemeClr val="dk1"/>
          </a:fontRef>
        </p:style>
        <p:txBody>
          <a:bodyPr/>
          <a:lstStyle/>
          <a:p>
            <a:pPr algn="ctr">
              <a:buNone/>
            </a:pPr>
            <a:endParaRPr lang="ru-RU" dirty="0" smtClean="0"/>
          </a:p>
          <a:p>
            <a:pPr algn="ctr">
              <a:buNone/>
            </a:pPr>
            <a:r>
              <a:rPr lang="ru-RU" dirty="0" smtClean="0">
                <a:solidFill>
                  <a:srgbClr val="FF0000"/>
                </a:solidFill>
              </a:rPr>
              <a:t>       ФЕДЕРАЛЬНЫЕ                   РЕГИОНАЛЬНЫЕ                     МЕСТНЫЕ </a:t>
            </a:r>
          </a:p>
          <a:p>
            <a:pPr algn="ctr">
              <a:buNone/>
            </a:pPr>
            <a:r>
              <a:rPr lang="ru-RU" sz="1400" b="1" dirty="0" smtClean="0">
                <a:solidFill>
                  <a:srgbClr val="002060"/>
                </a:solidFill>
              </a:rPr>
              <a:t>  УСТАНОВЛЕНЫ</a:t>
            </a:r>
            <a:endParaRPr lang="ru-RU" sz="1400" b="1" dirty="0">
              <a:solidFill>
                <a:srgbClr val="002060"/>
              </a:solidFill>
            </a:endParaRPr>
          </a:p>
        </p:txBody>
      </p:sp>
      <p:sp>
        <p:nvSpPr>
          <p:cNvPr id="4" name="Oval 3"/>
          <p:cNvSpPr/>
          <p:nvPr/>
        </p:nvSpPr>
        <p:spPr>
          <a:xfrm>
            <a:off x="1660997" y="2371789"/>
            <a:ext cx="5758394" cy="500066"/>
          </a:xfrm>
          <a:prstGeom prst="ellipse">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t>Виды налогов</a:t>
            </a:r>
            <a:endParaRPr lang="ru-RU" sz="2400" b="1" dirty="0"/>
          </a:p>
        </p:txBody>
      </p:sp>
      <p:sp>
        <p:nvSpPr>
          <p:cNvPr id="5" name="Rounded Rectangle 4"/>
          <p:cNvSpPr/>
          <p:nvPr/>
        </p:nvSpPr>
        <p:spPr>
          <a:xfrm>
            <a:off x="211997" y="4322279"/>
            <a:ext cx="2732882" cy="2535721"/>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Налоговым кодексом Российской Федерации обязательны к уплате на всей территории РФ, например</a:t>
            </a:r>
            <a:r>
              <a:rPr lang="en-US" sz="1400" b="1" dirty="0" smtClean="0"/>
              <a:t>:</a:t>
            </a:r>
          </a:p>
          <a:p>
            <a:pPr algn="ctr"/>
            <a:r>
              <a:rPr lang="en-US" sz="1400" b="1" dirty="0" smtClean="0"/>
              <a:t>-</a:t>
            </a:r>
            <a:r>
              <a:rPr lang="ru-RU" sz="1400" b="1" dirty="0" smtClean="0"/>
              <a:t>налог на доходы физических лиц</a:t>
            </a:r>
            <a:r>
              <a:rPr lang="en-US" sz="1400" b="1" dirty="0" smtClean="0"/>
              <a:t>;</a:t>
            </a:r>
          </a:p>
          <a:p>
            <a:pPr algn="ctr"/>
            <a:r>
              <a:rPr lang="en-US" sz="1400" b="1" dirty="0" smtClean="0"/>
              <a:t>-</a:t>
            </a:r>
            <a:r>
              <a:rPr lang="ru-RU" sz="1400" b="1" dirty="0" smtClean="0"/>
              <a:t>акцизы на нефтепродукты</a:t>
            </a:r>
            <a:r>
              <a:rPr lang="en-US" sz="1400" b="1" dirty="0" smtClean="0"/>
              <a:t>;</a:t>
            </a:r>
            <a:endParaRPr lang="ru-RU" sz="1400" b="1" dirty="0" smtClean="0"/>
          </a:p>
          <a:p>
            <a:pPr algn="ctr"/>
            <a:r>
              <a:rPr lang="ru-RU" sz="1400" b="1" dirty="0" smtClean="0"/>
              <a:t>-единый сельскохозяйственный налог</a:t>
            </a:r>
            <a:endParaRPr lang="ru-RU" sz="1400" b="1" dirty="0"/>
          </a:p>
        </p:txBody>
      </p:sp>
      <p:sp>
        <p:nvSpPr>
          <p:cNvPr id="6" name="Rounded Rectangle 5"/>
          <p:cNvSpPr/>
          <p:nvPr/>
        </p:nvSpPr>
        <p:spPr>
          <a:xfrm>
            <a:off x="3213086" y="4322280"/>
            <a:ext cx="2709748" cy="2514914"/>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законами субъектов РФ и обязательны к уплате на соответствующих территориях субъектов РФ, например</a:t>
            </a:r>
            <a:r>
              <a:rPr lang="en-US" sz="1400" b="1" dirty="0" smtClean="0"/>
              <a:t>:</a:t>
            </a:r>
            <a:r>
              <a:rPr lang="ru-RU" sz="1400" b="1" dirty="0" smtClean="0"/>
              <a:t> </a:t>
            </a:r>
          </a:p>
          <a:p>
            <a:pPr algn="ctr"/>
            <a:r>
              <a:rPr lang="ru-RU" sz="1400" b="1" dirty="0" smtClean="0"/>
              <a:t>-налог на имущество организаций</a:t>
            </a:r>
            <a:r>
              <a:rPr lang="en-US" sz="1400" b="1" dirty="0" smtClean="0"/>
              <a:t>;</a:t>
            </a:r>
          </a:p>
          <a:p>
            <a:pPr algn="ctr"/>
            <a:r>
              <a:rPr lang="en-US" sz="1400" b="1" dirty="0" smtClean="0"/>
              <a:t>-</a:t>
            </a:r>
            <a:r>
              <a:rPr lang="ru-RU" sz="1400" b="1" dirty="0" smtClean="0"/>
              <a:t>транспортный налог</a:t>
            </a:r>
            <a:endParaRPr lang="ru-RU" sz="1400" b="1" dirty="0"/>
          </a:p>
        </p:txBody>
      </p:sp>
      <p:sp>
        <p:nvSpPr>
          <p:cNvPr id="7" name="Rounded Rectangle 6"/>
          <p:cNvSpPr/>
          <p:nvPr/>
        </p:nvSpPr>
        <p:spPr>
          <a:xfrm>
            <a:off x="6135510" y="4365938"/>
            <a:ext cx="2930933" cy="2492062"/>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 например</a:t>
            </a:r>
            <a:r>
              <a:rPr lang="en-US" sz="1400" b="1" dirty="0" smtClean="0"/>
              <a:t>:</a:t>
            </a:r>
            <a:endParaRPr lang="ru-RU" sz="1400" b="1" dirty="0" smtClean="0"/>
          </a:p>
          <a:p>
            <a:pPr algn="ctr"/>
            <a:r>
              <a:rPr lang="ru-RU" sz="1400" b="1" dirty="0" smtClean="0"/>
              <a:t>-земельный налог</a:t>
            </a:r>
            <a:r>
              <a:rPr lang="en-US" sz="1400" b="1" dirty="0" smtClean="0"/>
              <a:t>;</a:t>
            </a:r>
            <a:endParaRPr lang="ru-RU" sz="1400" b="1" dirty="0" smtClean="0"/>
          </a:p>
          <a:p>
            <a:pPr algn="ctr"/>
            <a:r>
              <a:rPr lang="ru-RU" sz="1400" b="1" dirty="0" smtClean="0"/>
              <a:t>-налог на имущество физических лиц</a:t>
            </a:r>
            <a:endParaRPr lang="ru-RU" sz="1400" b="1" dirty="0"/>
          </a:p>
        </p:txBody>
      </p:sp>
      <p:sp>
        <p:nvSpPr>
          <p:cNvPr id="8" name="Down Arrow 7"/>
          <p:cNvSpPr/>
          <p:nvPr/>
        </p:nvSpPr>
        <p:spPr>
          <a:xfrm>
            <a:off x="1418681" y="3778752"/>
            <a:ext cx="484632" cy="454529"/>
          </a:xfrm>
          <a:prstGeom prst="downArrow">
            <a:avLst>
              <a:gd name="adj1" fmla="val 44451"/>
              <a:gd name="adj2" fmla="val 5000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Down Arrow 8"/>
          <p:cNvSpPr/>
          <p:nvPr/>
        </p:nvSpPr>
        <p:spPr>
          <a:xfrm>
            <a:off x="4325644" y="3729214"/>
            <a:ext cx="484632" cy="45452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Down Arrow 9"/>
          <p:cNvSpPr/>
          <p:nvPr/>
        </p:nvSpPr>
        <p:spPr>
          <a:xfrm>
            <a:off x="7116344" y="3729214"/>
            <a:ext cx="484632" cy="488484"/>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50" y="16442"/>
            <a:ext cx="8572716" cy="648039"/>
          </a:xfrm>
        </p:spPr>
        <p:txBody>
          <a:bodyPr>
            <a:noAutofit/>
          </a:bodyPr>
          <a:lstStyle/>
          <a:p>
            <a:pPr algn="ctr"/>
            <a:r>
              <a:rPr lang="ru-RU" sz="2400" b="1" dirty="0" smtClean="0">
                <a:solidFill>
                  <a:srgbClr val="336600"/>
                </a:solidFill>
              </a:rPr>
              <a:t>Нормативы зачисления налогов по уровням бюджета на территории Репьёвского муниципального района</a:t>
            </a:r>
            <a:endParaRPr lang="ru-RU" sz="2400" b="1" dirty="0">
              <a:solidFill>
                <a:srgbClr val="336600"/>
              </a:solidFill>
            </a:endParaRPr>
          </a:p>
        </p:txBody>
      </p:sp>
      <p:sp>
        <p:nvSpPr>
          <p:cNvPr id="3" name="Content Placeholder 2"/>
          <p:cNvSpPr>
            <a:spLocks noGrp="1"/>
          </p:cNvSpPr>
          <p:nvPr>
            <p:ph idx="1"/>
          </p:nvPr>
        </p:nvSpPr>
        <p:spPr>
          <a:xfrm>
            <a:off x="214282" y="1285860"/>
            <a:ext cx="8643998" cy="5429288"/>
          </a:xfrm>
        </p:spPr>
        <p:txBody>
          <a:bodyPr/>
          <a:lstStyle/>
          <a:p>
            <a:endParaRPr lang="ru-RU" dirty="0"/>
          </a:p>
        </p:txBody>
      </p:sp>
      <p:sp>
        <p:nvSpPr>
          <p:cNvPr id="4" name="Rectangle 3"/>
          <p:cNvSpPr/>
          <p:nvPr/>
        </p:nvSpPr>
        <p:spPr>
          <a:xfrm>
            <a:off x="199988" y="900633"/>
            <a:ext cx="4643470" cy="572514"/>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Налоги и сборы, установленные законодательством</a:t>
            </a:r>
            <a:endParaRPr lang="ru-RU" sz="1400" b="1" dirty="0"/>
          </a:p>
        </p:txBody>
      </p:sp>
      <p:sp>
        <p:nvSpPr>
          <p:cNvPr id="5" name="Rectangle 4"/>
          <p:cNvSpPr/>
          <p:nvPr/>
        </p:nvSpPr>
        <p:spPr>
          <a:xfrm>
            <a:off x="4900428" y="900633"/>
            <a:ext cx="1214446" cy="551649"/>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smtClean="0"/>
              <a:t>Областной бюджет</a:t>
            </a:r>
            <a:endParaRPr lang="ru-RU" sz="1200" b="1" dirty="0"/>
          </a:p>
        </p:txBody>
      </p:sp>
      <p:sp>
        <p:nvSpPr>
          <p:cNvPr id="6" name="Rectangle 5"/>
          <p:cNvSpPr/>
          <p:nvPr/>
        </p:nvSpPr>
        <p:spPr>
          <a:xfrm>
            <a:off x="6200779" y="900633"/>
            <a:ext cx="1243209" cy="551071"/>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smtClean="0"/>
              <a:t>Бюджет муниципального района</a:t>
            </a:r>
            <a:endParaRPr lang="ru-RU" sz="1200" b="1" dirty="0"/>
          </a:p>
        </p:txBody>
      </p:sp>
      <p:sp>
        <p:nvSpPr>
          <p:cNvPr id="7" name="Rectangle 6"/>
          <p:cNvSpPr/>
          <p:nvPr/>
        </p:nvSpPr>
        <p:spPr>
          <a:xfrm>
            <a:off x="7500957" y="902986"/>
            <a:ext cx="1271747" cy="577766"/>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smtClean="0"/>
              <a:t>Бюджеты сельских поселений</a:t>
            </a:r>
            <a:endParaRPr lang="ru-RU" sz="1200" b="1" dirty="0"/>
          </a:p>
        </p:txBody>
      </p:sp>
      <p:sp>
        <p:nvSpPr>
          <p:cNvPr id="9" name="Rectangle 8"/>
          <p:cNvSpPr/>
          <p:nvPr/>
        </p:nvSpPr>
        <p:spPr>
          <a:xfrm>
            <a:off x="4926664" y="1504952"/>
            <a:ext cx="1214446" cy="40895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51%</a:t>
            </a:r>
            <a:endParaRPr lang="ru-RU" b="1" dirty="0"/>
          </a:p>
        </p:txBody>
      </p:sp>
      <p:sp>
        <p:nvSpPr>
          <p:cNvPr id="10" name="Rectangle 9"/>
          <p:cNvSpPr/>
          <p:nvPr/>
        </p:nvSpPr>
        <p:spPr>
          <a:xfrm>
            <a:off x="6229542" y="1511507"/>
            <a:ext cx="1214446" cy="415869"/>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47%</a:t>
            </a:r>
            <a:endParaRPr lang="ru-RU" b="1" dirty="0"/>
          </a:p>
        </p:txBody>
      </p:sp>
      <p:sp>
        <p:nvSpPr>
          <p:cNvPr id="11" name="Rectangle 10"/>
          <p:cNvSpPr/>
          <p:nvPr/>
        </p:nvSpPr>
        <p:spPr>
          <a:xfrm>
            <a:off x="7527194" y="1532055"/>
            <a:ext cx="1271746" cy="399947"/>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2%</a:t>
            </a:r>
            <a:endParaRPr lang="ru-RU" b="1" dirty="0"/>
          </a:p>
        </p:txBody>
      </p:sp>
      <p:sp>
        <p:nvSpPr>
          <p:cNvPr id="12" name="Rectangle 11"/>
          <p:cNvSpPr/>
          <p:nvPr/>
        </p:nvSpPr>
        <p:spPr>
          <a:xfrm>
            <a:off x="985806" y="1480752"/>
            <a:ext cx="3857652" cy="433150"/>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Налог на доходы физических лиц</a:t>
            </a:r>
            <a:endParaRPr lang="ru-RU" sz="1400" b="1" dirty="0"/>
          </a:p>
        </p:txBody>
      </p:sp>
      <p:sp>
        <p:nvSpPr>
          <p:cNvPr id="13" name="Rectangle 12"/>
          <p:cNvSpPr/>
          <p:nvPr/>
        </p:nvSpPr>
        <p:spPr>
          <a:xfrm>
            <a:off x="4918942" y="2005798"/>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90%</a:t>
            </a:r>
            <a:endParaRPr lang="ru-RU" b="1" dirty="0"/>
          </a:p>
        </p:txBody>
      </p:sp>
      <p:sp>
        <p:nvSpPr>
          <p:cNvPr id="14" name="Rectangle 13"/>
          <p:cNvSpPr/>
          <p:nvPr/>
        </p:nvSpPr>
        <p:spPr>
          <a:xfrm>
            <a:off x="6229542" y="2009348"/>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a:t>
            </a:r>
            <a:endParaRPr lang="ru-RU" b="1" dirty="0"/>
          </a:p>
        </p:txBody>
      </p:sp>
      <p:sp>
        <p:nvSpPr>
          <p:cNvPr id="15" name="Rectangle 14"/>
          <p:cNvSpPr/>
          <p:nvPr/>
        </p:nvSpPr>
        <p:spPr>
          <a:xfrm>
            <a:off x="7527194" y="1983305"/>
            <a:ext cx="1271746" cy="402708"/>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b="1" dirty="0"/>
          </a:p>
        </p:txBody>
      </p:sp>
      <p:sp>
        <p:nvSpPr>
          <p:cNvPr id="17" name="Rectangle 16"/>
          <p:cNvSpPr/>
          <p:nvPr/>
        </p:nvSpPr>
        <p:spPr>
          <a:xfrm>
            <a:off x="4918942" y="2447670"/>
            <a:ext cx="1214446" cy="741364"/>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90%</a:t>
            </a:r>
            <a:endParaRPr lang="ru-RU" b="1" dirty="0"/>
          </a:p>
        </p:txBody>
      </p:sp>
      <p:sp>
        <p:nvSpPr>
          <p:cNvPr id="18" name="Rectangle 17"/>
          <p:cNvSpPr/>
          <p:nvPr/>
        </p:nvSpPr>
        <p:spPr>
          <a:xfrm>
            <a:off x="6215074" y="2460020"/>
            <a:ext cx="1236069" cy="729014"/>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a:t>
            </a:r>
            <a:endParaRPr lang="ru-RU" b="1" dirty="0"/>
          </a:p>
        </p:txBody>
      </p:sp>
      <p:sp>
        <p:nvSpPr>
          <p:cNvPr id="19" name="Rectangle 18"/>
          <p:cNvSpPr/>
          <p:nvPr/>
        </p:nvSpPr>
        <p:spPr>
          <a:xfrm>
            <a:off x="7513258" y="2447670"/>
            <a:ext cx="1280630" cy="710893"/>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b="1" dirty="0"/>
          </a:p>
        </p:txBody>
      </p:sp>
      <p:sp>
        <p:nvSpPr>
          <p:cNvPr id="20" name="Rectangle 19"/>
          <p:cNvSpPr/>
          <p:nvPr/>
        </p:nvSpPr>
        <p:spPr>
          <a:xfrm>
            <a:off x="982941" y="4413420"/>
            <a:ext cx="3857652" cy="501422"/>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Государственная пошлина (по видам</a:t>
            </a:r>
            <a:r>
              <a:rPr lang="ru-RU" sz="1400" dirty="0" smtClean="0"/>
              <a:t>)</a:t>
            </a:r>
            <a:endParaRPr lang="ru-RU" sz="1400" dirty="0"/>
          </a:p>
        </p:txBody>
      </p:sp>
      <p:sp>
        <p:nvSpPr>
          <p:cNvPr id="22" name="Rectangle 21"/>
          <p:cNvSpPr/>
          <p:nvPr/>
        </p:nvSpPr>
        <p:spPr>
          <a:xfrm>
            <a:off x="971908" y="3260472"/>
            <a:ext cx="3857652" cy="429958"/>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Единый сельскохозяйственный налог</a:t>
            </a:r>
            <a:endParaRPr lang="ru-RU" sz="1400" b="1" dirty="0"/>
          </a:p>
        </p:txBody>
      </p:sp>
      <p:sp>
        <p:nvSpPr>
          <p:cNvPr id="23" name="Rectangle 22"/>
          <p:cNvSpPr/>
          <p:nvPr/>
        </p:nvSpPr>
        <p:spPr>
          <a:xfrm flipH="1">
            <a:off x="214282" y="1473147"/>
            <a:ext cx="714380" cy="3456052"/>
          </a:xfrm>
          <a:prstGeom prst="rect">
            <a:avLst/>
          </a:prstGeom>
          <a:solidFill>
            <a:schemeClr val="accent3">
              <a:lumMod val="40000"/>
              <a:lumOff val="60000"/>
            </a:schemeClr>
          </a:solidFill>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rgbClr val="002060"/>
                </a:solidFill>
              </a:rPr>
              <a:t>федеральные</a:t>
            </a:r>
            <a:endParaRPr lang="ru-RU" sz="1400" b="1" dirty="0">
              <a:solidFill>
                <a:srgbClr val="002060"/>
              </a:solidFill>
            </a:endParaRPr>
          </a:p>
        </p:txBody>
      </p:sp>
      <p:sp>
        <p:nvSpPr>
          <p:cNvPr id="24" name="Rectangle 23"/>
          <p:cNvSpPr/>
          <p:nvPr/>
        </p:nvSpPr>
        <p:spPr>
          <a:xfrm>
            <a:off x="1000100" y="5029967"/>
            <a:ext cx="3857652" cy="357190"/>
          </a:xfrm>
          <a:prstGeom prst="rect">
            <a:avLst/>
          </a:prstGeom>
          <a:solidFill>
            <a:srgbClr val="FFCC99"/>
          </a:solidFill>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r>
              <a:rPr lang="ru-RU" sz="1400" b="1" dirty="0" smtClean="0"/>
              <a:t>Налог на имущество организаций</a:t>
            </a:r>
            <a:endParaRPr lang="ru-RU" sz="1400" b="1" dirty="0"/>
          </a:p>
        </p:txBody>
      </p:sp>
      <p:sp>
        <p:nvSpPr>
          <p:cNvPr id="25" name="Rectangle 24"/>
          <p:cNvSpPr/>
          <p:nvPr/>
        </p:nvSpPr>
        <p:spPr>
          <a:xfrm>
            <a:off x="985806" y="5437731"/>
            <a:ext cx="3857652" cy="357190"/>
          </a:xfrm>
          <a:prstGeom prst="rect">
            <a:avLst/>
          </a:prstGeom>
          <a:solidFill>
            <a:srgbClr val="FFCC99"/>
          </a:solidFill>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r>
              <a:rPr lang="ru-RU" sz="1400" b="1" dirty="0" smtClean="0"/>
              <a:t>Транспортный налог</a:t>
            </a:r>
            <a:endParaRPr lang="ru-RU" sz="1400" b="1" dirty="0"/>
          </a:p>
        </p:txBody>
      </p:sp>
      <p:sp>
        <p:nvSpPr>
          <p:cNvPr id="26" name="Rectangle 25"/>
          <p:cNvSpPr/>
          <p:nvPr/>
        </p:nvSpPr>
        <p:spPr>
          <a:xfrm>
            <a:off x="214282" y="5029967"/>
            <a:ext cx="714380" cy="756487"/>
          </a:xfrm>
          <a:prstGeom prst="rect">
            <a:avLst/>
          </a:prstGeom>
          <a:solidFill>
            <a:schemeClr val="accent1">
              <a:lumMod val="20000"/>
              <a:lumOff val="80000"/>
            </a:schemeClr>
          </a:solidFill>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rgbClr val="002060"/>
                </a:solidFill>
              </a:rPr>
              <a:t>региональные</a:t>
            </a:r>
            <a:endParaRPr lang="ru-RU" sz="1400" b="1" dirty="0">
              <a:solidFill>
                <a:srgbClr val="002060"/>
              </a:solidFill>
            </a:endParaRPr>
          </a:p>
        </p:txBody>
      </p:sp>
      <p:sp>
        <p:nvSpPr>
          <p:cNvPr id="27" name="Rectangle 26"/>
          <p:cNvSpPr/>
          <p:nvPr/>
        </p:nvSpPr>
        <p:spPr>
          <a:xfrm>
            <a:off x="1000100" y="5857892"/>
            <a:ext cx="3857652" cy="357190"/>
          </a:xfrm>
          <a:prstGeom prst="rect">
            <a:avLst/>
          </a:prstGeom>
          <a:solidFill>
            <a:srgbClr val="CCFFFF"/>
          </a:solidFill>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ru-RU" sz="1400" b="1" dirty="0" smtClean="0"/>
              <a:t>Земельный нало</a:t>
            </a:r>
            <a:r>
              <a:rPr lang="ru-RU" sz="1400" dirty="0" smtClean="0"/>
              <a:t>г</a:t>
            </a:r>
            <a:endParaRPr lang="ru-RU" sz="1400" dirty="0"/>
          </a:p>
        </p:txBody>
      </p:sp>
      <p:sp>
        <p:nvSpPr>
          <p:cNvPr id="28" name="Rectangle 27"/>
          <p:cNvSpPr/>
          <p:nvPr/>
        </p:nvSpPr>
        <p:spPr>
          <a:xfrm>
            <a:off x="1000100" y="6286520"/>
            <a:ext cx="3857652" cy="428628"/>
          </a:xfrm>
          <a:prstGeom prst="rect">
            <a:avLst/>
          </a:prstGeom>
          <a:solidFill>
            <a:srgbClr val="CCFFFF"/>
          </a:solidFill>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ru-RU" sz="1400" b="1" dirty="0" smtClean="0"/>
              <a:t>Налог на имущество физических лиц</a:t>
            </a:r>
            <a:endParaRPr lang="ru-RU" sz="1400" b="1" dirty="0"/>
          </a:p>
        </p:txBody>
      </p:sp>
      <p:sp>
        <p:nvSpPr>
          <p:cNvPr id="29" name="Rectangle 28"/>
          <p:cNvSpPr/>
          <p:nvPr/>
        </p:nvSpPr>
        <p:spPr>
          <a:xfrm>
            <a:off x="214282" y="5857892"/>
            <a:ext cx="714380" cy="857256"/>
          </a:xfrm>
          <a:prstGeom prst="rect">
            <a:avLst/>
          </a:prstGeom>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400" b="1" dirty="0" smtClean="0">
                <a:solidFill>
                  <a:srgbClr val="002060"/>
                </a:solidFill>
              </a:rPr>
              <a:t>местные</a:t>
            </a:r>
            <a:endParaRPr lang="ru-RU" sz="1400" b="1" dirty="0">
              <a:solidFill>
                <a:srgbClr val="002060"/>
              </a:solidFill>
            </a:endParaRPr>
          </a:p>
        </p:txBody>
      </p:sp>
      <p:sp>
        <p:nvSpPr>
          <p:cNvPr id="30" name="Rectangle 29"/>
          <p:cNvSpPr/>
          <p:nvPr/>
        </p:nvSpPr>
        <p:spPr>
          <a:xfrm>
            <a:off x="4890227" y="4420442"/>
            <a:ext cx="1214446" cy="471487"/>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31" name="Rectangle 30"/>
          <p:cNvSpPr/>
          <p:nvPr/>
        </p:nvSpPr>
        <p:spPr>
          <a:xfrm>
            <a:off x="6200778" y="4423335"/>
            <a:ext cx="1228742" cy="468594"/>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32" name="Rectangle 31"/>
          <p:cNvSpPr/>
          <p:nvPr/>
        </p:nvSpPr>
        <p:spPr>
          <a:xfrm>
            <a:off x="7513258" y="4409397"/>
            <a:ext cx="1291444" cy="482532"/>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36" name="Rectangle 35"/>
          <p:cNvSpPr/>
          <p:nvPr/>
        </p:nvSpPr>
        <p:spPr>
          <a:xfrm>
            <a:off x="4897750" y="3260472"/>
            <a:ext cx="1214446" cy="40005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37" name="Rectangle 36"/>
          <p:cNvSpPr/>
          <p:nvPr/>
        </p:nvSpPr>
        <p:spPr>
          <a:xfrm>
            <a:off x="6210768" y="3260472"/>
            <a:ext cx="1255208" cy="40005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70%</a:t>
            </a:r>
            <a:endParaRPr lang="ru-RU" b="1" dirty="0"/>
          </a:p>
        </p:txBody>
      </p:sp>
      <p:sp>
        <p:nvSpPr>
          <p:cNvPr id="38" name="Rectangle 37"/>
          <p:cNvSpPr/>
          <p:nvPr/>
        </p:nvSpPr>
        <p:spPr>
          <a:xfrm>
            <a:off x="7527194" y="3250816"/>
            <a:ext cx="1293060" cy="383617"/>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30%</a:t>
            </a:r>
            <a:endParaRPr lang="ru-RU" b="1" dirty="0"/>
          </a:p>
        </p:txBody>
      </p:sp>
      <p:sp>
        <p:nvSpPr>
          <p:cNvPr id="39" name="Rectangle 38"/>
          <p:cNvSpPr/>
          <p:nvPr/>
        </p:nvSpPr>
        <p:spPr>
          <a:xfrm>
            <a:off x="4929190" y="5000636"/>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100%</a:t>
            </a:r>
            <a:endParaRPr lang="ru-RU" b="1" dirty="0"/>
          </a:p>
        </p:txBody>
      </p:sp>
      <p:sp>
        <p:nvSpPr>
          <p:cNvPr id="40" name="Rectangle 39"/>
          <p:cNvSpPr/>
          <p:nvPr/>
        </p:nvSpPr>
        <p:spPr>
          <a:xfrm>
            <a:off x="6215074" y="5000636"/>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1" name="Rectangle 40"/>
          <p:cNvSpPr/>
          <p:nvPr/>
        </p:nvSpPr>
        <p:spPr>
          <a:xfrm>
            <a:off x="7500958" y="5000636"/>
            <a:ext cx="130686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2" name="Rectangle 41"/>
          <p:cNvSpPr/>
          <p:nvPr/>
        </p:nvSpPr>
        <p:spPr>
          <a:xfrm>
            <a:off x="4929190" y="5429264"/>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100%</a:t>
            </a:r>
            <a:endParaRPr lang="ru-RU" b="1" dirty="0"/>
          </a:p>
        </p:txBody>
      </p:sp>
      <p:sp>
        <p:nvSpPr>
          <p:cNvPr id="43" name="Rectangle 42"/>
          <p:cNvSpPr/>
          <p:nvPr/>
        </p:nvSpPr>
        <p:spPr>
          <a:xfrm>
            <a:off x="6215074" y="5429264"/>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4" name="Rectangle 43"/>
          <p:cNvSpPr/>
          <p:nvPr/>
        </p:nvSpPr>
        <p:spPr>
          <a:xfrm>
            <a:off x="7500958" y="5429264"/>
            <a:ext cx="1292930"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5" name="Rectangle 44"/>
          <p:cNvSpPr/>
          <p:nvPr/>
        </p:nvSpPr>
        <p:spPr>
          <a:xfrm>
            <a:off x="4929190" y="5857892"/>
            <a:ext cx="1214446" cy="357190"/>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6" name="Rectangle 45"/>
          <p:cNvSpPr/>
          <p:nvPr/>
        </p:nvSpPr>
        <p:spPr>
          <a:xfrm>
            <a:off x="6215074" y="5857892"/>
            <a:ext cx="1214446" cy="357190"/>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7" name="Rectangle 46"/>
          <p:cNvSpPr/>
          <p:nvPr/>
        </p:nvSpPr>
        <p:spPr>
          <a:xfrm>
            <a:off x="7500958" y="5857892"/>
            <a:ext cx="1292930" cy="357190"/>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t>100%</a:t>
            </a:r>
            <a:endParaRPr lang="ru-RU" b="1" dirty="0"/>
          </a:p>
        </p:txBody>
      </p:sp>
      <p:sp>
        <p:nvSpPr>
          <p:cNvPr id="48" name="Rectangle 47"/>
          <p:cNvSpPr/>
          <p:nvPr/>
        </p:nvSpPr>
        <p:spPr>
          <a:xfrm>
            <a:off x="4929190" y="6286520"/>
            <a:ext cx="1214446" cy="428628"/>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9" name="Rectangle 48"/>
          <p:cNvSpPr/>
          <p:nvPr/>
        </p:nvSpPr>
        <p:spPr>
          <a:xfrm>
            <a:off x="6215074" y="6286520"/>
            <a:ext cx="1214446" cy="428628"/>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0" name="Rectangle 49"/>
          <p:cNvSpPr/>
          <p:nvPr/>
        </p:nvSpPr>
        <p:spPr>
          <a:xfrm>
            <a:off x="7500958" y="6286520"/>
            <a:ext cx="1292930" cy="428628"/>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t>100%</a:t>
            </a:r>
            <a:endParaRPr lang="ru-RU" b="1" dirty="0"/>
          </a:p>
        </p:txBody>
      </p:sp>
      <p:sp>
        <p:nvSpPr>
          <p:cNvPr id="51" name="Rectangle 15"/>
          <p:cNvSpPr/>
          <p:nvPr/>
        </p:nvSpPr>
        <p:spPr>
          <a:xfrm>
            <a:off x="971908" y="2396603"/>
            <a:ext cx="3857652" cy="792431"/>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Налог, взимаемый в связи с применением упрощенной системы налогообложения</a:t>
            </a:r>
            <a:endParaRPr lang="ru-RU" sz="1400" b="1" dirty="0"/>
          </a:p>
        </p:txBody>
      </p:sp>
      <p:sp>
        <p:nvSpPr>
          <p:cNvPr id="55" name="Rectangle 15"/>
          <p:cNvSpPr/>
          <p:nvPr/>
        </p:nvSpPr>
        <p:spPr>
          <a:xfrm>
            <a:off x="971908" y="1976658"/>
            <a:ext cx="3857652" cy="357190"/>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Акцизы на нефтепродукты</a:t>
            </a:r>
            <a:endParaRPr lang="ru-RU" sz="1400" b="1" dirty="0"/>
          </a:p>
        </p:txBody>
      </p:sp>
      <p:sp>
        <p:nvSpPr>
          <p:cNvPr id="57" name="Rectangle 15"/>
          <p:cNvSpPr/>
          <p:nvPr/>
        </p:nvSpPr>
        <p:spPr>
          <a:xfrm>
            <a:off x="982769" y="3750554"/>
            <a:ext cx="3857652" cy="602742"/>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Налог, взимаемый в связи с применением патентной системы налогообложения</a:t>
            </a:r>
            <a:endParaRPr lang="ru-RU" sz="1400" b="1" dirty="0"/>
          </a:p>
        </p:txBody>
      </p:sp>
      <p:sp>
        <p:nvSpPr>
          <p:cNvPr id="59" name="Rectangle 16"/>
          <p:cNvSpPr/>
          <p:nvPr/>
        </p:nvSpPr>
        <p:spPr>
          <a:xfrm>
            <a:off x="4900428" y="3743364"/>
            <a:ext cx="1214446" cy="594236"/>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b="1" dirty="0"/>
          </a:p>
        </p:txBody>
      </p:sp>
      <p:sp>
        <p:nvSpPr>
          <p:cNvPr id="60" name="Rectangle 17"/>
          <p:cNvSpPr/>
          <p:nvPr/>
        </p:nvSpPr>
        <p:spPr>
          <a:xfrm>
            <a:off x="6200778" y="3750554"/>
            <a:ext cx="1243209" cy="587046"/>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61" name="Rectangle 18"/>
          <p:cNvSpPr/>
          <p:nvPr/>
        </p:nvSpPr>
        <p:spPr>
          <a:xfrm>
            <a:off x="7522752" y="3726686"/>
            <a:ext cx="1280630" cy="610914"/>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165" y="96554"/>
            <a:ext cx="6768752" cy="529206"/>
          </a:xfrm>
          <a:solidFill>
            <a:schemeClr val="accent1">
              <a:lumMod val="40000"/>
              <a:lumOff val="60000"/>
            </a:schemeClr>
          </a:solidFill>
          <a:scene3d>
            <a:camera prst="orthographicFront"/>
            <a:lightRig rig="threePt" dir="t"/>
          </a:scene3d>
          <a:sp3d>
            <a:bevelT prst="angle"/>
          </a:sp3d>
        </p:spPr>
        <p:txBody>
          <a:bodyPr>
            <a:normAutofit/>
          </a:bodyPr>
          <a:lstStyle/>
          <a:p>
            <a:pPr algn="ctr"/>
            <a:r>
              <a:rPr lang="ru-RU" sz="2400" b="1" dirty="0" smtClean="0">
                <a:solidFill>
                  <a:srgbClr val="006600"/>
                </a:solidFill>
              </a:rPr>
              <a:t>Налог на доходы физических лиц (ставки)</a:t>
            </a:r>
            <a:endParaRPr lang="ru-RU" sz="2400" b="1" dirty="0">
              <a:solidFill>
                <a:srgbClr val="006600"/>
              </a:solidFill>
            </a:endParaRPr>
          </a:p>
        </p:txBody>
      </p:sp>
      <p:sp>
        <p:nvSpPr>
          <p:cNvPr id="3" name="Content Placeholder 2"/>
          <p:cNvSpPr>
            <a:spLocks noGrp="1"/>
          </p:cNvSpPr>
          <p:nvPr>
            <p:ph idx="1"/>
          </p:nvPr>
        </p:nvSpPr>
        <p:spPr>
          <a:xfrm>
            <a:off x="0" y="1248251"/>
            <a:ext cx="8472518" cy="5572164"/>
          </a:xfrm>
        </p:spPr>
        <p:txBody>
          <a:bodyPr>
            <a:normAutofit/>
          </a:bodyPr>
          <a:lstStyle/>
          <a:p>
            <a:endParaRPr lang="ru-RU" dirty="0" smtClean="0"/>
          </a:p>
          <a:p>
            <a:endParaRPr lang="ru-RU" dirty="0" smtClean="0"/>
          </a:p>
          <a:p>
            <a:endParaRPr lang="ru-RU" dirty="0" smtClean="0"/>
          </a:p>
          <a:p>
            <a:endParaRPr lang="ru-RU" dirty="0" smtClean="0"/>
          </a:p>
          <a:p>
            <a:endParaRPr lang="ru-RU" dirty="0" smtClean="0"/>
          </a:p>
          <a:p>
            <a:endParaRPr lang="ru-RU" dirty="0"/>
          </a:p>
          <a:p>
            <a:pPr marL="0" indent="0" algn="ctr">
              <a:buNone/>
            </a:pPr>
            <a:r>
              <a:rPr lang="ru-RU" dirty="0" smtClean="0"/>
              <a:t>ставка                                    </a:t>
            </a:r>
            <a:r>
              <a:rPr lang="ru-RU" dirty="0" err="1" smtClean="0"/>
              <a:t>ставка</a:t>
            </a:r>
            <a:endParaRPr lang="ru-RU" dirty="0" smtClean="0"/>
          </a:p>
        </p:txBody>
      </p:sp>
      <p:sp>
        <p:nvSpPr>
          <p:cNvPr id="4" name="Rounded Rectangle 3"/>
          <p:cNvSpPr/>
          <p:nvPr/>
        </p:nvSpPr>
        <p:spPr>
          <a:xfrm>
            <a:off x="-63405" y="702557"/>
            <a:ext cx="3857652" cy="964956"/>
          </a:xfrm>
          <a:prstGeom prst="roundRect">
            <a:avLst/>
          </a:prstGeom>
          <a:solidFill>
            <a:schemeClr val="accent1">
              <a:lumMod val="60000"/>
              <a:lumOff val="40000"/>
            </a:schemeClr>
          </a:solidFill>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400" dirty="0" smtClean="0">
                <a:solidFill>
                  <a:schemeClr val="tx1"/>
                </a:solidFill>
              </a:rPr>
              <a:t>Федеральными </a:t>
            </a:r>
            <a:r>
              <a:rPr lang="ru-RU" sz="1400" dirty="0">
                <a:solidFill>
                  <a:schemeClr val="tx1"/>
                </a:solidFill>
              </a:rPr>
              <a:t>законами № 176-ФЗ от 12.07.2024 г. и № 177-ФЗ от 13.07.2024 г. с 01 января 2025 года вносятся следующие изменения</a:t>
            </a:r>
            <a:r>
              <a:rPr lang="ru-RU" sz="1400" dirty="0" smtClean="0">
                <a:solidFill>
                  <a:schemeClr val="tx1"/>
                </a:solidFill>
              </a:rPr>
              <a:t>:</a:t>
            </a:r>
            <a:endParaRPr lang="ru-RU" sz="1400" b="1" dirty="0">
              <a:solidFill>
                <a:schemeClr val="tx1"/>
              </a:solidFill>
            </a:endParaRPr>
          </a:p>
        </p:txBody>
      </p:sp>
      <p:sp>
        <p:nvSpPr>
          <p:cNvPr id="5" name="Down Arrow 4"/>
          <p:cNvSpPr/>
          <p:nvPr/>
        </p:nvSpPr>
        <p:spPr>
          <a:xfrm>
            <a:off x="1297726" y="1741299"/>
            <a:ext cx="580609" cy="489806"/>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ounded Rectangle 5"/>
          <p:cNvSpPr/>
          <p:nvPr/>
        </p:nvSpPr>
        <p:spPr>
          <a:xfrm>
            <a:off x="-11716" y="2265956"/>
            <a:ext cx="3857652" cy="606111"/>
          </a:xfrm>
          <a:prstGeom prst="roundRect">
            <a:avLst/>
          </a:prstGeom>
          <a:solidFill>
            <a:schemeClr val="accent6">
              <a:lumMod val="20000"/>
              <a:lumOff val="80000"/>
            </a:schemeClr>
          </a:solidFill>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dirty="0" smtClean="0"/>
              <a:t>Вводится </a:t>
            </a:r>
            <a:r>
              <a:rPr lang="ru-RU" sz="1400" dirty="0"/>
              <a:t>«пятиступенчатая» прогрессивная шкала </a:t>
            </a:r>
            <a:r>
              <a:rPr lang="ru-RU" sz="1400" dirty="0" smtClean="0"/>
              <a:t>налогообложения</a:t>
            </a:r>
            <a:endParaRPr lang="ru-RU" sz="1400" dirty="0"/>
          </a:p>
        </p:txBody>
      </p:sp>
      <p:sp>
        <p:nvSpPr>
          <p:cNvPr id="7" name="Right Arrow 6"/>
          <p:cNvSpPr/>
          <p:nvPr/>
        </p:nvSpPr>
        <p:spPr>
          <a:xfrm rot="1962185">
            <a:off x="3840333" y="1731180"/>
            <a:ext cx="596246" cy="484632"/>
          </a:xfrm>
          <a:prstGeom prst="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ight Arrow 7"/>
          <p:cNvSpPr/>
          <p:nvPr/>
        </p:nvSpPr>
        <p:spPr>
          <a:xfrm>
            <a:off x="3991398" y="913390"/>
            <a:ext cx="489721" cy="484632"/>
          </a:xfrm>
          <a:prstGeom prst="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itle 1"/>
          <p:cNvSpPr txBox="1">
            <a:spLocks/>
          </p:cNvSpPr>
          <p:nvPr/>
        </p:nvSpPr>
        <p:spPr>
          <a:xfrm>
            <a:off x="1066165" y="57585"/>
            <a:ext cx="6768752" cy="529206"/>
          </a:xfrm>
          <a:prstGeom prst="rect">
            <a:avLst/>
          </a:prstGeom>
          <a:solidFill>
            <a:schemeClr val="accent1">
              <a:lumMod val="40000"/>
              <a:lumOff val="60000"/>
            </a:schemeClr>
          </a:solidFill>
          <a:scene3d>
            <a:camera prst="orthographicFront"/>
            <a:lightRig rig="threePt" dir="t"/>
          </a:scene3d>
          <a:sp3d>
            <a:bevelT prst="angle"/>
          </a:sp3d>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b="1" dirty="0" smtClean="0">
                <a:solidFill>
                  <a:srgbClr val="006600"/>
                </a:solidFill>
              </a:rPr>
              <a:t>Налог на доходы физических лиц (ставки)</a:t>
            </a:r>
            <a:endParaRPr lang="ru-RU" sz="2400" b="1" dirty="0">
              <a:solidFill>
                <a:srgbClr val="006600"/>
              </a:solidFill>
            </a:endParaRPr>
          </a:p>
        </p:txBody>
      </p:sp>
      <p:sp>
        <p:nvSpPr>
          <p:cNvPr id="11" name="Title 1"/>
          <p:cNvSpPr txBox="1">
            <a:spLocks/>
          </p:cNvSpPr>
          <p:nvPr/>
        </p:nvSpPr>
        <p:spPr>
          <a:xfrm>
            <a:off x="-63405" y="58188"/>
            <a:ext cx="9181646" cy="529206"/>
          </a:xfrm>
          <a:prstGeom prst="rect">
            <a:avLst/>
          </a:prstGeom>
          <a:solidFill>
            <a:schemeClr val="accent1">
              <a:lumMod val="40000"/>
              <a:lumOff val="60000"/>
            </a:schemeClr>
          </a:solidFill>
          <a:scene3d>
            <a:camera prst="orthographicFront"/>
            <a:lightRig rig="threePt" dir="t"/>
          </a:scene3d>
          <a:sp3d>
            <a:bevelT prst="angle"/>
          </a:sp3d>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b="1" dirty="0" smtClean="0">
                <a:solidFill>
                  <a:srgbClr val="006600"/>
                </a:solidFill>
              </a:rPr>
              <a:t>Налог на доходы физических лиц (глава 23 НК РФ)</a:t>
            </a:r>
            <a:endParaRPr lang="ru-RU" sz="2400" b="1" dirty="0">
              <a:solidFill>
                <a:srgbClr val="006600"/>
              </a:solidFill>
            </a:endParaRPr>
          </a:p>
        </p:txBody>
      </p:sp>
      <p:sp>
        <p:nvSpPr>
          <p:cNvPr id="12" name="Rounded Rectangle 3"/>
          <p:cNvSpPr/>
          <p:nvPr/>
        </p:nvSpPr>
        <p:spPr>
          <a:xfrm>
            <a:off x="4604293" y="637406"/>
            <a:ext cx="4513947" cy="1036601"/>
          </a:xfrm>
          <a:prstGeom prst="roundRect">
            <a:avLst/>
          </a:prstGeom>
          <a:solidFill>
            <a:schemeClr val="accent6">
              <a:lumMod val="20000"/>
              <a:lumOff val="80000"/>
            </a:schemeClr>
          </a:solidFill>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dirty="0">
                <a:solidFill>
                  <a:schemeClr val="tx1"/>
                </a:solidFill>
              </a:rPr>
              <a:t>Увеличен стандартный налоговый вычет на детей в 2 раза (на второго и каждого последующего ребенка) и увеличен лимит дохода, до достижения которого предоставляется данный вычет с 350 до 450 тыс. рублей.</a:t>
            </a:r>
            <a:endParaRPr lang="ru-RU" sz="1200" b="1" dirty="0">
              <a:solidFill>
                <a:schemeClr val="tx1"/>
              </a:solidFill>
            </a:endParaRPr>
          </a:p>
        </p:txBody>
      </p:sp>
      <p:sp>
        <p:nvSpPr>
          <p:cNvPr id="13" name="Rounded Rectangle 3"/>
          <p:cNvSpPr/>
          <p:nvPr/>
        </p:nvSpPr>
        <p:spPr>
          <a:xfrm>
            <a:off x="4580884" y="1842501"/>
            <a:ext cx="4513947" cy="967521"/>
          </a:xfrm>
          <a:prstGeom prst="roundRect">
            <a:avLst/>
          </a:prstGeom>
          <a:solidFill>
            <a:schemeClr val="accent6">
              <a:lumMod val="20000"/>
              <a:lumOff val="80000"/>
            </a:schemeClr>
          </a:solidFill>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dirty="0" smtClean="0">
                <a:solidFill>
                  <a:schemeClr val="tx1"/>
                </a:solidFill>
              </a:rPr>
              <a:t>Вводится новый </a:t>
            </a:r>
            <a:r>
              <a:rPr lang="ru-RU" sz="1200" dirty="0">
                <a:solidFill>
                  <a:schemeClr val="tx1"/>
                </a:solidFill>
              </a:rPr>
              <a:t>налоговый вычет для граждан при прохождении диспансеризации и выполнении нормативов Всероссийского физкультурно-спортивного комплекса «Готов к труду и обороне</a:t>
            </a:r>
            <a:r>
              <a:rPr lang="ru-RU" sz="1200" dirty="0" smtClean="0">
                <a:solidFill>
                  <a:schemeClr val="tx1"/>
                </a:solidFill>
              </a:rPr>
              <a:t>».</a:t>
            </a:r>
            <a:endParaRPr lang="ru-RU" sz="1200" b="1" dirty="0">
              <a:solidFill>
                <a:schemeClr val="tx1"/>
              </a:solidFill>
            </a:endParaRPr>
          </a:p>
        </p:txBody>
      </p:sp>
      <p:sp>
        <p:nvSpPr>
          <p:cNvPr id="16" name="Rounded Rectangle 3"/>
          <p:cNvSpPr/>
          <p:nvPr/>
        </p:nvSpPr>
        <p:spPr>
          <a:xfrm>
            <a:off x="-11716" y="2935871"/>
            <a:ext cx="3131839" cy="705816"/>
          </a:xfrm>
          <a:prstGeom prst="roundRect">
            <a:avLst/>
          </a:prstGeom>
          <a:solidFill>
            <a:schemeClr val="accent6">
              <a:lumMod val="60000"/>
              <a:lumOff val="40000"/>
            </a:schemeClr>
          </a:solidFill>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b="1" dirty="0" smtClean="0">
                <a:solidFill>
                  <a:schemeClr val="tx1"/>
                </a:solidFill>
              </a:rPr>
              <a:t>«Двухступенчатая» шкала </a:t>
            </a:r>
          </a:p>
          <a:p>
            <a:pPr algn="ctr"/>
            <a:r>
              <a:rPr lang="ru-RU" sz="1200" dirty="0" smtClean="0">
                <a:solidFill>
                  <a:schemeClr val="tx1"/>
                </a:solidFill>
              </a:rPr>
              <a:t>до </a:t>
            </a:r>
            <a:r>
              <a:rPr lang="ru-RU" sz="1200" dirty="0">
                <a:solidFill>
                  <a:schemeClr val="tx1"/>
                </a:solidFill>
              </a:rPr>
              <a:t>01.01.2025</a:t>
            </a:r>
            <a:endParaRPr lang="ru-RU" sz="1200" b="1" dirty="0">
              <a:solidFill>
                <a:schemeClr val="tx1"/>
              </a:solidFill>
            </a:endParaRPr>
          </a:p>
        </p:txBody>
      </p:sp>
      <p:sp>
        <p:nvSpPr>
          <p:cNvPr id="17" name="Rounded Rectangle 3"/>
          <p:cNvSpPr/>
          <p:nvPr/>
        </p:nvSpPr>
        <p:spPr>
          <a:xfrm>
            <a:off x="3370582" y="2966742"/>
            <a:ext cx="3259043" cy="672269"/>
          </a:xfrm>
          <a:prstGeom prst="roundRect">
            <a:avLst/>
          </a:prstGeom>
          <a:solidFill>
            <a:schemeClr val="accent6">
              <a:lumMod val="60000"/>
              <a:lumOff val="40000"/>
            </a:schemeClr>
          </a:solidFill>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b="1" dirty="0">
                <a:solidFill>
                  <a:schemeClr val="tx1"/>
                </a:solidFill>
              </a:rPr>
              <a:t>«Пятиступенчатая» </a:t>
            </a:r>
            <a:r>
              <a:rPr lang="ru-RU" sz="1200" b="1" dirty="0" smtClean="0">
                <a:solidFill>
                  <a:schemeClr val="tx1"/>
                </a:solidFill>
              </a:rPr>
              <a:t>шкала</a:t>
            </a:r>
          </a:p>
          <a:p>
            <a:pPr algn="ctr"/>
            <a:r>
              <a:rPr lang="ru-RU" sz="1200" b="1" dirty="0" smtClean="0">
                <a:solidFill>
                  <a:schemeClr val="tx1"/>
                </a:solidFill>
              </a:rPr>
              <a:t> </a:t>
            </a:r>
            <a:r>
              <a:rPr lang="ru-RU" sz="1200" b="1" dirty="0">
                <a:solidFill>
                  <a:schemeClr val="tx1"/>
                </a:solidFill>
              </a:rPr>
              <a:t>с 01.01.2025</a:t>
            </a:r>
          </a:p>
        </p:txBody>
      </p:sp>
      <p:sp>
        <p:nvSpPr>
          <p:cNvPr id="18" name="Rounded Rectangle 3"/>
          <p:cNvSpPr/>
          <p:nvPr/>
        </p:nvSpPr>
        <p:spPr>
          <a:xfrm>
            <a:off x="6853087" y="3737004"/>
            <a:ext cx="2199598" cy="3017290"/>
          </a:xfrm>
          <a:prstGeom prst="roundRect">
            <a:avLst/>
          </a:prstGeom>
          <a:solidFill>
            <a:schemeClr val="accent2">
              <a:lumMod val="40000"/>
              <a:lumOff val="60000"/>
            </a:schemeClr>
          </a:solidFill>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dirty="0" smtClean="0">
                <a:solidFill>
                  <a:schemeClr val="tx1"/>
                </a:solidFill>
              </a:rPr>
              <a:t>При этом </a:t>
            </a:r>
            <a:r>
              <a:rPr lang="ru-RU" sz="1200" dirty="0">
                <a:solidFill>
                  <a:schemeClr val="tx1"/>
                </a:solidFill>
              </a:rPr>
              <a:t>доходы участников СВО не попадают под повышение НДФЛ, для них сохранится прежний порядок: • ставка 13% для доходов до 5 млн рублей; • ставка 15% с суммы дохода свыше 5 млн рублей</a:t>
            </a:r>
            <a:r>
              <a:rPr lang="ru-RU" sz="1200" dirty="0" smtClean="0">
                <a:solidFill>
                  <a:schemeClr val="tx1"/>
                </a:solidFill>
              </a:rPr>
              <a:t>.</a:t>
            </a:r>
            <a:endParaRPr lang="ru-RU" sz="1200" dirty="0">
              <a:solidFill>
                <a:schemeClr val="tx1"/>
              </a:solidFill>
            </a:endParaRPr>
          </a:p>
        </p:txBody>
      </p:sp>
      <p:sp>
        <p:nvSpPr>
          <p:cNvPr id="19" name="Rounded Rectangle 3"/>
          <p:cNvSpPr/>
          <p:nvPr/>
        </p:nvSpPr>
        <p:spPr>
          <a:xfrm>
            <a:off x="0" y="4039892"/>
            <a:ext cx="576064" cy="2714402"/>
          </a:xfrm>
          <a:prstGeom prst="roundRect">
            <a:avLst/>
          </a:prstGeom>
          <a:solidFill>
            <a:schemeClr val="accent6">
              <a:lumMod val="40000"/>
              <a:lumOff val="60000"/>
            </a:schemeClr>
          </a:solidFill>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ru-RU" sz="1200" b="1" dirty="0">
                <a:solidFill>
                  <a:schemeClr val="tx1"/>
                </a:solidFill>
              </a:rPr>
              <a:t>Г</a:t>
            </a:r>
            <a:r>
              <a:rPr lang="ru-RU" sz="1200" b="1" dirty="0" smtClean="0">
                <a:solidFill>
                  <a:schemeClr val="tx1"/>
                </a:solidFill>
              </a:rPr>
              <a:t>одовой доход,</a:t>
            </a:r>
          </a:p>
          <a:p>
            <a:pPr algn="ctr"/>
            <a:r>
              <a:rPr lang="ru-RU" sz="1200" b="1" dirty="0" smtClean="0">
                <a:solidFill>
                  <a:schemeClr val="tx1"/>
                </a:solidFill>
              </a:rPr>
              <a:t> млн. рублей</a:t>
            </a:r>
            <a:endParaRPr lang="ru-RU" sz="1200" b="1" dirty="0">
              <a:solidFill>
                <a:schemeClr val="tx1"/>
              </a:solidFill>
            </a:endParaRPr>
          </a:p>
        </p:txBody>
      </p:sp>
      <p:sp>
        <p:nvSpPr>
          <p:cNvPr id="20" name="Шестиугольник 19"/>
          <p:cNvSpPr/>
          <p:nvPr/>
        </p:nvSpPr>
        <p:spPr>
          <a:xfrm>
            <a:off x="618591" y="4611625"/>
            <a:ext cx="1145097" cy="3089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До 5</a:t>
            </a:r>
            <a:r>
              <a:rPr lang="ru-RU" dirty="0"/>
              <a:t> </a:t>
            </a:r>
          </a:p>
        </p:txBody>
      </p:sp>
      <p:sp>
        <p:nvSpPr>
          <p:cNvPr id="21" name="Шестиугольник 20"/>
          <p:cNvSpPr/>
          <p:nvPr/>
        </p:nvSpPr>
        <p:spPr>
          <a:xfrm>
            <a:off x="576065" y="5805264"/>
            <a:ext cx="1187624" cy="36004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Свыше </a:t>
            </a:r>
            <a:r>
              <a:rPr lang="ru-RU" sz="1400" dirty="0">
                <a:solidFill>
                  <a:schemeClr val="tx1"/>
                </a:solidFill>
              </a:rPr>
              <a:t>5</a:t>
            </a:r>
            <a:r>
              <a:rPr lang="ru-RU" dirty="0"/>
              <a:t> </a:t>
            </a:r>
          </a:p>
        </p:txBody>
      </p:sp>
      <p:sp>
        <p:nvSpPr>
          <p:cNvPr id="22" name="Шестиугольник 21"/>
          <p:cNvSpPr/>
          <p:nvPr/>
        </p:nvSpPr>
        <p:spPr>
          <a:xfrm>
            <a:off x="3830334" y="6360440"/>
            <a:ext cx="1317730" cy="34370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Свыше 50</a:t>
            </a:r>
            <a:r>
              <a:rPr lang="ru-RU" sz="1200" dirty="0" smtClean="0"/>
              <a:t> </a:t>
            </a:r>
            <a:endParaRPr lang="ru-RU" sz="1200" dirty="0"/>
          </a:p>
        </p:txBody>
      </p:sp>
      <p:sp>
        <p:nvSpPr>
          <p:cNvPr id="23" name="Шестиугольник 22"/>
          <p:cNvSpPr/>
          <p:nvPr/>
        </p:nvSpPr>
        <p:spPr>
          <a:xfrm>
            <a:off x="3857652" y="5751836"/>
            <a:ext cx="1290412" cy="3414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От 20 до 50</a:t>
            </a:r>
            <a:r>
              <a:rPr lang="ru-RU" sz="1200" dirty="0" smtClean="0"/>
              <a:t> </a:t>
            </a:r>
            <a:endParaRPr lang="ru-RU" sz="1200" dirty="0"/>
          </a:p>
        </p:txBody>
      </p:sp>
      <p:sp>
        <p:nvSpPr>
          <p:cNvPr id="24" name="Шестиугольник 23"/>
          <p:cNvSpPr/>
          <p:nvPr/>
        </p:nvSpPr>
        <p:spPr>
          <a:xfrm>
            <a:off x="3845936" y="5165576"/>
            <a:ext cx="1302128" cy="36587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От 5 до 20</a:t>
            </a:r>
            <a:r>
              <a:rPr lang="ru-RU" sz="1200" dirty="0" smtClean="0"/>
              <a:t> </a:t>
            </a:r>
            <a:endParaRPr lang="ru-RU" sz="1200" dirty="0"/>
          </a:p>
        </p:txBody>
      </p:sp>
      <p:sp>
        <p:nvSpPr>
          <p:cNvPr id="25" name="Шестиугольник 24"/>
          <p:cNvSpPr/>
          <p:nvPr/>
        </p:nvSpPr>
        <p:spPr>
          <a:xfrm>
            <a:off x="3829884" y="4558956"/>
            <a:ext cx="1318180" cy="36165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От 2,4 до </a:t>
            </a:r>
            <a:r>
              <a:rPr lang="ru-RU" sz="1200" dirty="0">
                <a:solidFill>
                  <a:schemeClr val="tx1"/>
                </a:solidFill>
              </a:rPr>
              <a:t>5</a:t>
            </a:r>
            <a:r>
              <a:rPr lang="ru-RU" sz="1200" dirty="0"/>
              <a:t> </a:t>
            </a:r>
          </a:p>
        </p:txBody>
      </p:sp>
      <p:sp>
        <p:nvSpPr>
          <p:cNvPr id="26" name="Шестиугольник 25"/>
          <p:cNvSpPr/>
          <p:nvPr/>
        </p:nvSpPr>
        <p:spPr>
          <a:xfrm>
            <a:off x="3829884" y="4016989"/>
            <a:ext cx="1318179" cy="30666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До </a:t>
            </a:r>
            <a:r>
              <a:rPr lang="ru-RU" sz="1200" dirty="0" smtClean="0">
                <a:solidFill>
                  <a:schemeClr val="tx1"/>
                </a:solidFill>
              </a:rPr>
              <a:t>2,4</a:t>
            </a:r>
            <a:r>
              <a:rPr lang="ru-RU" sz="1200" dirty="0" smtClean="0"/>
              <a:t> </a:t>
            </a:r>
            <a:endParaRPr lang="ru-RU" sz="1200" dirty="0"/>
          </a:p>
        </p:txBody>
      </p:sp>
      <p:sp>
        <p:nvSpPr>
          <p:cNvPr id="27" name="Rounded Rectangle 3"/>
          <p:cNvSpPr/>
          <p:nvPr/>
        </p:nvSpPr>
        <p:spPr>
          <a:xfrm>
            <a:off x="3060352" y="4039891"/>
            <a:ext cx="576064" cy="2714403"/>
          </a:xfrm>
          <a:prstGeom prst="roundRect">
            <a:avLst/>
          </a:prstGeom>
          <a:solidFill>
            <a:schemeClr val="accent6">
              <a:lumMod val="40000"/>
              <a:lumOff val="60000"/>
            </a:schemeClr>
          </a:solidFill>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ru-RU" sz="1200" b="1" dirty="0">
                <a:solidFill>
                  <a:schemeClr val="tx1"/>
                </a:solidFill>
              </a:rPr>
              <a:t>Г</a:t>
            </a:r>
            <a:r>
              <a:rPr lang="ru-RU" sz="1200" b="1" dirty="0" smtClean="0">
                <a:solidFill>
                  <a:schemeClr val="tx1"/>
                </a:solidFill>
              </a:rPr>
              <a:t>одовой доход,</a:t>
            </a:r>
          </a:p>
          <a:p>
            <a:pPr algn="ctr"/>
            <a:r>
              <a:rPr lang="ru-RU" sz="1200" b="1" dirty="0" smtClean="0">
                <a:solidFill>
                  <a:schemeClr val="tx1"/>
                </a:solidFill>
              </a:rPr>
              <a:t> млн. рублей</a:t>
            </a:r>
            <a:endParaRPr lang="ru-RU" sz="1200" b="1" dirty="0">
              <a:solidFill>
                <a:schemeClr val="tx1"/>
              </a:solidFill>
            </a:endParaRPr>
          </a:p>
        </p:txBody>
      </p:sp>
      <p:sp>
        <p:nvSpPr>
          <p:cNvPr id="28" name="Овал 27"/>
          <p:cNvSpPr/>
          <p:nvPr/>
        </p:nvSpPr>
        <p:spPr>
          <a:xfrm>
            <a:off x="2162869" y="4565532"/>
            <a:ext cx="714255" cy="3550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13%</a:t>
            </a:r>
            <a:endParaRPr lang="ru-RU" sz="1200" dirty="0">
              <a:solidFill>
                <a:schemeClr val="tx1"/>
              </a:solidFill>
            </a:endParaRPr>
          </a:p>
        </p:txBody>
      </p:sp>
      <p:sp>
        <p:nvSpPr>
          <p:cNvPr id="30" name="Овал 29"/>
          <p:cNvSpPr/>
          <p:nvPr/>
        </p:nvSpPr>
        <p:spPr>
          <a:xfrm>
            <a:off x="5528614" y="4556382"/>
            <a:ext cx="714255" cy="363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15%</a:t>
            </a:r>
            <a:endParaRPr lang="ru-RU" sz="1200" dirty="0">
              <a:solidFill>
                <a:schemeClr val="tx1"/>
              </a:solidFill>
            </a:endParaRPr>
          </a:p>
        </p:txBody>
      </p:sp>
      <p:sp>
        <p:nvSpPr>
          <p:cNvPr id="31" name="Овал 30"/>
          <p:cNvSpPr/>
          <p:nvPr/>
        </p:nvSpPr>
        <p:spPr>
          <a:xfrm>
            <a:off x="5528615" y="3982758"/>
            <a:ext cx="714255" cy="3550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13%</a:t>
            </a:r>
            <a:endParaRPr lang="ru-RU" sz="1200" dirty="0">
              <a:solidFill>
                <a:schemeClr val="tx1"/>
              </a:solidFill>
            </a:endParaRPr>
          </a:p>
        </p:txBody>
      </p:sp>
      <p:sp>
        <p:nvSpPr>
          <p:cNvPr id="32" name="Овал 31"/>
          <p:cNvSpPr/>
          <p:nvPr/>
        </p:nvSpPr>
        <p:spPr>
          <a:xfrm>
            <a:off x="2194993" y="5773767"/>
            <a:ext cx="714255" cy="363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15%</a:t>
            </a:r>
            <a:endParaRPr lang="ru-RU" sz="1200" dirty="0">
              <a:solidFill>
                <a:schemeClr val="tx1"/>
              </a:solidFill>
            </a:endParaRPr>
          </a:p>
        </p:txBody>
      </p:sp>
      <p:sp>
        <p:nvSpPr>
          <p:cNvPr id="33" name="Овал 32"/>
          <p:cNvSpPr/>
          <p:nvPr/>
        </p:nvSpPr>
        <p:spPr>
          <a:xfrm>
            <a:off x="5513928" y="5158476"/>
            <a:ext cx="714255" cy="363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18%</a:t>
            </a:r>
            <a:endParaRPr lang="ru-RU" sz="1200" dirty="0">
              <a:solidFill>
                <a:schemeClr val="tx1"/>
              </a:solidFill>
            </a:endParaRPr>
          </a:p>
        </p:txBody>
      </p:sp>
      <p:sp>
        <p:nvSpPr>
          <p:cNvPr id="34" name="Овал 33"/>
          <p:cNvSpPr/>
          <p:nvPr/>
        </p:nvSpPr>
        <p:spPr>
          <a:xfrm>
            <a:off x="5516416" y="5760570"/>
            <a:ext cx="714255" cy="363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20%</a:t>
            </a:r>
            <a:endParaRPr lang="ru-RU" sz="1200" dirty="0">
              <a:solidFill>
                <a:schemeClr val="tx1"/>
              </a:solidFill>
            </a:endParaRPr>
          </a:p>
        </p:txBody>
      </p:sp>
      <p:sp>
        <p:nvSpPr>
          <p:cNvPr id="35" name="Овал 34"/>
          <p:cNvSpPr/>
          <p:nvPr/>
        </p:nvSpPr>
        <p:spPr>
          <a:xfrm>
            <a:off x="5528614" y="6306264"/>
            <a:ext cx="714255" cy="363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22%</a:t>
            </a:r>
            <a:endParaRPr lang="ru-RU" sz="1200" dirty="0">
              <a:solidFill>
                <a:schemeClr val="tx1"/>
              </a:solidFill>
            </a:endParaRPr>
          </a:p>
        </p:txBody>
      </p:sp>
      <p:cxnSp>
        <p:nvCxnSpPr>
          <p:cNvPr id="37" name="Прямая со стрелкой 36"/>
          <p:cNvCxnSpPr/>
          <p:nvPr/>
        </p:nvCxnSpPr>
        <p:spPr>
          <a:xfrm>
            <a:off x="1782316" y="4756739"/>
            <a:ext cx="380552" cy="9376"/>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1791102" y="5985284"/>
            <a:ext cx="380552" cy="9376"/>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5148063" y="6518971"/>
            <a:ext cx="380552" cy="9376"/>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5128589" y="5935233"/>
            <a:ext cx="380552" cy="9376"/>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5128589" y="5358574"/>
            <a:ext cx="380552" cy="9376"/>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5148063" y="4738380"/>
            <a:ext cx="380552" cy="9376"/>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a:off x="5148063" y="4188822"/>
            <a:ext cx="380552" cy="9376"/>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52736"/>
            <a:ext cx="8058152" cy="4724069"/>
          </a:xfrm>
        </p:spPr>
        <p:txBody>
          <a:bodyPr>
            <a:normAutofit fontScale="90000"/>
          </a:bodyPr>
          <a:lstStyle/>
          <a:p>
            <a:r>
              <a:rPr lang="ru-RU" sz="1800" b="1" cap="none" dirty="0" smtClean="0">
                <a:solidFill>
                  <a:schemeClr val="accent5">
                    <a:lumMod val="50000"/>
                  </a:schemeClr>
                </a:solidFill>
              </a:rPr>
              <a:t>    «</a:t>
            </a:r>
            <a:r>
              <a:rPr lang="ru-RU" sz="1800" b="1" cap="none" dirty="0" smtClean="0">
                <a:solidFill>
                  <a:schemeClr val="tx1"/>
                </a:solidFill>
              </a:rPr>
              <a:t>Бюджет для граждан» познакомит вас с положениями  основного финансового документа Репьёвского муниципального района Воронежской  </a:t>
            </a:r>
            <a:br>
              <a:rPr lang="ru-RU" sz="1800" b="1" cap="none" dirty="0" smtClean="0">
                <a:solidFill>
                  <a:schemeClr val="tx1"/>
                </a:solidFill>
              </a:rPr>
            </a:br>
            <a:r>
              <a:rPr lang="ru-RU" sz="1800" b="1" cap="none" dirty="0" smtClean="0">
                <a:solidFill>
                  <a:schemeClr val="tx1"/>
                </a:solidFill>
              </a:rPr>
              <a:t>области – решением совета народных депутатов Репьёвского муниципального района Воронежской области « О бюджета Репьёвского муниципального района</a:t>
            </a:r>
            <a:r>
              <a:rPr lang="ru-RU" sz="1800" b="1" dirty="0">
                <a:solidFill>
                  <a:schemeClr val="tx1"/>
                </a:solidFill>
              </a:rPr>
              <a:t> </a:t>
            </a:r>
            <a:r>
              <a:rPr lang="ru-RU" sz="1800" b="1" cap="none" dirty="0" smtClean="0">
                <a:solidFill>
                  <a:schemeClr val="tx1"/>
                </a:solidFill>
              </a:rPr>
              <a:t>на 2025 год и на плановый период 2026 и 2027 годов».</a:t>
            </a:r>
            <a:br>
              <a:rPr lang="ru-RU" sz="1800" b="1" cap="none" dirty="0" smtClean="0">
                <a:solidFill>
                  <a:schemeClr val="tx1"/>
                </a:solidFill>
              </a:rPr>
            </a:br>
            <a:r>
              <a:rPr lang="ru-RU" sz="1800" b="1" cap="none" dirty="0">
                <a:solidFill>
                  <a:schemeClr val="tx1"/>
                </a:solidFill>
              </a:rPr>
              <a:t> </a:t>
            </a:r>
            <a:r>
              <a:rPr lang="ru-RU" sz="1800" b="1" cap="none" dirty="0" smtClean="0">
                <a:solidFill>
                  <a:schemeClr val="tx1"/>
                </a:solidFill>
              </a:rPr>
              <a:t>      </a:t>
            </a:r>
            <a:br>
              <a:rPr lang="ru-RU" sz="1800" b="1" cap="none" dirty="0" smtClean="0">
                <a:solidFill>
                  <a:schemeClr val="tx1"/>
                </a:solidFill>
              </a:rPr>
            </a:br>
            <a:r>
              <a:rPr lang="ru-RU" sz="1800" b="1" cap="none" dirty="0">
                <a:solidFill>
                  <a:schemeClr val="tx1"/>
                </a:solidFill>
              </a:rPr>
              <a:t> </a:t>
            </a:r>
            <a:r>
              <a:rPr lang="ru-RU" sz="1800" b="1" cap="none" dirty="0" smtClean="0">
                <a:solidFill>
                  <a:schemeClr val="tx1"/>
                </a:solidFill>
              </a:rPr>
              <a:t>   Представленная информация предназначена для широкого круга пользователей и будет интересна и полезна гражданам района, в том числе молодым семьям и другим категориям населения.</a:t>
            </a:r>
            <a:br>
              <a:rPr lang="ru-RU" sz="1800" b="1" cap="none" dirty="0" smtClean="0">
                <a:solidFill>
                  <a:schemeClr val="tx1"/>
                </a:solidFill>
              </a:rPr>
            </a:br>
            <a:r>
              <a:rPr lang="ru-RU" sz="1800" b="1" cap="none" dirty="0">
                <a:solidFill>
                  <a:schemeClr val="tx1"/>
                </a:solidFill>
              </a:rPr>
              <a:t/>
            </a:r>
            <a:br>
              <a:rPr lang="ru-RU" sz="1800" b="1" cap="none" dirty="0">
                <a:solidFill>
                  <a:schemeClr val="tx1"/>
                </a:solidFill>
              </a:rPr>
            </a:br>
            <a:r>
              <a:rPr lang="ru-RU" sz="1800" b="1" cap="none" dirty="0" smtClean="0">
                <a:solidFill>
                  <a:schemeClr val="tx1"/>
                </a:solidFill>
              </a:rPr>
              <a:t>    Граждане – и как налогоплательщики, и как потребители общественных благ-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a:t>
            </a:r>
            <a:br>
              <a:rPr lang="ru-RU" sz="1800" b="1" cap="none" dirty="0" smtClean="0">
                <a:solidFill>
                  <a:schemeClr val="tx1"/>
                </a:solidFill>
              </a:rPr>
            </a:br>
            <a:r>
              <a:rPr lang="ru-RU" sz="1800" b="1" cap="none" dirty="0">
                <a:solidFill>
                  <a:schemeClr val="tx1"/>
                </a:solidFill>
              </a:rPr>
              <a:t/>
            </a:r>
            <a:br>
              <a:rPr lang="ru-RU" sz="1800" b="1" cap="none" dirty="0">
                <a:solidFill>
                  <a:schemeClr val="tx1"/>
                </a:solidFill>
              </a:rPr>
            </a:br>
            <a:r>
              <a:rPr lang="ru-RU" sz="1800" b="1" cap="none" dirty="0" smtClean="0">
                <a:solidFill>
                  <a:schemeClr val="tx1"/>
                </a:solidFill>
              </a:rPr>
              <a:t>     Мы постарались в доступной и понятной для граждан форме показать основные параметры бюджета Репьёвского муниципального района</a:t>
            </a:r>
            <a:r>
              <a:rPr lang="ru-RU" sz="1600" b="1" cap="none" dirty="0" smtClean="0">
                <a:solidFill>
                  <a:schemeClr val="tx1"/>
                </a:solidFill>
              </a:rPr>
              <a:t>.</a:t>
            </a:r>
            <a:endParaRPr lang="ru-RU" sz="1600" b="1" cap="none" dirty="0">
              <a:solidFill>
                <a:schemeClr val="tx1"/>
              </a:solidFill>
            </a:endParaRPr>
          </a:p>
        </p:txBody>
      </p:sp>
      <p:sp>
        <p:nvSpPr>
          <p:cNvPr id="3" name="Text Placeholder 2"/>
          <p:cNvSpPr>
            <a:spLocks noGrp="1"/>
          </p:cNvSpPr>
          <p:nvPr>
            <p:ph type="body" idx="1"/>
          </p:nvPr>
        </p:nvSpPr>
        <p:spPr>
          <a:xfrm>
            <a:off x="928662" y="500043"/>
            <a:ext cx="7700962" cy="714380"/>
          </a:xfrm>
        </p:spPr>
        <p:txBody>
          <a:bodyPr>
            <a:normAutofit fontScale="92500"/>
          </a:bodyPr>
          <a:lstStyle/>
          <a:p>
            <a:pPr algn="ctr"/>
            <a:r>
              <a:rPr lang="ru-RU" sz="3600" b="1" dirty="0" smtClean="0">
                <a:solidFill>
                  <a:schemeClr val="accent2">
                    <a:lumMod val="75000"/>
                  </a:schemeClr>
                </a:solidFill>
              </a:rPr>
              <a:t>Что такое «Бюджет для граждан»</a:t>
            </a:r>
            <a:r>
              <a:rPr lang="en-US" sz="3600" b="1" dirty="0" smtClean="0">
                <a:solidFill>
                  <a:schemeClr val="accent2">
                    <a:lumMod val="75000"/>
                  </a:schemeClr>
                </a:solidFill>
              </a:rPr>
              <a:t>?</a:t>
            </a:r>
            <a:endParaRPr lang="ru-RU" sz="36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0661"/>
            <a:ext cx="8363272" cy="233305"/>
          </a:xfrm>
        </p:spPr>
        <p:txBody>
          <a:bodyPr>
            <a:normAutofit fontScale="90000"/>
          </a:bodyPr>
          <a:lstStyle/>
          <a:p>
            <a:pPr algn="ctr"/>
            <a:r>
              <a:rPr lang="ru-RU" sz="2800" b="1" dirty="0" smtClean="0">
                <a:solidFill>
                  <a:schemeClr val="accent6">
                    <a:lumMod val="50000"/>
                  </a:schemeClr>
                </a:solidFill>
              </a:rPr>
              <a:t>Налог на доходы физических лиц</a:t>
            </a:r>
            <a:endParaRPr lang="ru-RU" sz="2800" b="1" dirty="0">
              <a:solidFill>
                <a:schemeClr val="accent6">
                  <a:lumMod val="50000"/>
                </a:schemeClr>
              </a:solidFill>
            </a:endParaRPr>
          </a:p>
        </p:txBody>
      </p:sp>
      <p:sp>
        <p:nvSpPr>
          <p:cNvPr id="3" name="Content Placeholder 2"/>
          <p:cNvSpPr>
            <a:spLocks noGrp="1"/>
          </p:cNvSpPr>
          <p:nvPr>
            <p:ph idx="1"/>
          </p:nvPr>
        </p:nvSpPr>
        <p:spPr>
          <a:xfrm>
            <a:off x="611560" y="642918"/>
            <a:ext cx="8246720" cy="5929354"/>
          </a:xfrm>
        </p:spPr>
        <p:txBody>
          <a:bodyPr>
            <a:normAutofit fontScale="55000" lnSpcReduction="20000"/>
          </a:bodyPr>
          <a:lstStyle/>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В соответствии с Федеральным законом №176 ФЗ от 12.07.2024 г. </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предоставляются налоговые вычеты,                                                       Поступление НДФЛ в консолидированный бюджет</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           В том числе</a:t>
            </a:r>
            <a:r>
              <a:rPr lang="en-US" sz="1800" b="1" dirty="0" smtClean="0">
                <a:solidFill>
                  <a:schemeClr val="accent5">
                    <a:lumMod val="50000"/>
                  </a:schemeClr>
                </a:solidFill>
                <a:latin typeface="Arial" panose="020B0604020202020204" pitchFamily="34" charset="0"/>
                <a:cs typeface="Arial" panose="020B0604020202020204" pitchFamily="34" charset="0"/>
              </a:rPr>
              <a:t>:</a:t>
            </a:r>
            <a:r>
              <a:rPr lang="ru-RU" sz="1800" b="1" dirty="0" smtClean="0">
                <a:solidFill>
                  <a:schemeClr val="accent5">
                    <a:lumMod val="50000"/>
                  </a:schemeClr>
                </a:solidFill>
                <a:latin typeface="Arial" panose="020B0604020202020204" pitchFamily="34" charset="0"/>
                <a:cs typeface="Arial" panose="020B0604020202020204" pitchFamily="34" charset="0"/>
              </a:rPr>
              <a:t>                                                                                         Репьёвского муниципального района </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                                                                                                                           и в бюджет Репьёвского муниципального</a:t>
            </a:r>
          </a:p>
          <a:p>
            <a:pPr>
              <a:buNone/>
            </a:pPr>
            <a:r>
              <a:rPr lang="ru-RU" sz="1800" b="1" u="sng" dirty="0" smtClean="0">
                <a:solidFill>
                  <a:schemeClr val="accent5">
                    <a:lumMod val="50000"/>
                  </a:schemeClr>
                </a:solidFill>
                <a:latin typeface="Arial" panose="020B0604020202020204" pitchFamily="34" charset="0"/>
                <a:cs typeface="Arial" panose="020B0604020202020204" pitchFamily="34" charset="0"/>
              </a:rPr>
              <a:t>Социальные</a:t>
            </a:r>
            <a:r>
              <a:rPr lang="ru-RU" sz="1800" b="1" dirty="0" smtClean="0">
                <a:solidFill>
                  <a:schemeClr val="accent5">
                    <a:lumMod val="50000"/>
                  </a:schemeClr>
                </a:solidFill>
                <a:latin typeface="Arial" panose="020B0604020202020204" pitchFamily="34" charset="0"/>
                <a:cs typeface="Arial" panose="020B0604020202020204" pitchFamily="34" charset="0"/>
              </a:rPr>
              <a:t>                                                                                                    района  в 2023-2027 годах, тыс. руб.      </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в сумме, уплаченной</a:t>
            </a:r>
            <a:r>
              <a:rPr lang="en-US" sz="1800" b="1" dirty="0" smtClean="0">
                <a:solidFill>
                  <a:schemeClr val="accent5">
                    <a:lumMod val="50000"/>
                  </a:schemeClr>
                </a:solidFill>
                <a:latin typeface="Arial" panose="020B0604020202020204" pitchFamily="34" charset="0"/>
                <a:cs typeface="Arial" panose="020B0604020202020204" pitchFamily="34" charset="0"/>
              </a:rPr>
              <a:t>:</a:t>
            </a:r>
            <a:r>
              <a:rPr lang="ru-RU" sz="1800" b="1" dirty="0" smtClean="0">
                <a:solidFill>
                  <a:schemeClr val="accent5">
                    <a:lumMod val="50000"/>
                  </a:schemeClr>
                </a:solidFill>
                <a:latin typeface="Arial" panose="020B0604020202020204" pitchFamily="34" charset="0"/>
                <a:cs typeface="Arial" panose="020B0604020202020204" pitchFamily="34" charset="0"/>
              </a:rPr>
              <a:t> за обучение (не более 50 тыс. руб.),</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на лечение, дополнительных страховых взносов на </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накопительную часть трудовой пенсии</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(не более 120 тыс. рублей)</a:t>
            </a:r>
          </a:p>
          <a:p>
            <a:pPr>
              <a:buNone/>
            </a:pPr>
            <a:r>
              <a:rPr lang="ru-RU" sz="1800" b="1" u="sng" dirty="0" smtClean="0">
                <a:solidFill>
                  <a:schemeClr val="accent5">
                    <a:lumMod val="50000"/>
                  </a:schemeClr>
                </a:solidFill>
                <a:latin typeface="Arial" panose="020B0604020202020204" pitchFamily="34" charset="0"/>
                <a:cs typeface="Arial" panose="020B0604020202020204" pitchFamily="34" charset="0"/>
              </a:rPr>
              <a:t>Стандартные</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в том числе на детей</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1400- на первого ребенка</a:t>
            </a:r>
          </a:p>
          <a:p>
            <a:pPr>
              <a:buNone/>
            </a:pPr>
            <a:r>
              <a:rPr lang="ru-RU" b="1" dirty="0">
                <a:solidFill>
                  <a:schemeClr val="accent5">
                    <a:lumMod val="50000"/>
                  </a:schemeClr>
                </a:solidFill>
                <a:latin typeface="Arial" panose="020B0604020202020204" pitchFamily="34" charset="0"/>
                <a:cs typeface="Arial" panose="020B0604020202020204" pitchFamily="34" charset="0"/>
              </a:rPr>
              <a:t>2</a:t>
            </a:r>
            <a:r>
              <a:rPr lang="ru-RU" sz="1800" b="1" dirty="0" smtClean="0">
                <a:solidFill>
                  <a:schemeClr val="accent5">
                    <a:lumMod val="50000"/>
                  </a:schemeClr>
                </a:solidFill>
                <a:latin typeface="Arial" panose="020B0604020202020204" pitchFamily="34" charset="0"/>
                <a:cs typeface="Arial" panose="020B0604020202020204" pitchFamily="34" charset="0"/>
              </a:rPr>
              <a:t>800- на второго ребенка</a:t>
            </a:r>
          </a:p>
          <a:p>
            <a:pPr>
              <a:buNone/>
            </a:pPr>
            <a:r>
              <a:rPr lang="ru-RU" b="1" dirty="0">
                <a:solidFill>
                  <a:schemeClr val="accent5">
                    <a:lumMod val="50000"/>
                  </a:schemeClr>
                </a:solidFill>
                <a:latin typeface="Arial" panose="020B0604020202020204" pitchFamily="34" charset="0"/>
                <a:cs typeface="Arial" panose="020B0604020202020204" pitchFamily="34" charset="0"/>
              </a:rPr>
              <a:t>6</a:t>
            </a:r>
            <a:r>
              <a:rPr lang="ru-RU" sz="1800" b="1" dirty="0" smtClean="0">
                <a:solidFill>
                  <a:schemeClr val="accent5">
                    <a:lumMod val="50000"/>
                  </a:schemeClr>
                </a:solidFill>
                <a:latin typeface="Arial" panose="020B0604020202020204" pitchFamily="34" charset="0"/>
                <a:cs typeface="Arial" panose="020B0604020202020204" pitchFamily="34" charset="0"/>
              </a:rPr>
              <a:t>000- на третьего и каждого</a:t>
            </a:r>
          </a:p>
          <a:p>
            <a:pPr>
              <a:buNone/>
            </a:pPr>
            <a:r>
              <a:rPr lang="ru-RU" b="1" dirty="0">
                <a:solidFill>
                  <a:schemeClr val="accent5">
                    <a:lumMod val="50000"/>
                  </a:schemeClr>
                </a:solidFill>
                <a:latin typeface="Arial" panose="020B0604020202020204" pitchFamily="34" charset="0"/>
                <a:cs typeface="Arial" panose="020B0604020202020204" pitchFamily="34" charset="0"/>
              </a:rPr>
              <a:t>п</a:t>
            </a:r>
            <a:r>
              <a:rPr lang="ru-RU" sz="1800" b="1" dirty="0" smtClean="0">
                <a:solidFill>
                  <a:schemeClr val="accent5">
                    <a:lumMod val="50000"/>
                  </a:schemeClr>
                </a:solidFill>
                <a:latin typeface="Arial" panose="020B0604020202020204" pitchFamily="34" charset="0"/>
                <a:cs typeface="Arial" panose="020B0604020202020204" pitchFamily="34" charset="0"/>
              </a:rPr>
              <a:t>оследующего ребенка</a:t>
            </a:r>
          </a:p>
          <a:p>
            <a:pPr>
              <a:buNone/>
            </a:pPr>
            <a:r>
              <a:rPr lang="ru-RU" sz="1800" b="1" u="sng" dirty="0" smtClean="0">
                <a:solidFill>
                  <a:schemeClr val="accent5">
                    <a:lumMod val="50000"/>
                  </a:schemeClr>
                </a:solidFill>
                <a:latin typeface="Arial" panose="020B0604020202020204" pitchFamily="34" charset="0"/>
                <a:cs typeface="Arial" panose="020B0604020202020204" pitchFamily="34" charset="0"/>
              </a:rPr>
              <a:t>Профессиональные</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Для лиц, получающих </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Авторские вознаграждения </a:t>
            </a:r>
          </a:p>
          <a:p>
            <a:pPr>
              <a:buNone/>
            </a:pPr>
            <a:r>
              <a:rPr lang="ru-RU" sz="1800" b="1" u="sng" dirty="0" smtClean="0">
                <a:solidFill>
                  <a:schemeClr val="accent5">
                    <a:lumMod val="50000"/>
                  </a:schemeClr>
                </a:solidFill>
                <a:latin typeface="Arial" panose="020B0604020202020204" pitchFamily="34" charset="0"/>
                <a:cs typeface="Arial" panose="020B0604020202020204" pitchFamily="34" charset="0"/>
              </a:rPr>
              <a:t>Имущественные</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В том числе на приобретение жилья</a:t>
            </a:r>
          </a:p>
          <a:p>
            <a:pPr>
              <a:buNone/>
            </a:pPr>
            <a:r>
              <a:rPr lang="ru-RU" sz="1700" b="1" dirty="0" smtClean="0">
                <a:solidFill>
                  <a:srgbClr val="FF0000"/>
                </a:solidFill>
                <a:latin typeface="Arial" panose="020B0604020202020204" pitchFamily="34" charset="0"/>
                <a:cs typeface="Arial" panose="020B0604020202020204" pitchFamily="34" charset="0"/>
              </a:rPr>
              <a:t>(один или несколько объектов имущества,</a:t>
            </a:r>
          </a:p>
          <a:p>
            <a:pPr>
              <a:buNone/>
            </a:pPr>
            <a:r>
              <a:rPr lang="ru-RU" sz="1700" b="1" dirty="0" smtClean="0">
                <a:solidFill>
                  <a:srgbClr val="FF0000"/>
                </a:solidFill>
                <a:latin typeface="Arial" panose="020B0604020202020204" pitchFamily="34" charset="0"/>
                <a:cs typeface="Arial" panose="020B0604020202020204" pitchFamily="34" charset="0"/>
              </a:rPr>
              <a:t>Не превышающем 2,0 млн. рублей)</a:t>
            </a:r>
          </a:p>
          <a:p>
            <a:pPr>
              <a:buNone/>
            </a:pPr>
            <a:r>
              <a:rPr lang="ru-RU" sz="1700" b="1" dirty="0" smtClean="0">
                <a:solidFill>
                  <a:schemeClr val="tx2">
                    <a:lumMod val="75000"/>
                  </a:schemeClr>
                </a:solidFill>
                <a:latin typeface="Arial" panose="020B0604020202020204" pitchFamily="34" charset="0"/>
                <a:cs typeface="Arial" panose="020B0604020202020204" pitchFamily="34" charset="0"/>
              </a:rPr>
              <a:t>Консолидированный бюджет</a:t>
            </a:r>
          </a:p>
          <a:p>
            <a:pPr>
              <a:buNone/>
            </a:pPr>
            <a:r>
              <a:rPr lang="ru-RU" sz="1700" b="1" dirty="0" smtClean="0">
                <a:solidFill>
                  <a:schemeClr val="accent2">
                    <a:lumMod val="75000"/>
                  </a:schemeClr>
                </a:solidFill>
                <a:latin typeface="Arial" panose="020B0604020202020204" pitchFamily="34" charset="0"/>
                <a:cs typeface="Arial" panose="020B0604020202020204" pitchFamily="34" charset="0"/>
              </a:rPr>
              <a:t>Районный бюджет </a:t>
            </a:r>
          </a:p>
        </p:txBody>
      </p:sp>
      <p:graphicFrame>
        <p:nvGraphicFramePr>
          <p:cNvPr id="4" name="Chart 3"/>
          <p:cNvGraphicFramePr/>
          <p:nvPr>
            <p:extLst>
              <p:ext uri="{D42A27DB-BD31-4B8C-83A1-F6EECF244321}">
                <p14:modId xmlns:p14="http://schemas.microsoft.com/office/powerpoint/2010/main" val="2721519799"/>
              </p:ext>
            </p:extLst>
          </p:nvPr>
        </p:nvGraphicFramePr>
        <p:xfrm>
          <a:off x="1712094" y="1844824"/>
          <a:ext cx="7431905"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flipH="1">
            <a:off x="4017054" y="3164272"/>
            <a:ext cx="857256" cy="307777"/>
          </a:xfrm>
          <a:prstGeom prst="rect">
            <a:avLst/>
          </a:prstGeom>
          <a:noFill/>
        </p:spPr>
        <p:txBody>
          <a:bodyPr wrap="square" rtlCol="0">
            <a:spAutoFit/>
          </a:bodyPr>
          <a:lstStyle/>
          <a:p>
            <a:r>
              <a:rPr lang="ru-RU" sz="1400" b="1" dirty="0" smtClean="0"/>
              <a:t>58115</a:t>
            </a:r>
            <a:endParaRPr lang="ru-RU" sz="1400" b="1" dirty="0"/>
          </a:p>
        </p:txBody>
      </p:sp>
      <p:sp>
        <p:nvSpPr>
          <p:cNvPr id="6" name="TextBox 5"/>
          <p:cNvSpPr txBox="1"/>
          <p:nvPr/>
        </p:nvSpPr>
        <p:spPr>
          <a:xfrm flipH="1">
            <a:off x="6989738" y="3641645"/>
            <a:ext cx="811617" cy="307777"/>
          </a:xfrm>
          <a:prstGeom prst="rect">
            <a:avLst/>
          </a:prstGeom>
          <a:noFill/>
        </p:spPr>
        <p:txBody>
          <a:bodyPr wrap="square" rtlCol="0">
            <a:spAutoFit/>
          </a:bodyPr>
          <a:lstStyle/>
          <a:p>
            <a:endParaRPr lang="ru-RU" sz="1400" b="1" dirty="0"/>
          </a:p>
        </p:txBody>
      </p:sp>
      <p:sp>
        <p:nvSpPr>
          <p:cNvPr id="7" name="TextBox 6"/>
          <p:cNvSpPr txBox="1"/>
          <p:nvPr/>
        </p:nvSpPr>
        <p:spPr>
          <a:xfrm flipH="1">
            <a:off x="4302884" y="3974348"/>
            <a:ext cx="785818" cy="307777"/>
          </a:xfrm>
          <a:prstGeom prst="rect">
            <a:avLst/>
          </a:prstGeom>
          <a:noFill/>
        </p:spPr>
        <p:txBody>
          <a:bodyPr wrap="square" rtlCol="0">
            <a:spAutoFit/>
          </a:bodyPr>
          <a:lstStyle/>
          <a:p>
            <a:endParaRPr lang="ru-RU" sz="1400" b="1" dirty="0"/>
          </a:p>
        </p:txBody>
      </p:sp>
      <p:sp>
        <p:nvSpPr>
          <p:cNvPr id="8" name="TextBox 7"/>
          <p:cNvSpPr txBox="1"/>
          <p:nvPr/>
        </p:nvSpPr>
        <p:spPr>
          <a:xfrm flipH="1">
            <a:off x="6387982" y="3083191"/>
            <a:ext cx="785818" cy="307777"/>
          </a:xfrm>
          <a:prstGeom prst="rect">
            <a:avLst/>
          </a:prstGeom>
          <a:noFill/>
        </p:spPr>
        <p:txBody>
          <a:bodyPr wrap="square" rtlCol="0">
            <a:spAutoFit/>
          </a:bodyPr>
          <a:lstStyle/>
          <a:p>
            <a:r>
              <a:rPr lang="ru-RU" sz="1400" b="1" dirty="0" smtClean="0"/>
              <a:t>61894</a:t>
            </a:r>
            <a:endParaRPr lang="ru-RU" sz="1400" b="1" dirty="0"/>
          </a:p>
        </p:txBody>
      </p:sp>
      <p:sp>
        <p:nvSpPr>
          <p:cNvPr id="9" name="TextBox 8"/>
          <p:cNvSpPr txBox="1"/>
          <p:nvPr/>
        </p:nvSpPr>
        <p:spPr>
          <a:xfrm flipH="1">
            <a:off x="5441478" y="2669977"/>
            <a:ext cx="904415" cy="307777"/>
          </a:xfrm>
          <a:prstGeom prst="rect">
            <a:avLst/>
          </a:prstGeom>
          <a:noFill/>
        </p:spPr>
        <p:txBody>
          <a:bodyPr wrap="square" rtlCol="0">
            <a:spAutoFit/>
          </a:bodyPr>
          <a:lstStyle/>
          <a:p>
            <a:r>
              <a:rPr lang="ru-RU" sz="1400" b="1" dirty="0" smtClean="0"/>
              <a:t>68081,5</a:t>
            </a:r>
            <a:endParaRPr lang="ru-RU" sz="1400" b="1" dirty="0"/>
          </a:p>
        </p:txBody>
      </p:sp>
      <p:sp>
        <p:nvSpPr>
          <p:cNvPr id="10" name="TextBox 9"/>
          <p:cNvSpPr txBox="1"/>
          <p:nvPr/>
        </p:nvSpPr>
        <p:spPr>
          <a:xfrm flipH="1">
            <a:off x="6997968" y="2659796"/>
            <a:ext cx="785818" cy="307777"/>
          </a:xfrm>
          <a:prstGeom prst="rect">
            <a:avLst/>
          </a:prstGeom>
          <a:noFill/>
        </p:spPr>
        <p:txBody>
          <a:bodyPr wrap="square" rtlCol="0">
            <a:spAutoFit/>
          </a:bodyPr>
          <a:lstStyle/>
          <a:p>
            <a:r>
              <a:rPr lang="ru-RU" sz="1400" b="1" dirty="0" smtClean="0"/>
              <a:t>69577</a:t>
            </a:r>
            <a:endParaRPr lang="ru-RU" sz="1400" b="1" dirty="0"/>
          </a:p>
        </p:txBody>
      </p:sp>
      <p:sp>
        <p:nvSpPr>
          <p:cNvPr id="12" name="TextBox 11"/>
          <p:cNvSpPr txBox="1"/>
          <p:nvPr/>
        </p:nvSpPr>
        <p:spPr>
          <a:xfrm flipH="1">
            <a:off x="7894903" y="2536040"/>
            <a:ext cx="754449" cy="307777"/>
          </a:xfrm>
          <a:prstGeom prst="rect">
            <a:avLst/>
          </a:prstGeom>
          <a:noFill/>
        </p:spPr>
        <p:txBody>
          <a:bodyPr wrap="square" rtlCol="0">
            <a:spAutoFit/>
          </a:bodyPr>
          <a:lstStyle/>
          <a:p>
            <a:r>
              <a:rPr lang="ru-RU" sz="1400" b="1" dirty="0" smtClean="0"/>
              <a:t>72551</a:t>
            </a:r>
            <a:endParaRPr lang="ru-RU" sz="1400" b="1" dirty="0"/>
          </a:p>
        </p:txBody>
      </p:sp>
      <p:sp>
        <p:nvSpPr>
          <p:cNvPr id="14" name="Rectangle 13"/>
          <p:cNvSpPr/>
          <p:nvPr/>
        </p:nvSpPr>
        <p:spPr>
          <a:xfrm>
            <a:off x="2555776" y="6058230"/>
            <a:ext cx="714380" cy="2143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Rectangle 14"/>
          <p:cNvSpPr/>
          <p:nvPr/>
        </p:nvSpPr>
        <p:spPr>
          <a:xfrm>
            <a:off x="2555776" y="6310708"/>
            <a:ext cx="714380" cy="22078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flipH="1">
            <a:off x="4497215" y="3333868"/>
            <a:ext cx="877548" cy="307777"/>
          </a:xfrm>
          <a:prstGeom prst="rect">
            <a:avLst/>
          </a:prstGeom>
          <a:noFill/>
        </p:spPr>
        <p:txBody>
          <a:bodyPr wrap="square" rtlCol="0">
            <a:spAutoFit/>
          </a:bodyPr>
          <a:lstStyle/>
          <a:p>
            <a:r>
              <a:rPr lang="ru-RU" sz="1400" b="1" dirty="0" smtClean="0"/>
              <a:t>55741</a:t>
            </a:r>
            <a:endParaRPr lang="ru-RU" sz="1400" b="1" dirty="0"/>
          </a:p>
        </p:txBody>
      </p:sp>
      <p:sp>
        <p:nvSpPr>
          <p:cNvPr id="18" name="TextBox 17"/>
          <p:cNvSpPr txBox="1"/>
          <p:nvPr/>
        </p:nvSpPr>
        <p:spPr>
          <a:xfrm flipH="1">
            <a:off x="7440786" y="2865229"/>
            <a:ext cx="785818" cy="307777"/>
          </a:xfrm>
          <a:prstGeom prst="rect">
            <a:avLst/>
          </a:prstGeom>
          <a:noFill/>
        </p:spPr>
        <p:txBody>
          <a:bodyPr wrap="square" rtlCol="0">
            <a:spAutoFit/>
          </a:bodyPr>
          <a:lstStyle/>
          <a:p>
            <a:r>
              <a:rPr lang="ru-RU" sz="1400" b="1" dirty="0" smtClean="0"/>
              <a:t>66737</a:t>
            </a:r>
            <a:endParaRPr lang="ru-RU" sz="1400" b="1" dirty="0"/>
          </a:p>
        </p:txBody>
      </p:sp>
      <p:sp>
        <p:nvSpPr>
          <p:cNvPr id="19" name="TextBox 18"/>
          <p:cNvSpPr txBox="1"/>
          <p:nvPr/>
        </p:nvSpPr>
        <p:spPr>
          <a:xfrm flipH="1">
            <a:off x="8402375" y="2711340"/>
            <a:ext cx="785818" cy="307777"/>
          </a:xfrm>
          <a:prstGeom prst="rect">
            <a:avLst/>
          </a:prstGeom>
          <a:noFill/>
        </p:spPr>
        <p:txBody>
          <a:bodyPr wrap="square" rtlCol="0">
            <a:spAutoFit/>
          </a:bodyPr>
          <a:lstStyle/>
          <a:p>
            <a:r>
              <a:rPr lang="ru-RU" sz="1400" b="1" dirty="0" smtClean="0"/>
              <a:t>69590  </a:t>
            </a:r>
            <a:endParaRPr lang="ru-RU" sz="1400" b="1" dirty="0"/>
          </a:p>
        </p:txBody>
      </p:sp>
      <p:sp>
        <p:nvSpPr>
          <p:cNvPr id="20" name="TextBox 19"/>
          <p:cNvSpPr txBox="1"/>
          <p:nvPr/>
        </p:nvSpPr>
        <p:spPr>
          <a:xfrm flipH="1">
            <a:off x="5960747" y="2928929"/>
            <a:ext cx="861450" cy="307777"/>
          </a:xfrm>
          <a:prstGeom prst="rect">
            <a:avLst/>
          </a:prstGeom>
          <a:noFill/>
        </p:spPr>
        <p:txBody>
          <a:bodyPr wrap="square" rtlCol="0">
            <a:spAutoFit/>
          </a:bodyPr>
          <a:lstStyle/>
          <a:p>
            <a:r>
              <a:rPr lang="ru-RU" sz="1400" b="1" dirty="0" smtClean="0"/>
              <a:t>64528</a:t>
            </a:r>
            <a:endParaRPr lang="ru-RU" sz="1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41379"/>
            <a:ext cx="8186766" cy="1165012"/>
          </a:xfrm>
        </p:spPr>
        <p:txBody>
          <a:bodyPr>
            <a:normAutofit/>
          </a:bodyPr>
          <a:lstStyle/>
          <a:p>
            <a:pPr algn="ctr"/>
            <a:endParaRPr lang="ru-RU" sz="3200" b="1" dirty="0">
              <a:solidFill>
                <a:schemeClr val="accent1">
                  <a:lumMod val="50000"/>
                </a:schemeClr>
              </a:solidFill>
            </a:endParaRPr>
          </a:p>
        </p:txBody>
      </p:sp>
      <p:sp>
        <p:nvSpPr>
          <p:cNvPr id="3" name="Content Placeholder 2"/>
          <p:cNvSpPr>
            <a:spLocks noGrp="1"/>
          </p:cNvSpPr>
          <p:nvPr>
            <p:ph sz="half" idx="1"/>
          </p:nvPr>
        </p:nvSpPr>
        <p:spPr>
          <a:xfrm>
            <a:off x="214282" y="928670"/>
            <a:ext cx="4357718" cy="5500726"/>
          </a:xfrm>
        </p:spPr>
        <p:txBody>
          <a:bodyPr>
            <a:normAutofit fontScale="92500" lnSpcReduction="20000"/>
          </a:bodyPr>
          <a:lstStyle/>
          <a:p>
            <a:endParaRPr lang="ru-RU" dirty="0" smtClean="0"/>
          </a:p>
          <a:p>
            <a:endParaRPr lang="ru-RU" dirty="0" smtClean="0"/>
          </a:p>
          <a:p>
            <a:endParaRPr lang="ru-RU" dirty="0" smtClean="0"/>
          </a:p>
          <a:p>
            <a:endParaRPr lang="ru-RU" dirty="0" smtClean="0"/>
          </a:p>
          <a:p>
            <a:r>
              <a:rPr lang="ru-RU" sz="1800" b="1" dirty="0" smtClean="0"/>
              <a:t>                   </a:t>
            </a:r>
          </a:p>
          <a:p>
            <a:pPr algn="ctr">
              <a:buNone/>
            </a:pPr>
            <a:endParaRPr lang="ru-RU" sz="1300" dirty="0" smtClean="0"/>
          </a:p>
          <a:p>
            <a:pPr>
              <a:buNone/>
            </a:pPr>
            <a:endParaRPr lang="ru-RU" sz="1200" dirty="0" smtClean="0"/>
          </a:p>
          <a:p>
            <a:pPr>
              <a:buFont typeface="Arial" charset="0"/>
              <a:buChar char="•"/>
            </a:pPr>
            <a:endParaRPr lang="ru-RU" sz="1200" dirty="0" smtClean="0"/>
          </a:p>
          <a:p>
            <a:pPr>
              <a:buNone/>
            </a:pPr>
            <a:endParaRPr lang="ru-RU" sz="1200" b="1" dirty="0" smtClean="0"/>
          </a:p>
          <a:p>
            <a:pPr>
              <a:buNone/>
            </a:pPr>
            <a:endParaRPr lang="ru-RU" sz="1200" b="1" dirty="0" smtClean="0"/>
          </a:p>
          <a:p>
            <a:endParaRPr lang="ru-RU" dirty="0" smtClean="0"/>
          </a:p>
          <a:p>
            <a:pPr>
              <a:buNone/>
            </a:pPr>
            <a:endParaRPr lang="ru-RU" dirty="0" smtClean="0"/>
          </a:p>
          <a:p>
            <a:endParaRPr lang="ru-RU" dirty="0"/>
          </a:p>
        </p:txBody>
      </p:sp>
      <p:sp>
        <p:nvSpPr>
          <p:cNvPr id="4" name="Content Placeholder 3"/>
          <p:cNvSpPr>
            <a:spLocks noGrp="1"/>
          </p:cNvSpPr>
          <p:nvPr>
            <p:ph sz="half" idx="2"/>
          </p:nvPr>
        </p:nvSpPr>
        <p:spPr>
          <a:xfrm>
            <a:off x="3563888" y="857836"/>
            <a:ext cx="5481308" cy="5929330"/>
          </a:xfrm>
        </p:spPr>
        <p:txBody>
          <a:bodyPr>
            <a:normAutofit fontScale="92500" lnSpcReduction="20000"/>
          </a:bodyPr>
          <a:lstStyle/>
          <a:p>
            <a:endParaRPr lang="ru-RU" dirty="0" smtClean="0"/>
          </a:p>
          <a:p>
            <a:endParaRPr lang="ru-RU" dirty="0" smtClean="0"/>
          </a:p>
          <a:p>
            <a:pPr algn="ctr">
              <a:buNone/>
            </a:pPr>
            <a:endParaRPr lang="ru-RU" dirty="0"/>
          </a:p>
          <a:p>
            <a:pPr algn="ctr">
              <a:buNone/>
            </a:pPr>
            <a:endParaRPr lang="ru-RU" b="1" dirty="0" smtClean="0"/>
          </a:p>
          <a:p>
            <a:pPr algn="ctr">
              <a:buNone/>
            </a:pPr>
            <a:r>
              <a:rPr lang="ru-RU" b="1" dirty="0" smtClean="0"/>
              <a:t> </a:t>
            </a:r>
            <a:r>
              <a:rPr lang="ru-RU" sz="1300" b="1" dirty="0" smtClean="0"/>
              <a:t>СТАВКА НАЛОГА</a:t>
            </a:r>
            <a:endParaRPr lang="ru-RU" sz="1300" dirty="0" smtClean="0"/>
          </a:p>
          <a:p>
            <a:r>
              <a:rPr lang="ru-RU" sz="1400" dirty="0" smtClean="0">
                <a:solidFill>
                  <a:schemeClr val="accent2">
                    <a:lumMod val="50000"/>
                  </a:schemeClr>
                </a:solidFill>
              </a:rPr>
              <a:t>-</a:t>
            </a:r>
            <a:r>
              <a:rPr lang="ru-RU" sz="1200" dirty="0" smtClean="0">
                <a:solidFill>
                  <a:schemeClr val="accent2">
                    <a:lumMod val="50000"/>
                  </a:schemeClr>
                </a:solidFill>
                <a:latin typeface="Arial" panose="020B0604020202020204" pitchFamily="34" charset="0"/>
                <a:cs typeface="Arial" panose="020B0604020202020204" pitchFamily="34" charset="0"/>
              </a:rPr>
              <a:t>в отношении жилых, нежилых помещений, объектов незавершенного строительства, гаражей – до 0,2%</a:t>
            </a:r>
          </a:p>
          <a:p>
            <a:r>
              <a:rPr lang="ru-RU" sz="1200" dirty="0" smtClean="0">
                <a:solidFill>
                  <a:schemeClr val="accent2">
                    <a:lumMod val="50000"/>
                  </a:schemeClr>
                </a:solidFill>
                <a:latin typeface="Arial" panose="020B0604020202020204" pitchFamily="34" charset="0"/>
                <a:cs typeface="Arial" panose="020B0604020202020204" pitchFamily="34" charset="0"/>
              </a:rPr>
              <a:t>-административно-деловые центры, торговые центры и помещения в них, нежилые помещения--офисы-2%,</a:t>
            </a:r>
          </a:p>
          <a:p>
            <a:r>
              <a:rPr lang="ru-RU" sz="1200" dirty="0" smtClean="0">
                <a:solidFill>
                  <a:schemeClr val="accent2">
                    <a:lumMod val="50000"/>
                  </a:schemeClr>
                </a:solidFill>
                <a:latin typeface="Arial" panose="020B0604020202020204" pitchFamily="34" charset="0"/>
                <a:cs typeface="Arial" panose="020B0604020202020204" pitchFamily="34" charset="0"/>
              </a:rPr>
              <a:t>-в отношении прочих объектов -0,5%</a:t>
            </a:r>
          </a:p>
          <a:p>
            <a:pPr>
              <a:buNone/>
            </a:pPr>
            <a:r>
              <a:rPr lang="ru-RU" sz="1700" b="1" u="sng" dirty="0" smtClean="0">
                <a:solidFill>
                  <a:schemeClr val="accent2">
                    <a:lumMod val="50000"/>
                  </a:schemeClr>
                </a:solidFill>
                <a:latin typeface="Arial" panose="020B0604020202020204" pitchFamily="34" charset="0"/>
                <a:cs typeface="Arial" panose="020B0604020202020204" pitchFamily="34" charset="0"/>
              </a:rPr>
              <a:t>ЛЬГОТЫ</a:t>
            </a:r>
            <a:r>
              <a:rPr lang="ru-RU" sz="1300" dirty="0" smtClean="0">
                <a:solidFill>
                  <a:schemeClr val="accent2">
                    <a:lumMod val="50000"/>
                  </a:schemeClr>
                </a:solidFill>
                <a:latin typeface="Arial" panose="020B0604020202020204" pitchFamily="34" charset="0"/>
                <a:cs typeface="Arial" panose="020B0604020202020204" pitchFamily="34" charset="0"/>
              </a:rPr>
              <a:t>*Герои СССР, РФ, граждане, награжденные орденом «Славы» трех степеней</a:t>
            </a:r>
            <a:r>
              <a:rPr lang="en-US" sz="1300" dirty="0" smtClean="0">
                <a:solidFill>
                  <a:schemeClr val="accent2">
                    <a:lumMod val="50000"/>
                  </a:schemeClr>
                </a:solidFill>
                <a:latin typeface="Arial" panose="020B0604020202020204" pitchFamily="34" charset="0"/>
                <a:cs typeface="Arial" panose="020B0604020202020204" pitchFamily="34" charset="0"/>
              </a:rPr>
              <a:t>;</a:t>
            </a:r>
            <a:endParaRPr lang="ru-RU" sz="1300" dirty="0" smtClean="0">
              <a:solidFill>
                <a:schemeClr val="accent2">
                  <a:lumMod val="50000"/>
                </a:schemeClr>
              </a:solidFill>
              <a:latin typeface="Arial" panose="020B0604020202020204" pitchFamily="34" charset="0"/>
              <a:cs typeface="Arial" panose="020B0604020202020204" pitchFamily="34" charset="0"/>
            </a:endParaRPr>
          </a:p>
          <a:p>
            <a:pPr>
              <a:buNone/>
            </a:pPr>
            <a:r>
              <a:rPr lang="ru-RU" sz="1300" dirty="0" smtClean="0">
                <a:solidFill>
                  <a:schemeClr val="accent2">
                    <a:lumMod val="50000"/>
                  </a:schemeClr>
                </a:solidFill>
                <a:latin typeface="Arial" panose="020B0604020202020204" pitchFamily="34" charset="0"/>
                <a:cs typeface="Arial" panose="020B0604020202020204" pitchFamily="34" charset="0"/>
              </a:rPr>
              <a:t>*Инвалиды 1 и 2 групп, инвалиды с детства</a:t>
            </a:r>
            <a:r>
              <a:rPr lang="en-US" sz="1300" dirty="0" smtClean="0">
                <a:solidFill>
                  <a:schemeClr val="accent2">
                    <a:lumMod val="50000"/>
                  </a:schemeClr>
                </a:solidFill>
                <a:latin typeface="Arial" panose="020B0604020202020204" pitchFamily="34" charset="0"/>
                <a:cs typeface="Arial" panose="020B0604020202020204" pitchFamily="34" charset="0"/>
              </a:rPr>
              <a:t>;</a:t>
            </a:r>
            <a:endParaRPr lang="ru-RU" sz="1300" dirty="0" smtClean="0">
              <a:solidFill>
                <a:schemeClr val="accent2">
                  <a:lumMod val="50000"/>
                </a:schemeClr>
              </a:solidFill>
              <a:latin typeface="Arial" panose="020B0604020202020204" pitchFamily="34" charset="0"/>
              <a:cs typeface="Arial" panose="020B0604020202020204" pitchFamily="34" charset="0"/>
            </a:endParaRPr>
          </a:p>
          <a:p>
            <a:pPr>
              <a:buNone/>
            </a:pPr>
            <a:r>
              <a:rPr lang="ru-RU" sz="1300" dirty="0" smtClean="0">
                <a:solidFill>
                  <a:schemeClr val="accent2">
                    <a:lumMod val="50000"/>
                  </a:schemeClr>
                </a:solidFill>
                <a:latin typeface="Arial" panose="020B0604020202020204" pitchFamily="34" charset="0"/>
                <a:cs typeface="Arial" panose="020B0604020202020204" pitchFamily="34" charset="0"/>
              </a:rPr>
              <a:t>*Участники гражданской и ВОВ, других боевых операций</a:t>
            </a:r>
            <a:r>
              <a:rPr lang="en-US" sz="1300" dirty="0" smtClean="0">
                <a:solidFill>
                  <a:schemeClr val="accent2">
                    <a:lumMod val="50000"/>
                  </a:schemeClr>
                </a:solidFill>
                <a:latin typeface="Arial" panose="020B0604020202020204" pitchFamily="34" charset="0"/>
                <a:cs typeface="Arial" panose="020B0604020202020204" pitchFamily="34" charset="0"/>
              </a:rPr>
              <a:t>; </a:t>
            </a:r>
            <a:r>
              <a:rPr lang="ru-RU" sz="1300" dirty="0" smtClean="0">
                <a:solidFill>
                  <a:schemeClr val="accent2">
                    <a:lumMod val="50000"/>
                  </a:schemeClr>
                </a:solidFill>
                <a:latin typeface="Arial" panose="020B0604020202020204" pitchFamily="34" charset="0"/>
                <a:cs typeface="Arial" panose="020B0604020202020204" pitchFamily="34" charset="0"/>
              </a:rPr>
              <a:t>Афганцы</a:t>
            </a:r>
          </a:p>
          <a:p>
            <a:pPr>
              <a:buNone/>
            </a:pPr>
            <a:r>
              <a:rPr lang="ru-RU" sz="1300" dirty="0" smtClean="0">
                <a:solidFill>
                  <a:schemeClr val="accent2">
                    <a:lumMod val="50000"/>
                  </a:schemeClr>
                </a:solidFill>
                <a:latin typeface="Arial" panose="020B0604020202020204" pitchFamily="34" charset="0"/>
                <a:cs typeface="Arial" panose="020B0604020202020204" pitchFamily="34" charset="0"/>
              </a:rPr>
              <a:t>*Чернобыльцы</a:t>
            </a:r>
            <a:r>
              <a:rPr lang="en-US" sz="1300" dirty="0" smtClean="0">
                <a:solidFill>
                  <a:schemeClr val="accent2">
                    <a:lumMod val="50000"/>
                  </a:schemeClr>
                </a:solidFill>
                <a:latin typeface="Arial" panose="020B0604020202020204" pitchFamily="34" charset="0"/>
                <a:cs typeface="Arial" panose="020B0604020202020204" pitchFamily="34" charset="0"/>
              </a:rPr>
              <a:t>;</a:t>
            </a:r>
            <a:endParaRPr lang="ru-RU" sz="1300" dirty="0" smtClean="0">
              <a:solidFill>
                <a:schemeClr val="accent2">
                  <a:lumMod val="50000"/>
                </a:schemeClr>
              </a:solidFill>
              <a:latin typeface="Arial" panose="020B0604020202020204" pitchFamily="34" charset="0"/>
              <a:cs typeface="Arial" panose="020B0604020202020204" pitchFamily="34" charset="0"/>
            </a:endParaRPr>
          </a:p>
          <a:p>
            <a:pPr>
              <a:buNone/>
            </a:pPr>
            <a:r>
              <a:rPr lang="ru-RU" sz="1300" dirty="0" smtClean="0">
                <a:solidFill>
                  <a:schemeClr val="accent2">
                    <a:lumMod val="50000"/>
                  </a:schemeClr>
                </a:solidFill>
                <a:latin typeface="Arial" panose="020B0604020202020204" pitchFamily="34" charset="0"/>
                <a:cs typeface="Arial" panose="020B0604020202020204" pitchFamily="34" charset="0"/>
              </a:rPr>
              <a:t>*Пенсионеры</a:t>
            </a:r>
            <a:r>
              <a:rPr lang="en-US" sz="1300" dirty="0" smtClean="0">
                <a:solidFill>
                  <a:schemeClr val="accent2">
                    <a:lumMod val="50000"/>
                  </a:schemeClr>
                </a:solidFill>
                <a:latin typeface="Arial" panose="020B0604020202020204" pitchFamily="34" charset="0"/>
                <a:cs typeface="Arial" panose="020B0604020202020204" pitchFamily="34" charset="0"/>
              </a:rPr>
              <a:t>;</a:t>
            </a:r>
            <a:endParaRPr lang="ru-RU" sz="1300" dirty="0" smtClean="0">
              <a:solidFill>
                <a:schemeClr val="accent2">
                  <a:lumMod val="50000"/>
                </a:schemeClr>
              </a:solidFill>
              <a:latin typeface="Arial" panose="020B0604020202020204" pitchFamily="34" charset="0"/>
              <a:cs typeface="Arial" panose="020B0604020202020204" pitchFamily="34" charset="0"/>
            </a:endParaRPr>
          </a:p>
          <a:p>
            <a:pPr>
              <a:buNone/>
            </a:pPr>
            <a:r>
              <a:rPr lang="ru-RU" sz="1300" dirty="0" smtClean="0">
                <a:solidFill>
                  <a:schemeClr val="accent2">
                    <a:lumMod val="50000"/>
                  </a:schemeClr>
                </a:solidFill>
                <a:latin typeface="Arial" panose="020B0604020202020204" pitchFamily="34" charset="0"/>
                <a:cs typeface="Arial" panose="020B0604020202020204" pitchFamily="34" charset="0"/>
              </a:rPr>
              <a:t>*Участники СВО в 2022, 2023 годах</a:t>
            </a:r>
            <a:r>
              <a:rPr lang="en-US" sz="1300" dirty="0" smtClean="0">
                <a:solidFill>
                  <a:schemeClr val="accent2">
                    <a:lumMod val="50000"/>
                  </a:schemeClr>
                </a:solidFill>
                <a:latin typeface="Arial" panose="020B0604020202020204" pitchFamily="34" charset="0"/>
                <a:cs typeface="Arial" panose="020B0604020202020204" pitchFamily="34" charset="0"/>
              </a:rPr>
              <a:t>;</a:t>
            </a:r>
            <a:endParaRPr lang="ru-RU" sz="1300" dirty="0" smtClean="0">
              <a:solidFill>
                <a:schemeClr val="accent2">
                  <a:lumMod val="50000"/>
                </a:schemeClr>
              </a:solidFill>
              <a:latin typeface="Arial" panose="020B0604020202020204" pitchFamily="34" charset="0"/>
              <a:cs typeface="Arial" panose="020B0604020202020204" pitchFamily="34" charset="0"/>
            </a:endParaRPr>
          </a:p>
          <a:p>
            <a:pPr>
              <a:buNone/>
            </a:pPr>
            <a:r>
              <a:rPr lang="ru-RU" sz="1300" dirty="0" smtClean="0">
                <a:solidFill>
                  <a:schemeClr val="accent2">
                    <a:lumMod val="50000"/>
                  </a:schemeClr>
                </a:solidFill>
                <a:latin typeface="Arial" panose="020B0604020202020204" pitchFamily="34" charset="0"/>
                <a:cs typeface="Arial" panose="020B0604020202020204" pitchFamily="34" charset="0"/>
              </a:rPr>
              <a:t>* Граждане</a:t>
            </a:r>
            <a:r>
              <a:rPr lang="ru-RU" sz="1300" smtClean="0">
                <a:solidFill>
                  <a:schemeClr val="accent2">
                    <a:lumMod val="50000"/>
                  </a:schemeClr>
                </a:solidFill>
                <a:latin typeface="Arial" panose="020B0604020202020204" pitchFamily="34" charset="0"/>
                <a:cs typeface="Arial" panose="020B0604020202020204" pitchFamily="34" charset="0"/>
              </a:rPr>
              <a:t>, проживающие в </a:t>
            </a:r>
            <a:r>
              <a:rPr lang="ru-RU" sz="1300" dirty="0" smtClean="0">
                <a:solidFill>
                  <a:schemeClr val="accent2">
                    <a:lumMod val="50000"/>
                  </a:schemeClr>
                </a:solidFill>
                <a:latin typeface="Arial" panose="020B0604020202020204" pitchFamily="34" charset="0"/>
                <a:cs typeface="Arial" panose="020B0604020202020204" pitchFamily="34" charset="0"/>
              </a:rPr>
              <a:t>зоне с льготным социально-экономическим статусом, вследствие аварии на Чернобыльской АЭС ( №1244-1ФЗ от 15.05.1991г.)</a:t>
            </a:r>
          </a:p>
          <a:p>
            <a:pPr>
              <a:buNone/>
            </a:pPr>
            <a:r>
              <a:rPr lang="ru-RU" sz="1300" dirty="0" smtClean="0">
                <a:solidFill>
                  <a:schemeClr val="accent2">
                    <a:lumMod val="50000"/>
                  </a:schemeClr>
                </a:solidFill>
                <a:latin typeface="Arial" panose="020B0604020202020204" pitchFamily="34" charset="0"/>
                <a:cs typeface="Arial" panose="020B0604020202020204" pitchFamily="34" charset="0"/>
              </a:rPr>
              <a:t>*Граждане, являющиеся членами добровольных пожарных и народных дружин.(Решения СНД)</a:t>
            </a:r>
          </a:p>
          <a:p>
            <a:pPr algn="ctr">
              <a:buNone/>
            </a:pPr>
            <a:endParaRPr lang="ru-RU" sz="1900" b="1" u="sng" dirty="0" smtClean="0"/>
          </a:p>
        </p:txBody>
      </p:sp>
      <p:sp>
        <p:nvSpPr>
          <p:cNvPr id="6" name="Rounded Rectangle 5"/>
          <p:cNvSpPr/>
          <p:nvPr/>
        </p:nvSpPr>
        <p:spPr>
          <a:xfrm>
            <a:off x="4498380" y="652679"/>
            <a:ext cx="4011031" cy="428628"/>
          </a:xfrm>
          <a:prstGeom prst="roundRect">
            <a:avLst/>
          </a:prstGeom>
          <a:solidFill>
            <a:srgbClr val="92D050"/>
          </a:solidFill>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chemeClr val="accent5">
                    <a:lumMod val="50000"/>
                  </a:schemeClr>
                </a:solidFill>
                <a:latin typeface="Arial" panose="020B0604020202020204" pitchFamily="34" charset="0"/>
                <a:cs typeface="Arial" panose="020B0604020202020204" pitchFamily="34" charset="0"/>
              </a:rPr>
              <a:t>2025-2027 годы</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sp>
        <p:nvSpPr>
          <p:cNvPr id="8" name="Down Arrow 7"/>
          <p:cNvSpPr/>
          <p:nvPr/>
        </p:nvSpPr>
        <p:spPr>
          <a:xfrm>
            <a:off x="6127669" y="1143954"/>
            <a:ext cx="652291" cy="390586"/>
          </a:xfrm>
          <a:prstGeom prst="downArrow">
            <a:avLst>
              <a:gd name="adj1" fmla="val 50000"/>
              <a:gd name="adj2" fmla="val 43726"/>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ounded Rectangle 9"/>
          <p:cNvSpPr/>
          <p:nvPr/>
        </p:nvSpPr>
        <p:spPr>
          <a:xfrm>
            <a:off x="4355976" y="1587457"/>
            <a:ext cx="3888432" cy="564664"/>
          </a:xfrm>
          <a:prstGeom prst="roundRect">
            <a:avLst/>
          </a:prstGeom>
          <a:solidFill>
            <a:srgbClr val="FFC000"/>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solidFill>
                  <a:schemeClr val="accent5">
                    <a:lumMod val="50000"/>
                  </a:schemeClr>
                </a:solidFill>
                <a:latin typeface="Arial" panose="020B0604020202020204" pitchFamily="34" charset="0"/>
                <a:cs typeface="Arial" panose="020B0604020202020204" pitchFamily="34" charset="0"/>
              </a:rPr>
              <a:t>Глава 32 Налогового кодекса Российской Федерации </a:t>
            </a:r>
            <a:endParaRPr lang="ru-RU" sz="1600" b="1" dirty="0">
              <a:solidFill>
                <a:schemeClr val="accent5">
                  <a:lumMod val="50000"/>
                </a:schemeClr>
              </a:solidFill>
              <a:latin typeface="Arial" panose="020B0604020202020204" pitchFamily="34" charset="0"/>
              <a:cs typeface="Arial" panose="020B0604020202020204" pitchFamily="34" charset="0"/>
            </a:endParaRPr>
          </a:p>
        </p:txBody>
      </p:sp>
      <p:sp>
        <p:nvSpPr>
          <p:cNvPr id="15" name="Flowchart: Terminator 14"/>
          <p:cNvSpPr/>
          <p:nvPr/>
        </p:nvSpPr>
        <p:spPr>
          <a:xfrm>
            <a:off x="214282" y="0"/>
            <a:ext cx="8186766" cy="590032"/>
          </a:xfrm>
          <a:prstGeom prst="flowChartTerminator">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000" b="1" dirty="0" smtClean="0">
                <a:solidFill>
                  <a:schemeClr val="accent5">
                    <a:lumMod val="20000"/>
                    <a:lumOff val="80000"/>
                  </a:schemeClr>
                </a:solidFill>
                <a:latin typeface="Arial" panose="020B0604020202020204" pitchFamily="34" charset="0"/>
                <a:cs typeface="Arial" panose="020B0604020202020204" pitchFamily="34" charset="0"/>
              </a:rPr>
              <a:t>Налог на имущество физических лиц</a:t>
            </a:r>
            <a:endParaRPr lang="ru-RU" sz="2000" b="1" dirty="0">
              <a:solidFill>
                <a:schemeClr val="accent5">
                  <a:lumMod val="20000"/>
                  <a:lumOff val="80000"/>
                </a:schemeClr>
              </a:solidFill>
              <a:latin typeface="Arial" panose="020B0604020202020204" pitchFamily="34" charset="0"/>
              <a:cs typeface="Arial" panose="020B0604020202020204" pitchFamily="34" charset="0"/>
            </a:endParaRPr>
          </a:p>
        </p:txBody>
      </p:sp>
      <p:sp>
        <p:nvSpPr>
          <p:cNvPr id="18" name="Flowchart: Alternate Process 17"/>
          <p:cNvSpPr/>
          <p:nvPr/>
        </p:nvSpPr>
        <p:spPr>
          <a:xfrm>
            <a:off x="278533" y="4142881"/>
            <a:ext cx="3141339" cy="2453555"/>
          </a:xfrm>
          <a:prstGeom prst="flowChartAlternateProcess">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50000"/>
                  </a:schemeClr>
                </a:solidFill>
                <a:latin typeface="Arial" panose="020B0604020202020204" pitchFamily="34" charset="0"/>
                <a:cs typeface="Arial" panose="020B0604020202020204" pitchFamily="34" charset="0"/>
              </a:rPr>
              <a:t>Срок уплаты-1 декабря года, следующего за отчетным           (Федеральный закон от 23.11.2015г. №320-ФЗ «О внесении изменений в часть вторую Налогового кодекса Российской Федерации»)</a:t>
            </a:r>
            <a:endParaRPr lang="ru-RU" sz="1400" b="1" dirty="0">
              <a:solidFill>
                <a:schemeClr val="accent1">
                  <a:lumMod val="50000"/>
                </a:schemeClr>
              </a:solidFill>
              <a:latin typeface="Arial" panose="020B0604020202020204" pitchFamily="34" charset="0"/>
              <a:cs typeface="Arial" panose="020B0604020202020204" pitchFamily="34" charset="0"/>
            </a:endParaRPr>
          </a:p>
        </p:txBody>
      </p:sp>
      <p:sp>
        <p:nvSpPr>
          <p:cNvPr id="14" name="Rectangle 13"/>
          <p:cNvSpPr/>
          <p:nvPr/>
        </p:nvSpPr>
        <p:spPr>
          <a:xfrm>
            <a:off x="266086" y="725645"/>
            <a:ext cx="3122057" cy="3135403"/>
          </a:xfrm>
          <a:prstGeom prst="rect">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accent5">
                    <a:lumMod val="20000"/>
                    <a:lumOff val="80000"/>
                  </a:schemeClr>
                </a:solidFill>
                <a:latin typeface="Arial" panose="020B0604020202020204" pitchFamily="34" charset="0"/>
                <a:cs typeface="Arial" panose="020B0604020202020204" pitchFamily="34" charset="0"/>
              </a:rPr>
              <a:t>Закон Воронежской области от 19.06.2015г. №105-ОЗ «Об установлении единой даты начала применения на территории Воронежской области порядка определения налоговой базы по налогу на имущество физических лиц исходя из кадастровой стоимости объектов налогообложения (с 01.01.2016г</a:t>
            </a:r>
            <a:r>
              <a:rPr lang="ru-RU" sz="1400" dirty="0" smtClean="0">
                <a:solidFill>
                  <a:schemeClr val="accent5">
                    <a:lumMod val="20000"/>
                    <a:lumOff val="80000"/>
                  </a:schemeClr>
                </a:solidFill>
                <a:latin typeface="Arial" panose="020B0604020202020204" pitchFamily="34" charset="0"/>
                <a:cs typeface="Arial" panose="020B0604020202020204" pitchFamily="34" charset="0"/>
              </a:rPr>
              <a:t>)</a:t>
            </a:r>
            <a:endParaRPr lang="ru-RU" sz="1400" dirty="0">
              <a:solidFill>
                <a:schemeClr val="accent5">
                  <a:lumMod val="20000"/>
                  <a:lumOff val="8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1339" y="1204185"/>
            <a:ext cx="4159680" cy="5368087"/>
          </a:xfrm>
        </p:spPr>
        <p:txBody>
          <a:bodyPr>
            <a:normAutofit fontScale="25000" lnSpcReduction="20000"/>
          </a:bodyPr>
          <a:lstStyle/>
          <a:p>
            <a:pPr>
              <a:buNone/>
            </a:pPr>
            <a:r>
              <a:rPr lang="ru-RU" dirty="0"/>
              <a:t> </a:t>
            </a:r>
            <a:r>
              <a:rPr lang="ru-RU" dirty="0" smtClean="0"/>
              <a:t>                                                             </a:t>
            </a:r>
            <a:r>
              <a:rPr lang="ru-RU" sz="4300" b="1" dirty="0" smtClean="0">
                <a:latin typeface="Arial" panose="020B0604020202020204" pitchFamily="34" charset="0"/>
                <a:cs typeface="Arial" panose="020B0604020202020204" pitchFamily="34" charset="0"/>
              </a:rPr>
              <a:t>СТАВКА НАЛОГА</a:t>
            </a:r>
          </a:p>
          <a:p>
            <a:endParaRPr lang="ru-RU" sz="1900" b="1" dirty="0" smtClean="0"/>
          </a:p>
          <a:p>
            <a:endParaRPr lang="ru-RU" sz="1900" b="1" dirty="0"/>
          </a:p>
          <a:p>
            <a:endParaRPr lang="ru-RU" sz="1900" b="1" dirty="0" smtClean="0"/>
          </a:p>
          <a:p>
            <a:endParaRPr lang="ru-RU" sz="1900" b="1" dirty="0"/>
          </a:p>
          <a:p>
            <a:endParaRPr lang="ru-RU" sz="1900" b="1" dirty="0" smtClean="0"/>
          </a:p>
          <a:p>
            <a:endParaRPr lang="ru-RU" sz="1900" b="1" dirty="0" smtClean="0"/>
          </a:p>
          <a:p>
            <a:pPr marL="0" indent="0">
              <a:buNone/>
            </a:pPr>
            <a:endParaRPr lang="ru-RU" sz="1900" b="1" dirty="0" smtClean="0"/>
          </a:p>
          <a:p>
            <a:pPr>
              <a:buNone/>
            </a:pPr>
            <a:r>
              <a:rPr lang="ru-RU" sz="4300" b="1" dirty="0" smtClean="0">
                <a:solidFill>
                  <a:schemeClr val="accent1">
                    <a:lumMod val="75000"/>
                  </a:schemeClr>
                </a:solidFill>
                <a:latin typeface="Arial" panose="020B0604020202020204" pitchFamily="34" charset="0"/>
                <a:cs typeface="Arial" panose="020B0604020202020204" pitchFamily="34" charset="0"/>
              </a:rPr>
              <a:t>         </a:t>
            </a:r>
            <a:r>
              <a:rPr lang="ru-RU" sz="5600" b="1" dirty="0" smtClean="0">
                <a:solidFill>
                  <a:schemeClr val="accent4">
                    <a:lumMod val="50000"/>
                  </a:schemeClr>
                </a:solidFill>
                <a:latin typeface="Arial" panose="020B0604020202020204" pitchFamily="34" charset="0"/>
                <a:cs typeface="Arial" panose="020B0604020202020204" pitchFamily="34" charset="0"/>
              </a:rPr>
              <a:t>от кадастровой стоимости земельных участков</a:t>
            </a:r>
            <a:r>
              <a:rPr lang="en-US" sz="5600" b="1" dirty="0" smtClean="0">
                <a:solidFill>
                  <a:schemeClr val="accent4">
                    <a:lumMod val="50000"/>
                  </a:schemeClr>
                </a:solidFill>
                <a:latin typeface="Arial" panose="020B0604020202020204" pitchFamily="34" charset="0"/>
                <a:cs typeface="Arial" panose="020B0604020202020204" pitchFamily="34" charset="0"/>
              </a:rPr>
              <a:t>:</a:t>
            </a:r>
            <a:endParaRPr lang="ru-RU" sz="5600" b="1" dirty="0" smtClean="0">
              <a:solidFill>
                <a:schemeClr val="accent4">
                  <a:lumMod val="50000"/>
                </a:schemeClr>
              </a:solidFill>
              <a:latin typeface="Arial" panose="020B0604020202020204" pitchFamily="34" charset="0"/>
              <a:cs typeface="Arial" panose="020B0604020202020204" pitchFamily="34" charset="0"/>
            </a:endParaRPr>
          </a:p>
          <a:p>
            <a:pPr>
              <a:buFont typeface="Arial" charset="0"/>
              <a:buChar char="•"/>
            </a:pPr>
            <a:r>
              <a:rPr lang="ru-RU" sz="5600" dirty="0" smtClean="0">
                <a:solidFill>
                  <a:schemeClr val="accent4">
                    <a:lumMod val="50000"/>
                  </a:schemeClr>
                </a:solidFill>
                <a:latin typeface="Arial" panose="020B0604020202020204" pitchFamily="34" charset="0"/>
                <a:cs typeface="Arial" panose="020B0604020202020204" pitchFamily="34" charset="0"/>
              </a:rPr>
              <a:t>занятых жилищным фондом, сельскохозяйственного назначения или приобретенных (предоставленных) для личного подсобного хозяйства, садоводства, огородничества или животноводства, а также дачного хозяйства –0,3</a:t>
            </a:r>
            <a:r>
              <a:rPr lang="ru-RU" sz="5600" b="1" dirty="0" smtClean="0">
                <a:solidFill>
                  <a:schemeClr val="accent4">
                    <a:lumMod val="50000"/>
                  </a:schemeClr>
                </a:solidFill>
                <a:latin typeface="Arial" panose="020B0604020202020204" pitchFamily="34" charset="0"/>
                <a:cs typeface="Arial" panose="020B0604020202020204" pitchFamily="34" charset="0"/>
              </a:rPr>
              <a:t>%</a:t>
            </a:r>
            <a:r>
              <a:rPr lang="en-US" sz="5600" b="1" dirty="0" smtClean="0">
                <a:solidFill>
                  <a:schemeClr val="accent4">
                    <a:lumMod val="50000"/>
                  </a:schemeClr>
                </a:solidFill>
                <a:latin typeface="Arial" panose="020B0604020202020204" pitchFamily="34" charset="0"/>
                <a:cs typeface="Arial" panose="020B0604020202020204" pitchFamily="34" charset="0"/>
              </a:rPr>
              <a:t>;</a:t>
            </a:r>
            <a:endParaRPr lang="ru-RU" sz="5600" b="1" dirty="0" smtClean="0">
              <a:solidFill>
                <a:schemeClr val="accent4">
                  <a:lumMod val="50000"/>
                </a:schemeClr>
              </a:solidFill>
              <a:latin typeface="Arial" panose="020B0604020202020204" pitchFamily="34" charset="0"/>
              <a:cs typeface="Arial" panose="020B0604020202020204" pitchFamily="34" charset="0"/>
            </a:endParaRPr>
          </a:p>
          <a:p>
            <a:pPr>
              <a:buFont typeface="Arial" charset="0"/>
              <a:buChar char="•"/>
            </a:pPr>
            <a:r>
              <a:rPr lang="ru-RU" sz="5600" dirty="0" smtClean="0">
                <a:solidFill>
                  <a:schemeClr val="accent4">
                    <a:lumMod val="50000"/>
                  </a:schemeClr>
                </a:solidFill>
                <a:latin typeface="Arial" panose="020B0604020202020204" pitchFamily="34" charset="0"/>
                <a:cs typeface="Arial" panose="020B0604020202020204" pitchFamily="34" charset="0"/>
              </a:rPr>
              <a:t>в отношении прочих земельных участков  - 1,5%</a:t>
            </a:r>
          </a:p>
          <a:p>
            <a:pPr>
              <a:buNone/>
            </a:pPr>
            <a:r>
              <a:rPr lang="ru-RU" sz="4300" b="1" u="sng" dirty="0" smtClean="0">
                <a:solidFill>
                  <a:schemeClr val="accent5">
                    <a:lumMod val="75000"/>
                  </a:schemeClr>
                </a:solidFill>
                <a:latin typeface="Arial" panose="020B0604020202020204" pitchFamily="34" charset="0"/>
                <a:cs typeface="Arial" panose="020B0604020202020204" pitchFamily="34" charset="0"/>
              </a:rPr>
              <a:t>     </a:t>
            </a:r>
            <a:endParaRPr lang="ru-RU" sz="4300" dirty="0" smtClean="0">
              <a:solidFill>
                <a:schemeClr val="accent5">
                  <a:lumMod val="75000"/>
                </a:schemeClr>
              </a:solidFill>
              <a:latin typeface="Arial" panose="020B0604020202020204" pitchFamily="34" charset="0"/>
              <a:cs typeface="Arial" panose="020B0604020202020204" pitchFamily="34" charset="0"/>
            </a:endParaRPr>
          </a:p>
          <a:p>
            <a:pPr>
              <a:buFont typeface="Arial" charset="0"/>
              <a:buChar char="•"/>
            </a:pPr>
            <a:endParaRPr lang="ru-RU" sz="1200" dirty="0" smtClean="0">
              <a:solidFill>
                <a:schemeClr val="accent5">
                  <a:lumMod val="75000"/>
                </a:schemeClr>
              </a:solidFill>
            </a:endParaRPr>
          </a:p>
          <a:p>
            <a:pPr>
              <a:buNone/>
            </a:pPr>
            <a:endParaRPr lang="ru-RU" sz="1200" b="1" dirty="0" smtClean="0">
              <a:solidFill>
                <a:schemeClr val="accent5">
                  <a:lumMod val="75000"/>
                </a:schemeClr>
              </a:solidFill>
            </a:endParaRPr>
          </a:p>
          <a:p>
            <a:pPr>
              <a:buNone/>
            </a:pPr>
            <a:endParaRPr lang="ru-RU" sz="1200" b="1" dirty="0" smtClean="0">
              <a:solidFill>
                <a:schemeClr val="accent5">
                  <a:lumMod val="75000"/>
                </a:schemeClr>
              </a:solidFill>
            </a:endParaRPr>
          </a:p>
          <a:p>
            <a:endParaRPr lang="ru-RU" dirty="0" smtClean="0">
              <a:solidFill>
                <a:schemeClr val="accent5">
                  <a:lumMod val="75000"/>
                </a:schemeClr>
              </a:solidFill>
            </a:endParaRPr>
          </a:p>
          <a:p>
            <a:endParaRPr lang="ru-RU" dirty="0" smtClean="0"/>
          </a:p>
          <a:p>
            <a:endParaRPr lang="ru-RU" dirty="0"/>
          </a:p>
        </p:txBody>
      </p:sp>
      <p:sp>
        <p:nvSpPr>
          <p:cNvPr id="4" name="Content Placeholder 3"/>
          <p:cNvSpPr>
            <a:spLocks noGrp="1"/>
          </p:cNvSpPr>
          <p:nvPr>
            <p:ph sz="half" idx="2"/>
          </p:nvPr>
        </p:nvSpPr>
        <p:spPr>
          <a:xfrm>
            <a:off x="4373962" y="1204184"/>
            <a:ext cx="4264717" cy="5653815"/>
          </a:xfrm>
        </p:spPr>
        <p:txBody>
          <a:bodyPr>
            <a:normAutofit fontScale="25000" lnSpcReduction="20000"/>
          </a:bodyPr>
          <a:lstStyle/>
          <a:p>
            <a:pPr algn="ctr">
              <a:buNone/>
            </a:pPr>
            <a:r>
              <a:rPr lang="ru-RU" sz="4300" b="1" dirty="0" smtClean="0">
                <a:latin typeface="Arial" panose="020B0604020202020204" pitchFamily="34" charset="0"/>
                <a:cs typeface="Arial" panose="020B0604020202020204" pitchFamily="34" charset="0"/>
              </a:rPr>
              <a:t>ЛЬГОТЫ</a:t>
            </a:r>
            <a:endParaRPr lang="ru-RU" sz="4300" dirty="0" smtClean="0">
              <a:latin typeface="Arial" panose="020B0604020202020204" pitchFamily="34" charset="0"/>
              <a:cs typeface="Arial" panose="020B0604020202020204" pitchFamily="34" charset="0"/>
            </a:endParaRPr>
          </a:p>
          <a:p>
            <a:pPr>
              <a:buFont typeface="Arial" charset="0"/>
              <a:buChar char="•"/>
            </a:pPr>
            <a:endParaRPr lang="ru-RU" sz="1600" b="1" u="sng" dirty="0" smtClean="0"/>
          </a:p>
          <a:p>
            <a:pPr>
              <a:buFont typeface="Arial" charset="0"/>
              <a:buChar char="•"/>
            </a:pPr>
            <a:endParaRPr lang="ru-RU" sz="1600" b="1" u="sng" dirty="0"/>
          </a:p>
          <a:p>
            <a:pPr lvl="1">
              <a:buFont typeface="Arial" charset="0"/>
              <a:buChar char="•"/>
            </a:pPr>
            <a:endParaRPr lang="ru-RU" b="1" u="sng" dirty="0" smtClean="0">
              <a:solidFill>
                <a:schemeClr val="accent1">
                  <a:lumMod val="75000"/>
                </a:schemeClr>
              </a:solidFill>
            </a:endParaRPr>
          </a:p>
          <a:p>
            <a:pPr>
              <a:buFont typeface="Arial" charset="0"/>
              <a:buChar char="•"/>
            </a:pPr>
            <a:endParaRPr lang="ru-RU" b="1" u="sng" dirty="0">
              <a:solidFill>
                <a:schemeClr val="accent1">
                  <a:lumMod val="75000"/>
                </a:schemeClr>
              </a:solidFill>
            </a:endParaRPr>
          </a:p>
          <a:p>
            <a:pPr marL="0" indent="0">
              <a:buNone/>
            </a:pPr>
            <a:r>
              <a:rPr lang="ru-RU" sz="4800" b="1" u="sng" dirty="0" smtClean="0">
                <a:solidFill>
                  <a:schemeClr val="accent4">
                    <a:lumMod val="50000"/>
                  </a:schemeClr>
                </a:solidFill>
                <a:latin typeface="Arial" panose="020B0604020202020204" pitchFamily="34" charset="0"/>
                <a:cs typeface="Arial" panose="020B0604020202020204" pitchFamily="34" charset="0"/>
              </a:rPr>
              <a:t>Налоговая база уменьшается на величину кадастровой стоимости 600 </a:t>
            </a:r>
            <a:r>
              <a:rPr lang="ru-RU" sz="4800" b="1" u="sng" dirty="0" err="1" smtClean="0">
                <a:solidFill>
                  <a:schemeClr val="accent4">
                    <a:lumMod val="50000"/>
                  </a:schemeClr>
                </a:solidFill>
                <a:latin typeface="Arial" panose="020B0604020202020204" pitchFamily="34" charset="0"/>
                <a:cs typeface="Arial" panose="020B0604020202020204" pitchFamily="34" charset="0"/>
              </a:rPr>
              <a:t>м,кв</a:t>
            </a:r>
            <a:r>
              <a:rPr lang="ru-RU" sz="4800" b="1" u="sng" dirty="0" smtClean="0">
                <a:solidFill>
                  <a:schemeClr val="accent4">
                    <a:lumMod val="50000"/>
                  </a:schemeClr>
                </a:solidFill>
                <a:latin typeface="Arial" panose="020B0604020202020204" pitchFamily="34" charset="0"/>
                <a:cs typeface="Arial" panose="020B0604020202020204" pitchFamily="34" charset="0"/>
              </a:rPr>
              <a:t>. площади земельного участка</a:t>
            </a:r>
            <a:r>
              <a:rPr lang="en-US" sz="4800" b="1" u="sng" dirty="0" smtClean="0">
                <a:solidFill>
                  <a:schemeClr val="accent4">
                    <a:lumMod val="50000"/>
                  </a:schemeClr>
                </a:solidFill>
                <a:latin typeface="Arial" panose="020B0604020202020204" pitchFamily="34" charset="0"/>
                <a:cs typeface="Arial" panose="020B0604020202020204" pitchFamily="34" charset="0"/>
              </a:rPr>
              <a:t>:</a:t>
            </a:r>
            <a:r>
              <a:rPr lang="ru-RU" sz="4800" b="1" u="sng" dirty="0" smtClean="0">
                <a:solidFill>
                  <a:schemeClr val="accent4">
                    <a:lumMod val="50000"/>
                  </a:schemeClr>
                </a:solidFill>
                <a:latin typeface="Arial" panose="020B0604020202020204" pitchFamily="34" charset="0"/>
                <a:cs typeface="Arial" panose="020B0604020202020204" pitchFamily="34" charset="0"/>
              </a:rPr>
              <a:t>.</a:t>
            </a:r>
            <a:r>
              <a:rPr lang="en-US" sz="4800" b="1" u="sng" dirty="0" smtClean="0">
                <a:solidFill>
                  <a:schemeClr val="accent4">
                    <a:lumMod val="50000"/>
                  </a:schemeClr>
                </a:solidFill>
                <a:latin typeface="Arial" panose="020B0604020202020204" pitchFamily="34" charset="0"/>
                <a:cs typeface="Arial" panose="020B0604020202020204" pitchFamily="34" charset="0"/>
              </a:rPr>
              <a:t>:</a:t>
            </a:r>
            <a:endParaRPr lang="ru-RU" sz="4800" b="1" u="sng" dirty="0" smtClean="0">
              <a:solidFill>
                <a:schemeClr val="accent4">
                  <a:lumMod val="50000"/>
                </a:schemeClr>
              </a:solidFill>
              <a:latin typeface="Arial" panose="020B0604020202020204" pitchFamily="34" charset="0"/>
              <a:cs typeface="Arial" panose="020B0604020202020204" pitchFamily="34" charset="0"/>
            </a:endParaRPr>
          </a:p>
          <a:p>
            <a:pPr>
              <a:buNone/>
            </a:pPr>
            <a:r>
              <a:rPr lang="ru-RU" sz="4800" dirty="0" smtClean="0">
                <a:solidFill>
                  <a:schemeClr val="accent4">
                    <a:lumMod val="50000"/>
                  </a:schemeClr>
                </a:solidFill>
                <a:latin typeface="Arial" panose="020B0604020202020204" pitchFamily="34" charset="0"/>
                <a:cs typeface="Arial" panose="020B0604020202020204" pitchFamily="34" charset="0"/>
              </a:rPr>
              <a:t>*Герои СССР, РФ, полные кавалеры ордена «Славы»</a:t>
            </a:r>
            <a:r>
              <a:rPr lang="en-US" sz="4800" dirty="0" smtClean="0">
                <a:solidFill>
                  <a:schemeClr val="accent4">
                    <a:lumMod val="50000"/>
                  </a:schemeClr>
                </a:solidFill>
                <a:latin typeface="Arial" panose="020B0604020202020204" pitchFamily="34" charset="0"/>
                <a:cs typeface="Arial" panose="020B0604020202020204" pitchFamily="34" charset="0"/>
              </a:rPr>
              <a:t>;</a:t>
            </a:r>
            <a:r>
              <a:rPr lang="ru-RU" sz="4800" dirty="0" smtClean="0">
                <a:solidFill>
                  <a:schemeClr val="accent4">
                    <a:lumMod val="50000"/>
                  </a:schemeClr>
                </a:solidFill>
                <a:latin typeface="Arial" panose="020B0604020202020204" pitchFamily="34" charset="0"/>
                <a:cs typeface="Arial" panose="020B0604020202020204" pitchFamily="34" charset="0"/>
              </a:rPr>
              <a:t> </a:t>
            </a:r>
          </a:p>
          <a:p>
            <a:pPr>
              <a:buNone/>
            </a:pPr>
            <a:r>
              <a:rPr lang="ru-RU" sz="4800" dirty="0" smtClean="0">
                <a:solidFill>
                  <a:schemeClr val="accent4">
                    <a:lumMod val="50000"/>
                  </a:schemeClr>
                </a:solidFill>
                <a:latin typeface="Arial" panose="020B0604020202020204" pitchFamily="34" charset="0"/>
                <a:cs typeface="Arial" panose="020B0604020202020204" pitchFamily="34" charset="0"/>
              </a:rPr>
              <a:t>*Инвалиды 1 и 2 групп, инвалиды с детства</a:t>
            </a:r>
            <a:r>
              <a:rPr lang="en-US" sz="4800" dirty="0" smtClean="0">
                <a:solidFill>
                  <a:schemeClr val="accent4">
                    <a:lumMod val="50000"/>
                  </a:schemeClr>
                </a:solidFill>
                <a:latin typeface="Arial" panose="020B0604020202020204" pitchFamily="34" charset="0"/>
                <a:cs typeface="Arial" panose="020B0604020202020204" pitchFamily="34" charset="0"/>
              </a:rPr>
              <a:t>, </a:t>
            </a:r>
            <a:r>
              <a:rPr lang="ru-RU" sz="4800" dirty="0" smtClean="0">
                <a:solidFill>
                  <a:schemeClr val="accent4">
                    <a:lumMod val="50000"/>
                  </a:schemeClr>
                </a:solidFill>
                <a:latin typeface="Arial" panose="020B0604020202020204" pitchFamily="34" charset="0"/>
                <a:cs typeface="Arial" panose="020B0604020202020204" pitchFamily="34" charset="0"/>
              </a:rPr>
              <a:t>дети - инвалиды</a:t>
            </a:r>
            <a:r>
              <a:rPr lang="en-US" sz="4800" dirty="0" smtClean="0">
                <a:solidFill>
                  <a:schemeClr val="accent4">
                    <a:lumMod val="50000"/>
                  </a:schemeClr>
                </a:solidFill>
                <a:latin typeface="Arial" panose="020B0604020202020204" pitchFamily="34" charset="0"/>
                <a:cs typeface="Arial" panose="020B0604020202020204" pitchFamily="34" charset="0"/>
              </a:rPr>
              <a:t>;</a:t>
            </a:r>
            <a:endParaRPr lang="ru-RU" sz="4800" dirty="0" smtClean="0">
              <a:solidFill>
                <a:schemeClr val="accent4">
                  <a:lumMod val="50000"/>
                </a:schemeClr>
              </a:solidFill>
              <a:latin typeface="Arial" panose="020B0604020202020204" pitchFamily="34" charset="0"/>
              <a:cs typeface="Arial" panose="020B0604020202020204" pitchFamily="34" charset="0"/>
            </a:endParaRPr>
          </a:p>
          <a:p>
            <a:pPr>
              <a:buNone/>
            </a:pPr>
            <a:r>
              <a:rPr lang="ru-RU" sz="4800" dirty="0" smtClean="0">
                <a:solidFill>
                  <a:schemeClr val="accent4">
                    <a:lumMod val="50000"/>
                  </a:schemeClr>
                </a:solidFill>
                <a:latin typeface="Arial" panose="020B0604020202020204" pitchFamily="34" charset="0"/>
                <a:cs typeface="Arial" panose="020B0604020202020204" pitchFamily="34" charset="0"/>
              </a:rPr>
              <a:t>*Ветераны и инвалиды ВОВ,  боевых действий</a:t>
            </a:r>
            <a:r>
              <a:rPr lang="en-US" sz="4800" dirty="0" smtClean="0">
                <a:solidFill>
                  <a:schemeClr val="accent4">
                    <a:lumMod val="50000"/>
                  </a:schemeClr>
                </a:solidFill>
                <a:latin typeface="Arial" panose="020B0604020202020204" pitchFamily="34" charset="0"/>
                <a:cs typeface="Arial" panose="020B0604020202020204" pitchFamily="34" charset="0"/>
              </a:rPr>
              <a:t>;</a:t>
            </a:r>
            <a:endParaRPr lang="ru-RU" sz="4800" dirty="0" smtClean="0">
              <a:solidFill>
                <a:schemeClr val="accent4">
                  <a:lumMod val="50000"/>
                </a:schemeClr>
              </a:solidFill>
              <a:latin typeface="Arial" panose="020B0604020202020204" pitchFamily="34" charset="0"/>
              <a:cs typeface="Arial" panose="020B0604020202020204" pitchFamily="34" charset="0"/>
            </a:endParaRPr>
          </a:p>
          <a:p>
            <a:pPr>
              <a:buNone/>
            </a:pPr>
            <a:r>
              <a:rPr lang="ru-RU" sz="4800" dirty="0" smtClean="0">
                <a:solidFill>
                  <a:schemeClr val="accent4">
                    <a:lumMod val="50000"/>
                  </a:schemeClr>
                </a:solidFill>
                <a:latin typeface="Arial" panose="020B0604020202020204" pitchFamily="34" charset="0"/>
                <a:cs typeface="Arial" panose="020B0604020202020204" pitchFamily="34" charset="0"/>
              </a:rPr>
              <a:t>*Чернобыльцы</a:t>
            </a:r>
            <a:r>
              <a:rPr lang="en-US" sz="4800" dirty="0" smtClean="0">
                <a:solidFill>
                  <a:schemeClr val="accent4">
                    <a:lumMod val="50000"/>
                  </a:schemeClr>
                </a:solidFill>
                <a:latin typeface="Arial" panose="020B0604020202020204" pitchFamily="34" charset="0"/>
                <a:cs typeface="Arial" panose="020B0604020202020204" pitchFamily="34" charset="0"/>
              </a:rPr>
              <a:t>;</a:t>
            </a:r>
            <a:endParaRPr lang="ru-RU" sz="4800" dirty="0" smtClean="0">
              <a:solidFill>
                <a:schemeClr val="accent4">
                  <a:lumMod val="50000"/>
                </a:schemeClr>
              </a:solidFill>
              <a:latin typeface="Arial" panose="020B0604020202020204" pitchFamily="34" charset="0"/>
              <a:cs typeface="Arial" panose="020B0604020202020204" pitchFamily="34" charset="0"/>
            </a:endParaRPr>
          </a:p>
          <a:p>
            <a:pPr>
              <a:buNone/>
            </a:pPr>
            <a:r>
              <a:rPr lang="ru-RU" sz="4800" dirty="0" smtClean="0">
                <a:solidFill>
                  <a:schemeClr val="accent4">
                    <a:lumMod val="50000"/>
                  </a:schemeClr>
                </a:solidFill>
                <a:latin typeface="Arial" panose="020B0604020202020204" pitchFamily="34" charset="0"/>
                <a:cs typeface="Arial" panose="020B0604020202020204" pitchFamily="34" charset="0"/>
              </a:rPr>
              <a:t>*Участники, ликвидаторы аварий ядерных установок, а также ставшие впоследствии инвалидами</a:t>
            </a:r>
            <a:r>
              <a:rPr lang="en-US" sz="4800" dirty="0" smtClean="0">
                <a:solidFill>
                  <a:schemeClr val="accent4">
                    <a:lumMod val="50000"/>
                  </a:schemeClr>
                </a:solidFill>
                <a:latin typeface="Arial" panose="020B0604020202020204" pitchFamily="34" charset="0"/>
                <a:cs typeface="Arial" panose="020B0604020202020204" pitchFamily="34" charset="0"/>
              </a:rPr>
              <a:t>    </a:t>
            </a:r>
            <a:endParaRPr lang="ru-RU" sz="4800" dirty="0" smtClean="0">
              <a:solidFill>
                <a:schemeClr val="accent4">
                  <a:lumMod val="50000"/>
                </a:schemeClr>
              </a:solidFill>
              <a:latin typeface="Arial" panose="020B0604020202020204" pitchFamily="34" charset="0"/>
              <a:cs typeface="Arial" panose="020B0604020202020204" pitchFamily="34" charset="0"/>
            </a:endParaRPr>
          </a:p>
          <a:p>
            <a:pPr>
              <a:buNone/>
            </a:pPr>
            <a:r>
              <a:rPr lang="en-US" sz="4800" dirty="0" smtClean="0">
                <a:solidFill>
                  <a:schemeClr val="accent4">
                    <a:lumMod val="50000"/>
                  </a:schemeClr>
                </a:solidFill>
                <a:latin typeface="Arial" panose="020B0604020202020204" pitchFamily="34" charset="0"/>
                <a:cs typeface="Arial" panose="020B0604020202020204" pitchFamily="34" charset="0"/>
              </a:rPr>
              <a:t>   </a:t>
            </a:r>
            <a:r>
              <a:rPr lang="ru-RU" sz="4800" b="1" u="sng" dirty="0" smtClean="0">
                <a:solidFill>
                  <a:schemeClr val="accent4">
                    <a:lumMod val="50000"/>
                  </a:schemeClr>
                </a:solidFill>
                <a:latin typeface="Arial" panose="020B0604020202020204" pitchFamily="34" charset="0"/>
                <a:cs typeface="Arial" panose="020B0604020202020204" pitchFamily="34" charset="0"/>
              </a:rPr>
              <a:t>От уплаты налога освобождаются</a:t>
            </a:r>
            <a:r>
              <a:rPr lang="en-US" sz="4800" b="1" dirty="0" smtClean="0">
                <a:solidFill>
                  <a:schemeClr val="accent4">
                    <a:lumMod val="50000"/>
                  </a:schemeClr>
                </a:solidFill>
                <a:latin typeface="Arial" panose="020B0604020202020204" pitchFamily="34" charset="0"/>
                <a:cs typeface="Arial" panose="020B0604020202020204" pitchFamily="34" charset="0"/>
              </a:rPr>
              <a:t>:</a:t>
            </a:r>
          </a:p>
          <a:p>
            <a:pPr>
              <a:buFont typeface="Arial" panose="020B0604020202020204" pitchFamily="34" charset="0"/>
              <a:buChar char="•"/>
            </a:pPr>
            <a:r>
              <a:rPr lang="ru-RU" sz="4800" dirty="0" smtClean="0">
                <a:solidFill>
                  <a:schemeClr val="accent4">
                    <a:lumMod val="50000"/>
                  </a:schemeClr>
                </a:solidFill>
                <a:latin typeface="Arial" panose="020B0604020202020204" pitchFamily="34" charset="0"/>
                <a:cs typeface="Arial" panose="020B0604020202020204" pitchFamily="34" charset="0"/>
              </a:rPr>
              <a:t>Граждане, сведения о которых содержатся в реестре добровольных пожарных Воронежской области 3 и более года, обладающие земельными участками, расположенными на территории сельского поселения, на праве собственности, праве постоянного (бессрочного) пользования или праве пожизненного наследуемого владения, предназначенными для ведения личного подсобного хозяйства площадью не более 0,25 га.</a:t>
            </a:r>
            <a:r>
              <a:rPr lang="en-US" sz="4800" dirty="0" smtClean="0">
                <a:solidFill>
                  <a:schemeClr val="accent4">
                    <a:lumMod val="50000"/>
                  </a:schemeClr>
                </a:solidFill>
                <a:latin typeface="Arial" panose="020B0604020202020204" pitchFamily="34" charset="0"/>
                <a:cs typeface="Arial" panose="020B0604020202020204" pitchFamily="34" charset="0"/>
              </a:rPr>
              <a:t>;</a:t>
            </a:r>
          </a:p>
          <a:p>
            <a:pPr>
              <a:buFont typeface="Arial" panose="020B0604020202020204" pitchFamily="34" charset="0"/>
              <a:buChar char="•"/>
            </a:pPr>
            <a:r>
              <a:rPr lang="ru-RU" sz="4800" dirty="0" smtClean="0">
                <a:solidFill>
                  <a:schemeClr val="accent4">
                    <a:lumMod val="50000"/>
                  </a:schemeClr>
                </a:solidFill>
                <a:latin typeface="Arial" panose="020B0604020202020204" pitchFamily="34" charset="0"/>
                <a:cs typeface="Arial" panose="020B0604020202020204" pitchFamily="34" charset="0"/>
              </a:rPr>
              <a:t>Участники СВО и члены их семей в отношении одного земельного участка по выбору, за исключением земельных участков, используемых в предпринимательской деятельности</a:t>
            </a:r>
          </a:p>
          <a:p>
            <a:pPr marL="0" indent="0">
              <a:buNone/>
            </a:pPr>
            <a:r>
              <a:rPr lang="ru-RU" sz="1400" b="1" dirty="0" smtClean="0">
                <a:solidFill>
                  <a:schemeClr val="accent5">
                    <a:lumMod val="75000"/>
                  </a:schemeClr>
                </a:solidFill>
              </a:rPr>
              <a:t>У</a:t>
            </a:r>
          </a:p>
          <a:p>
            <a:endParaRPr lang="ru-RU" dirty="0" smtClean="0"/>
          </a:p>
          <a:p>
            <a:endParaRPr lang="ru-RU" dirty="0" smtClean="0"/>
          </a:p>
          <a:p>
            <a:endParaRPr lang="ru-RU" dirty="0" smtClean="0"/>
          </a:p>
          <a:p>
            <a:endParaRPr lang="ru-RU" dirty="0"/>
          </a:p>
        </p:txBody>
      </p:sp>
      <p:sp>
        <p:nvSpPr>
          <p:cNvPr id="6" name="Rounded Rectangle 5"/>
          <p:cNvSpPr/>
          <p:nvPr/>
        </p:nvSpPr>
        <p:spPr>
          <a:xfrm>
            <a:off x="1187624" y="684465"/>
            <a:ext cx="5715040" cy="428628"/>
          </a:xfrm>
          <a:prstGeom prst="roundRect">
            <a:avLst/>
          </a:prstGeom>
          <a:blipFill>
            <a:blip r:embed="rId2" cstate="print"/>
            <a:tile tx="0" ty="0" sx="100000" sy="100000" flip="none" algn="tl"/>
          </a:blip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solidFill>
                  <a:schemeClr val="accent4">
                    <a:lumMod val="50000"/>
                  </a:schemeClr>
                </a:solidFill>
              </a:rPr>
              <a:t>Глава 31 Налогового кодекса Российской Федерации </a:t>
            </a:r>
            <a:endParaRPr lang="ru-RU" sz="1400" b="1" dirty="0">
              <a:solidFill>
                <a:schemeClr val="accent4">
                  <a:lumMod val="50000"/>
                </a:schemeClr>
              </a:solidFill>
            </a:endParaRPr>
          </a:p>
        </p:txBody>
      </p:sp>
      <p:sp>
        <p:nvSpPr>
          <p:cNvPr id="7" name="Down Arrow 6"/>
          <p:cNvSpPr/>
          <p:nvPr/>
        </p:nvSpPr>
        <p:spPr>
          <a:xfrm>
            <a:off x="1562942" y="1500740"/>
            <a:ext cx="1357322" cy="642942"/>
          </a:xfrm>
          <a:prstGeom prst="downArrow">
            <a:avLst>
              <a:gd name="adj1" fmla="val 50000"/>
              <a:gd name="adj2" fmla="val 43726"/>
            </a:avLst>
          </a:prstGeom>
          <a:blipFill>
            <a:blip r:embed="rId3" cstate="print"/>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Down Arrow 7"/>
          <p:cNvSpPr/>
          <p:nvPr/>
        </p:nvSpPr>
        <p:spPr>
          <a:xfrm>
            <a:off x="5827659" y="1500740"/>
            <a:ext cx="1357322" cy="560108"/>
          </a:xfrm>
          <a:prstGeom prst="downArrow">
            <a:avLst>
              <a:gd name="adj1" fmla="val 50000"/>
              <a:gd name="adj2" fmla="val 43726"/>
            </a:avLst>
          </a:prstGeom>
          <a:blipFill>
            <a:blip r:embed="rId3" cstate="print"/>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Flowchart: Terminator 14"/>
          <p:cNvSpPr/>
          <p:nvPr/>
        </p:nvSpPr>
        <p:spPr>
          <a:xfrm>
            <a:off x="611560" y="37095"/>
            <a:ext cx="6840760" cy="436613"/>
          </a:xfrm>
          <a:prstGeom prst="flowChartTerminator">
            <a:avLst/>
          </a:prstGeom>
          <a:blipFill>
            <a:blip r:embed="rId4" cstate="print"/>
            <a:tile tx="0" ty="0" sx="100000" sy="100000" flip="none" algn="tl"/>
          </a:blip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ru-RU" sz="2800" b="1" dirty="0" smtClean="0">
                <a:solidFill>
                  <a:schemeClr val="accent4">
                    <a:lumMod val="50000"/>
                  </a:schemeClr>
                </a:solidFill>
              </a:rPr>
              <a:t>Земельный налог</a:t>
            </a:r>
            <a:endParaRPr lang="ru-RU" sz="2800" b="1" dirty="0">
              <a:solidFill>
                <a:schemeClr val="accent4">
                  <a:lumMod val="50000"/>
                </a:schemeClr>
              </a:solidFill>
            </a:endParaRPr>
          </a:p>
        </p:txBody>
      </p:sp>
      <p:sp>
        <p:nvSpPr>
          <p:cNvPr id="16" name="Rounded Rectangle 15"/>
          <p:cNvSpPr/>
          <p:nvPr/>
        </p:nvSpPr>
        <p:spPr>
          <a:xfrm>
            <a:off x="331339" y="5229200"/>
            <a:ext cx="3985502" cy="611002"/>
          </a:xfrm>
          <a:prstGeom prst="roundRect">
            <a:avLst/>
          </a:prstGeom>
          <a:blipFill>
            <a:blip r:embed="rId5" cstate="print"/>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4">
                    <a:lumMod val="50000"/>
                  </a:schemeClr>
                </a:solidFill>
              </a:rPr>
              <a:t>Срок уплаты – 1 декабря, следующего за отчетным периодом</a:t>
            </a:r>
            <a:endParaRPr lang="ru-RU" sz="1600" b="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93442831"/>
              </p:ext>
            </p:extLst>
          </p:nvPr>
        </p:nvGraphicFramePr>
        <p:xfrm>
          <a:off x="374848" y="1412776"/>
          <a:ext cx="8229600" cy="5097748"/>
        </p:xfrm>
        <a:graphic>
          <a:graphicData uri="http://schemas.openxmlformats.org/drawingml/2006/chart">
            <c:chart xmlns:c="http://schemas.openxmlformats.org/drawingml/2006/chart" xmlns:r="http://schemas.openxmlformats.org/officeDocument/2006/relationships" r:id="rId2"/>
          </a:graphicData>
        </a:graphic>
      </p:graphicFrame>
      <p:sp>
        <p:nvSpPr>
          <p:cNvPr id="2" name="Лента лицом вверх 1"/>
          <p:cNvSpPr/>
          <p:nvPr/>
        </p:nvSpPr>
        <p:spPr>
          <a:xfrm>
            <a:off x="323528" y="116632"/>
            <a:ext cx="8280920" cy="936104"/>
          </a:xfrm>
          <a:prstGeom prst="ribbon2">
            <a:avLst/>
          </a:prstGeom>
          <a:solidFill>
            <a:schemeClr val="accent1">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accent1">
                    <a:lumMod val="50000"/>
                  </a:schemeClr>
                </a:solidFill>
              </a:rPr>
              <a:t>Динамика поступлений земельного налога в консолидированный бюджет </a:t>
            </a:r>
            <a:r>
              <a:rPr lang="ru-RU" sz="1600" b="1" dirty="0" smtClean="0">
                <a:solidFill>
                  <a:schemeClr val="accent1">
                    <a:lumMod val="50000"/>
                  </a:schemeClr>
                </a:solidFill>
              </a:rPr>
              <a:t>Репьёвского </a:t>
            </a:r>
            <a:r>
              <a:rPr lang="ru-RU" sz="1600" b="1" dirty="0">
                <a:solidFill>
                  <a:schemeClr val="accent1">
                    <a:lumMod val="50000"/>
                  </a:schemeClr>
                </a:solidFill>
              </a:rPr>
              <a:t>муниципального района</a:t>
            </a:r>
            <a:endParaRPr lang="ru-RU" sz="16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верх 1"/>
          <p:cNvSpPr/>
          <p:nvPr/>
        </p:nvSpPr>
        <p:spPr>
          <a:xfrm>
            <a:off x="467544" y="260648"/>
            <a:ext cx="8280920" cy="1152128"/>
          </a:xfrm>
          <a:prstGeom prst="ribbon2">
            <a:avLst>
              <a:gd name="adj1" fmla="val 16667"/>
              <a:gd name="adj2" fmla="val 49591"/>
            </a:avLst>
          </a:prstGeom>
          <a:solidFill>
            <a:schemeClr val="accent1">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4">
                    <a:lumMod val="50000"/>
                  </a:schemeClr>
                </a:solidFill>
              </a:rPr>
              <a:t>Динамика поступлений </a:t>
            </a:r>
            <a:r>
              <a:rPr lang="ru-RU" sz="1400" b="1" dirty="0" smtClean="0">
                <a:solidFill>
                  <a:schemeClr val="accent4">
                    <a:lumMod val="50000"/>
                  </a:schemeClr>
                </a:solidFill>
              </a:rPr>
              <a:t>налога на имущество физических лиц в </a:t>
            </a:r>
            <a:r>
              <a:rPr lang="ru-RU" sz="1400" b="1" dirty="0">
                <a:solidFill>
                  <a:schemeClr val="accent4">
                    <a:lumMod val="50000"/>
                  </a:schemeClr>
                </a:solidFill>
              </a:rPr>
              <a:t>консолидированный бюджет </a:t>
            </a:r>
            <a:r>
              <a:rPr lang="ru-RU" sz="1400" b="1" dirty="0" smtClean="0">
                <a:solidFill>
                  <a:schemeClr val="accent4">
                    <a:lumMod val="50000"/>
                  </a:schemeClr>
                </a:solidFill>
              </a:rPr>
              <a:t>Репьёвского </a:t>
            </a:r>
            <a:r>
              <a:rPr lang="ru-RU" sz="1400" b="1" dirty="0">
                <a:solidFill>
                  <a:schemeClr val="accent4">
                    <a:lumMod val="50000"/>
                  </a:schemeClr>
                </a:solidFill>
              </a:rPr>
              <a:t>муниципального района</a:t>
            </a:r>
            <a:endParaRPr lang="ru-RU" sz="1400" dirty="0">
              <a:solidFill>
                <a:schemeClr val="accent4">
                  <a:lumMod val="50000"/>
                </a:schemeClr>
              </a:solidFill>
            </a:endParaRPr>
          </a:p>
        </p:txBody>
      </p:sp>
      <p:graphicFrame>
        <p:nvGraphicFramePr>
          <p:cNvPr id="20" name="Диаграмма 19"/>
          <p:cNvGraphicFramePr/>
          <p:nvPr>
            <p:extLst>
              <p:ext uri="{D42A27DB-BD31-4B8C-83A1-F6EECF244321}">
                <p14:modId xmlns:p14="http://schemas.microsoft.com/office/powerpoint/2010/main" val="2416345267"/>
              </p:ext>
            </p:extLst>
          </p:nvPr>
        </p:nvGraphicFramePr>
        <p:xfrm>
          <a:off x="971600" y="198884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Oval 5"/>
          <p:cNvSpPr/>
          <p:nvPr/>
        </p:nvSpPr>
        <p:spPr>
          <a:xfrm>
            <a:off x="4645893" y="4840814"/>
            <a:ext cx="1008126" cy="486787"/>
          </a:xfrm>
          <a:prstGeom prst="ellipse">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200" b="1" dirty="0" smtClean="0"/>
              <a:t>  110%</a:t>
            </a:r>
            <a:endParaRPr lang="ru-RU" sz="1200" b="1" dirty="0"/>
          </a:p>
        </p:txBody>
      </p:sp>
      <p:sp>
        <p:nvSpPr>
          <p:cNvPr id="22" name="Oval 5"/>
          <p:cNvSpPr/>
          <p:nvPr/>
        </p:nvSpPr>
        <p:spPr>
          <a:xfrm>
            <a:off x="3585458" y="4972543"/>
            <a:ext cx="1008126" cy="485212"/>
          </a:xfrm>
          <a:prstGeom prst="ellipse">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200" b="1" dirty="0" smtClean="0"/>
              <a:t>  51,1%</a:t>
            </a:r>
            <a:endParaRPr lang="ru-RU" sz="1200" b="1" dirty="0"/>
          </a:p>
        </p:txBody>
      </p:sp>
      <p:sp>
        <p:nvSpPr>
          <p:cNvPr id="23" name="Oval 5"/>
          <p:cNvSpPr/>
          <p:nvPr/>
        </p:nvSpPr>
        <p:spPr>
          <a:xfrm>
            <a:off x="2710276" y="4396295"/>
            <a:ext cx="1008126" cy="504056"/>
          </a:xfrm>
          <a:prstGeom prst="ellipse">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200" b="1" dirty="0" smtClean="0"/>
              <a:t>236,1%</a:t>
            </a:r>
            <a:endParaRPr lang="ru-RU" sz="1200" b="1" dirty="0"/>
          </a:p>
        </p:txBody>
      </p:sp>
      <p:sp>
        <p:nvSpPr>
          <p:cNvPr id="24" name="Oval 5"/>
          <p:cNvSpPr/>
          <p:nvPr/>
        </p:nvSpPr>
        <p:spPr>
          <a:xfrm>
            <a:off x="1763688" y="5170195"/>
            <a:ext cx="1008126" cy="472250"/>
          </a:xfrm>
          <a:prstGeom prst="ellipse">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200" b="1" dirty="0" smtClean="0"/>
              <a:t>  118%</a:t>
            </a:r>
            <a:endParaRPr lang="ru-RU" sz="1200" b="1" dirty="0"/>
          </a:p>
        </p:txBody>
      </p:sp>
      <p:sp>
        <p:nvSpPr>
          <p:cNvPr id="8" name="Oval 5"/>
          <p:cNvSpPr/>
          <p:nvPr/>
        </p:nvSpPr>
        <p:spPr>
          <a:xfrm>
            <a:off x="5691175" y="4715066"/>
            <a:ext cx="1008126" cy="514954"/>
          </a:xfrm>
          <a:prstGeom prst="ellipse">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200" b="1" dirty="0" smtClean="0"/>
              <a:t>  110%</a:t>
            </a:r>
            <a:endParaRPr lang="ru-RU" sz="1200" b="1" dirty="0"/>
          </a:p>
        </p:txBody>
      </p:sp>
    </p:spTree>
    <p:extLst>
      <p:ext uri="{BB962C8B-B14F-4D97-AF65-F5344CB8AC3E}">
        <p14:creationId xmlns:p14="http://schemas.microsoft.com/office/powerpoint/2010/main" val="2028702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Process 3"/>
          <p:cNvSpPr/>
          <p:nvPr/>
        </p:nvSpPr>
        <p:spPr>
          <a:xfrm>
            <a:off x="341073" y="1458603"/>
            <a:ext cx="1411172" cy="1097088"/>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200" b="1" dirty="0" smtClean="0">
                <a:solidFill>
                  <a:schemeClr val="tx2">
                    <a:lumMod val="10000"/>
                  </a:schemeClr>
                </a:solidFill>
              </a:rPr>
              <a:t>Наименование</a:t>
            </a:r>
            <a:endParaRPr lang="ru-RU" sz="1200" b="1" dirty="0">
              <a:solidFill>
                <a:schemeClr val="tx2">
                  <a:lumMod val="10000"/>
                </a:schemeClr>
              </a:solidFill>
            </a:endParaRPr>
          </a:p>
        </p:txBody>
      </p:sp>
      <p:sp>
        <p:nvSpPr>
          <p:cNvPr id="5" name="Flowchart: Process 4"/>
          <p:cNvSpPr/>
          <p:nvPr/>
        </p:nvSpPr>
        <p:spPr>
          <a:xfrm>
            <a:off x="358084" y="2704192"/>
            <a:ext cx="1411172"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solidFill>
                  <a:schemeClr val="tx2">
                    <a:lumMod val="10000"/>
                  </a:schemeClr>
                </a:solidFill>
              </a:rPr>
              <a:t>Налог на доходы физических лиц</a:t>
            </a:r>
            <a:endParaRPr lang="ru-RU" sz="1200" b="1" dirty="0">
              <a:solidFill>
                <a:schemeClr val="tx2">
                  <a:lumMod val="10000"/>
                </a:schemeClr>
              </a:solidFill>
            </a:endParaRPr>
          </a:p>
        </p:txBody>
      </p:sp>
      <p:sp>
        <p:nvSpPr>
          <p:cNvPr id="6" name="Flowchart: Process 5"/>
          <p:cNvSpPr/>
          <p:nvPr/>
        </p:nvSpPr>
        <p:spPr>
          <a:xfrm>
            <a:off x="358084" y="4005743"/>
            <a:ext cx="1411172"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solidFill>
                  <a:schemeClr val="tx2">
                    <a:lumMod val="10000"/>
                  </a:schemeClr>
                </a:solidFill>
              </a:rPr>
              <a:t>Земельный налог</a:t>
            </a:r>
            <a:endParaRPr lang="ru-RU" sz="1200" b="1" dirty="0">
              <a:solidFill>
                <a:schemeClr val="tx2">
                  <a:lumMod val="10000"/>
                </a:schemeClr>
              </a:solidFill>
            </a:endParaRPr>
          </a:p>
        </p:txBody>
      </p:sp>
      <p:sp>
        <p:nvSpPr>
          <p:cNvPr id="7" name="Flowchart: Process 6"/>
          <p:cNvSpPr/>
          <p:nvPr/>
        </p:nvSpPr>
        <p:spPr>
          <a:xfrm>
            <a:off x="358084" y="5214950"/>
            <a:ext cx="1411172" cy="1041276"/>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solidFill>
                  <a:schemeClr val="tx2">
                    <a:lumMod val="10000"/>
                  </a:schemeClr>
                </a:solidFill>
              </a:rPr>
              <a:t>Налог на имущество физических лиц </a:t>
            </a:r>
            <a:endParaRPr lang="ru-RU" sz="1200" b="1" dirty="0">
              <a:solidFill>
                <a:schemeClr val="tx2">
                  <a:lumMod val="10000"/>
                </a:schemeClr>
              </a:solidFill>
            </a:endParaRPr>
          </a:p>
        </p:txBody>
      </p:sp>
      <p:sp>
        <p:nvSpPr>
          <p:cNvPr id="8" name="Flowchart: Process 7"/>
          <p:cNvSpPr/>
          <p:nvPr/>
        </p:nvSpPr>
        <p:spPr>
          <a:xfrm>
            <a:off x="1803664" y="1475720"/>
            <a:ext cx="1690070"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400" b="1" dirty="0" smtClean="0">
                <a:solidFill>
                  <a:schemeClr val="tx2">
                    <a:lumMod val="10000"/>
                  </a:schemeClr>
                </a:solidFill>
                <a:latin typeface="Arial" panose="020B0604020202020204" pitchFamily="34" charset="0"/>
                <a:cs typeface="Arial" panose="020B0604020202020204" pitchFamily="34" charset="0"/>
              </a:rPr>
              <a:t>Оценка 2024г</a:t>
            </a:r>
            <a:r>
              <a:rPr lang="ru-RU" sz="1200" b="1" dirty="0" smtClean="0">
                <a:solidFill>
                  <a:schemeClr val="tx2">
                    <a:lumMod val="10000"/>
                  </a:schemeClr>
                </a:solidFill>
              </a:rPr>
              <a:t>.</a:t>
            </a:r>
            <a:endParaRPr lang="ru-RU" sz="1200" b="1" dirty="0">
              <a:solidFill>
                <a:schemeClr val="tx2">
                  <a:lumMod val="10000"/>
                </a:schemeClr>
              </a:solidFill>
            </a:endParaRPr>
          </a:p>
        </p:txBody>
      </p:sp>
      <p:sp>
        <p:nvSpPr>
          <p:cNvPr id="9" name="Flowchart: Process 8"/>
          <p:cNvSpPr/>
          <p:nvPr/>
        </p:nvSpPr>
        <p:spPr>
          <a:xfrm>
            <a:off x="3536987" y="1475720"/>
            <a:ext cx="1759428"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400" b="1" dirty="0" smtClean="0">
                <a:solidFill>
                  <a:schemeClr val="tx2">
                    <a:lumMod val="10000"/>
                  </a:schemeClr>
                </a:solidFill>
                <a:latin typeface="Arial" panose="020B0604020202020204" pitchFamily="34" charset="0"/>
                <a:cs typeface="Arial" panose="020B0604020202020204" pitchFamily="34" charset="0"/>
              </a:rPr>
              <a:t>Прогноз 2025г</a:t>
            </a:r>
            <a:r>
              <a:rPr lang="ru-RU" sz="1200" b="1" dirty="0" smtClean="0"/>
              <a:t>.</a:t>
            </a:r>
            <a:endParaRPr lang="ru-RU" sz="1200" b="1" dirty="0"/>
          </a:p>
        </p:txBody>
      </p:sp>
      <p:sp>
        <p:nvSpPr>
          <p:cNvPr id="10" name="Flowchart: Process 9"/>
          <p:cNvSpPr/>
          <p:nvPr/>
        </p:nvSpPr>
        <p:spPr>
          <a:xfrm>
            <a:off x="1817560" y="1902561"/>
            <a:ext cx="792658" cy="637698"/>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a:t>
            </a:r>
            <a:r>
              <a:rPr lang="ru-RU" sz="1000" dirty="0" smtClean="0"/>
              <a:t>, </a:t>
            </a:r>
            <a:r>
              <a:rPr lang="ru-RU" sz="1000" b="1" dirty="0" smtClean="0"/>
              <a:t>тыс. руб.</a:t>
            </a:r>
            <a:endParaRPr lang="ru-RU" sz="1000" b="1" dirty="0"/>
          </a:p>
        </p:txBody>
      </p:sp>
      <p:sp>
        <p:nvSpPr>
          <p:cNvPr id="11" name="Flowchart: Process 10"/>
          <p:cNvSpPr/>
          <p:nvPr/>
        </p:nvSpPr>
        <p:spPr>
          <a:xfrm>
            <a:off x="3536521" y="1897745"/>
            <a:ext cx="828239" cy="657946"/>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 тыс. руб.</a:t>
            </a:r>
            <a:endParaRPr lang="ru-RU" sz="1000" b="1" dirty="0"/>
          </a:p>
        </p:txBody>
      </p:sp>
      <p:sp>
        <p:nvSpPr>
          <p:cNvPr id="12" name="Flowchart: Process 11"/>
          <p:cNvSpPr/>
          <p:nvPr/>
        </p:nvSpPr>
        <p:spPr>
          <a:xfrm>
            <a:off x="6236041" y="1908268"/>
            <a:ext cx="894785" cy="652290"/>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13" name="Flowchart: Process 12"/>
          <p:cNvSpPr/>
          <p:nvPr/>
        </p:nvSpPr>
        <p:spPr>
          <a:xfrm>
            <a:off x="2656113" y="1897745"/>
            <a:ext cx="840678" cy="657946"/>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14" name="Flowchart: Process 13"/>
          <p:cNvSpPr/>
          <p:nvPr/>
        </p:nvSpPr>
        <p:spPr>
          <a:xfrm>
            <a:off x="1843168" y="2715240"/>
            <a:ext cx="767050"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1"/>
                </a:solidFill>
              </a:rPr>
              <a:t>62555</a:t>
            </a:r>
            <a:endParaRPr lang="ru-RU" sz="1400" b="1" dirty="0">
              <a:solidFill>
                <a:schemeClr val="tx1"/>
              </a:solidFill>
            </a:endParaRPr>
          </a:p>
        </p:txBody>
      </p:sp>
      <p:sp>
        <p:nvSpPr>
          <p:cNvPr id="15" name="Flowchart: Process 14"/>
          <p:cNvSpPr/>
          <p:nvPr/>
        </p:nvSpPr>
        <p:spPr>
          <a:xfrm>
            <a:off x="1836140" y="4020780"/>
            <a:ext cx="774078"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20256</a:t>
            </a:r>
            <a:endParaRPr lang="ru-RU" sz="1400" b="1" dirty="0">
              <a:solidFill>
                <a:schemeClr val="tx2">
                  <a:lumMod val="10000"/>
                </a:schemeClr>
              </a:solidFill>
            </a:endParaRPr>
          </a:p>
        </p:txBody>
      </p:sp>
      <p:sp>
        <p:nvSpPr>
          <p:cNvPr id="16" name="Flowchart: Process 15"/>
          <p:cNvSpPr/>
          <p:nvPr/>
        </p:nvSpPr>
        <p:spPr>
          <a:xfrm>
            <a:off x="1851887" y="5222655"/>
            <a:ext cx="775226"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4388</a:t>
            </a:r>
            <a:endParaRPr lang="ru-RU" sz="1400" b="1" dirty="0">
              <a:solidFill>
                <a:schemeClr val="tx2">
                  <a:lumMod val="10000"/>
                </a:schemeClr>
              </a:solidFill>
            </a:endParaRPr>
          </a:p>
        </p:txBody>
      </p:sp>
      <p:sp>
        <p:nvSpPr>
          <p:cNvPr id="17" name="Flowchart: Process 16"/>
          <p:cNvSpPr/>
          <p:nvPr/>
        </p:nvSpPr>
        <p:spPr>
          <a:xfrm>
            <a:off x="2709465" y="4040715"/>
            <a:ext cx="787326"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1356</a:t>
            </a:r>
            <a:endParaRPr lang="ru-RU" sz="1400" b="1" dirty="0">
              <a:solidFill>
                <a:schemeClr val="tx2">
                  <a:lumMod val="10000"/>
                </a:schemeClr>
              </a:solidFill>
            </a:endParaRPr>
          </a:p>
        </p:txBody>
      </p:sp>
      <p:sp>
        <p:nvSpPr>
          <p:cNvPr id="18" name="Flowchart: Process 17"/>
          <p:cNvSpPr/>
          <p:nvPr/>
        </p:nvSpPr>
        <p:spPr>
          <a:xfrm>
            <a:off x="3548083" y="4036726"/>
            <a:ext cx="816677"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20256</a:t>
            </a:r>
            <a:endParaRPr lang="ru-RU" sz="1400" b="1" dirty="0">
              <a:solidFill>
                <a:schemeClr val="tx2">
                  <a:lumMod val="10000"/>
                </a:schemeClr>
              </a:solidFill>
            </a:endParaRPr>
          </a:p>
        </p:txBody>
      </p:sp>
      <p:sp>
        <p:nvSpPr>
          <p:cNvPr id="19" name="Flowchart: Process 18"/>
          <p:cNvSpPr/>
          <p:nvPr/>
        </p:nvSpPr>
        <p:spPr>
          <a:xfrm>
            <a:off x="2709465" y="5214950"/>
            <a:ext cx="787326"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294</a:t>
            </a:r>
            <a:endParaRPr lang="ru-RU" sz="1400" b="1" dirty="0">
              <a:solidFill>
                <a:schemeClr val="tx2">
                  <a:lumMod val="10000"/>
                </a:schemeClr>
              </a:solidFill>
            </a:endParaRPr>
          </a:p>
        </p:txBody>
      </p:sp>
      <p:sp>
        <p:nvSpPr>
          <p:cNvPr id="20" name="Flowchart: Process 19"/>
          <p:cNvSpPr/>
          <p:nvPr/>
        </p:nvSpPr>
        <p:spPr>
          <a:xfrm>
            <a:off x="2668884" y="2722053"/>
            <a:ext cx="815135"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2">
                    <a:lumMod val="10000"/>
                  </a:schemeClr>
                </a:solidFill>
              </a:rPr>
              <a:t>4187</a:t>
            </a:r>
            <a:endParaRPr lang="ru-RU" sz="1400" b="1" dirty="0">
              <a:solidFill>
                <a:schemeClr val="tx2">
                  <a:lumMod val="10000"/>
                </a:schemeClr>
              </a:solidFill>
            </a:endParaRPr>
          </a:p>
        </p:txBody>
      </p:sp>
      <p:sp>
        <p:nvSpPr>
          <p:cNvPr id="21" name="Flowchart: Process 20"/>
          <p:cNvSpPr/>
          <p:nvPr/>
        </p:nvSpPr>
        <p:spPr>
          <a:xfrm>
            <a:off x="3536521" y="2715240"/>
            <a:ext cx="828239"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1"/>
                </a:solidFill>
              </a:rPr>
              <a:t>64528</a:t>
            </a:r>
            <a:endParaRPr lang="ru-RU" sz="1400" b="1" dirty="0">
              <a:solidFill>
                <a:schemeClr val="tx1"/>
              </a:solidFill>
            </a:endParaRPr>
          </a:p>
        </p:txBody>
      </p:sp>
      <p:sp>
        <p:nvSpPr>
          <p:cNvPr id="22" name="Flowchart: Process 21"/>
          <p:cNvSpPr/>
          <p:nvPr/>
        </p:nvSpPr>
        <p:spPr>
          <a:xfrm>
            <a:off x="4431061" y="2706624"/>
            <a:ext cx="868727"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2">
                    <a:lumMod val="10000"/>
                  </a:schemeClr>
                </a:solidFill>
              </a:rPr>
              <a:t>4366</a:t>
            </a:r>
            <a:endParaRPr lang="ru-RU" sz="1400" b="1" dirty="0">
              <a:solidFill>
                <a:schemeClr val="tx2">
                  <a:lumMod val="10000"/>
                </a:schemeClr>
              </a:solidFill>
            </a:endParaRPr>
          </a:p>
        </p:txBody>
      </p:sp>
      <p:sp>
        <p:nvSpPr>
          <p:cNvPr id="23" name="Flowchart: Process 22"/>
          <p:cNvSpPr/>
          <p:nvPr/>
        </p:nvSpPr>
        <p:spPr>
          <a:xfrm>
            <a:off x="4430075" y="4037034"/>
            <a:ext cx="855353" cy="1000132"/>
          </a:xfrm>
          <a:prstGeom prst="flowChart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t>1221,4</a:t>
            </a:r>
            <a:endParaRPr lang="ru-RU" sz="1200" b="1" dirty="0"/>
          </a:p>
        </p:txBody>
      </p:sp>
      <p:sp>
        <p:nvSpPr>
          <p:cNvPr id="24" name="Flowchart: Process 23"/>
          <p:cNvSpPr/>
          <p:nvPr/>
        </p:nvSpPr>
        <p:spPr>
          <a:xfrm>
            <a:off x="3561985" y="5214950"/>
            <a:ext cx="802775"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4823</a:t>
            </a:r>
            <a:endParaRPr lang="ru-RU" sz="1400" b="1" dirty="0">
              <a:solidFill>
                <a:schemeClr val="tx2">
                  <a:lumMod val="10000"/>
                </a:schemeClr>
              </a:solidFill>
            </a:endParaRPr>
          </a:p>
        </p:txBody>
      </p:sp>
      <p:sp>
        <p:nvSpPr>
          <p:cNvPr id="25" name="Flowchart: Process 24"/>
          <p:cNvSpPr/>
          <p:nvPr/>
        </p:nvSpPr>
        <p:spPr>
          <a:xfrm>
            <a:off x="4428806" y="5217317"/>
            <a:ext cx="856622"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326</a:t>
            </a:r>
          </a:p>
        </p:txBody>
      </p:sp>
      <p:sp>
        <p:nvSpPr>
          <p:cNvPr id="26" name="Лента лицом вниз 25"/>
          <p:cNvSpPr/>
          <p:nvPr/>
        </p:nvSpPr>
        <p:spPr>
          <a:xfrm>
            <a:off x="341073" y="416447"/>
            <a:ext cx="8532439" cy="927132"/>
          </a:xfrm>
          <a:prstGeom prst="ribbon">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accent1">
                    <a:lumMod val="50000"/>
                  </a:schemeClr>
                </a:solidFill>
              </a:rPr>
              <a:t>Какие доходы, поступают от граждан в консолидированный бюджет </a:t>
            </a:r>
            <a:r>
              <a:rPr lang="ru-RU" sz="1600" b="1" dirty="0" smtClean="0">
                <a:solidFill>
                  <a:schemeClr val="accent1">
                    <a:lumMod val="50000"/>
                  </a:schemeClr>
                </a:solidFill>
              </a:rPr>
              <a:t>Репьёвского </a:t>
            </a:r>
            <a:r>
              <a:rPr lang="ru-RU" sz="1600" b="1" dirty="0">
                <a:solidFill>
                  <a:schemeClr val="accent1">
                    <a:lumMod val="50000"/>
                  </a:schemeClr>
                </a:solidFill>
              </a:rPr>
              <a:t>муниципального </a:t>
            </a:r>
            <a:r>
              <a:rPr lang="ru-RU" sz="1600" b="1" dirty="0" smtClean="0">
                <a:solidFill>
                  <a:schemeClr val="accent1">
                    <a:lumMod val="50000"/>
                  </a:schemeClr>
                </a:solidFill>
              </a:rPr>
              <a:t>района?</a:t>
            </a:r>
            <a:endParaRPr lang="ru-RU" sz="1600" dirty="0">
              <a:solidFill>
                <a:schemeClr val="accent1">
                  <a:lumMod val="50000"/>
                </a:schemeClr>
              </a:solidFill>
            </a:endParaRPr>
          </a:p>
        </p:txBody>
      </p:sp>
      <p:sp>
        <p:nvSpPr>
          <p:cNvPr id="27" name="Flowchart: Process 7"/>
          <p:cNvSpPr/>
          <p:nvPr/>
        </p:nvSpPr>
        <p:spPr>
          <a:xfrm>
            <a:off x="5336610" y="1475720"/>
            <a:ext cx="1798861"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400" b="1" dirty="0" smtClean="0">
                <a:solidFill>
                  <a:schemeClr val="tx2">
                    <a:lumMod val="10000"/>
                  </a:schemeClr>
                </a:solidFill>
                <a:latin typeface="Arial" panose="020B0604020202020204" pitchFamily="34" charset="0"/>
                <a:cs typeface="Arial" panose="020B0604020202020204" pitchFamily="34" charset="0"/>
              </a:rPr>
              <a:t>Прогноз 2026г</a:t>
            </a:r>
            <a:r>
              <a:rPr lang="ru-RU" sz="1400" b="1" dirty="0" smtClean="0">
                <a:latin typeface="Arial" panose="020B0604020202020204" pitchFamily="34" charset="0"/>
                <a:cs typeface="Arial" panose="020B0604020202020204" pitchFamily="34" charset="0"/>
              </a:rPr>
              <a:t>.</a:t>
            </a:r>
            <a:endParaRPr lang="ru-RU" sz="1400" b="1" dirty="0">
              <a:latin typeface="Arial" panose="020B0604020202020204" pitchFamily="34" charset="0"/>
              <a:cs typeface="Arial" panose="020B0604020202020204" pitchFamily="34" charset="0"/>
            </a:endParaRPr>
          </a:p>
        </p:txBody>
      </p:sp>
      <p:sp>
        <p:nvSpPr>
          <p:cNvPr id="28" name="Flowchart: Process 12"/>
          <p:cNvSpPr/>
          <p:nvPr/>
        </p:nvSpPr>
        <p:spPr>
          <a:xfrm>
            <a:off x="4430075" y="1897746"/>
            <a:ext cx="855353" cy="657945"/>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29" name="Flowchart: Process 10"/>
          <p:cNvSpPr/>
          <p:nvPr/>
        </p:nvSpPr>
        <p:spPr>
          <a:xfrm>
            <a:off x="5357818" y="1903618"/>
            <a:ext cx="828239" cy="656939"/>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 тыс. руб.</a:t>
            </a:r>
            <a:endParaRPr lang="ru-RU" sz="1000" b="1" dirty="0"/>
          </a:p>
        </p:txBody>
      </p:sp>
      <p:sp>
        <p:nvSpPr>
          <p:cNvPr id="30" name="Flowchart: Process 7"/>
          <p:cNvSpPr/>
          <p:nvPr/>
        </p:nvSpPr>
        <p:spPr>
          <a:xfrm>
            <a:off x="7178725" y="1466730"/>
            <a:ext cx="1798861"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400" b="1" dirty="0" smtClean="0">
                <a:solidFill>
                  <a:schemeClr val="tx2">
                    <a:lumMod val="10000"/>
                  </a:schemeClr>
                </a:solidFill>
                <a:latin typeface="Arial" panose="020B0604020202020204" pitchFamily="34" charset="0"/>
                <a:cs typeface="Arial" panose="020B0604020202020204" pitchFamily="34" charset="0"/>
              </a:rPr>
              <a:t>Прогноз 2027г</a:t>
            </a:r>
            <a:r>
              <a:rPr lang="ru-RU" sz="1400" b="1" dirty="0" smtClean="0">
                <a:latin typeface="Arial" panose="020B0604020202020204" pitchFamily="34" charset="0"/>
                <a:cs typeface="Arial" panose="020B0604020202020204" pitchFamily="34" charset="0"/>
              </a:rPr>
              <a:t>.</a:t>
            </a:r>
            <a:endParaRPr lang="ru-RU" sz="1400" b="1" dirty="0">
              <a:latin typeface="Arial" panose="020B0604020202020204" pitchFamily="34" charset="0"/>
              <a:cs typeface="Arial" panose="020B0604020202020204" pitchFamily="34" charset="0"/>
            </a:endParaRPr>
          </a:p>
        </p:txBody>
      </p:sp>
      <p:sp>
        <p:nvSpPr>
          <p:cNvPr id="31" name="Flowchart: Process 11"/>
          <p:cNvSpPr/>
          <p:nvPr/>
        </p:nvSpPr>
        <p:spPr>
          <a:xfrm>
            <a:off x="8087007" y="1883683"/>
            <a:ext cx="894785" cy="676875"/>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32" name="Flowchart: Process 10"/>
          <p:cNvSpPr/>
          <p:nvPr/>
        </p:nvSpPr>
        <p:spPr>
          <a:xfrm>
            <a:off x="7213169" y="1894782"/>
            <a:ext cx="828239" cy="665776"/>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 тыс. руб.</a:t>
            </a:r>
            <a:endParaRPr lang="ru-RU" sz="1000" b="1" dirty="0"/>
          </a:p>
        </p:txBody>
      </p:sp>
      <p:sp>
        <p:nvSpPr>
          <p:cNvPr id="33" name="Flowchart: Process 20"/>
          <p:cNvSpPr/>
          <p:nvPr/>
        </p:nvSpPr>
        <p:spPr>
          <a:xfrm>
            <a:off x="7229714" y="2700500"/>
            <a:ext cx="828239"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1"/>
                </a:solidFill>
              </a:rPr>
              <a:t>72551</a:t>
            </a:r>
            <a:endParaRPr lang="ru-RU" sz="1400" b="1" dirty="0">
              <a:solidFill>
                <a:schemeClr val="tx1"/>
              </a:solidFill>
            </a:endParaRPr>
          </a:p>
        </p:txBody>
      </p:sp>
      <p:sp>
        <p:nvSpPr>
          <p:cNvPr id="34" name="Flowchart: Process 20"/>
          <p:cNvSpPr/>
          <p:nvPr/>
        </p:nvSpPr>
        <p:spPr>
          <a:xfrm>
            <a:off x="5357817" y="2715240"/>
            <a:ext cx="828239"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1"/>
                </a:solidFill>
              </a:rPr>
              <a:t>69577</a:t>
            </a:r>
            <a:endParaRPr lang="ru-RU" sz="1400" b="1" dirty="0">
              <a:solidFill>
                <a:schemeClr val="tx1"/>
              </a:solidFill>
            </a:endParaRPr>
          </a:p>
        </p:txBody>
      </p:sp>
      <p:sp>
        <p:nvSpPr>
          <p:cNvPr id="35" name="Flowchart: Process 21"/>
          <p:cNvSpPr/>
          <p:nvPr/>
        </p:nvSpPr>
        <p:spPr>
          <a:xfrm>
            <a:off x="6269949" y="2715240"/>
            <a:ext cx="868727"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2">
                    <a:lumMod val="10000"/>
                  </a:schemeClr>
                </a:solidFill>
              </a:rPr>
              <a:t>4758</a:t>
            </a:r>
            <a:endParaRPr lang="ru-RU" sz="1400" b="1" dirty="0">
              <a:solidFill>
                <a:schemeClr val="tx2">
                  <a:lumMod val="10000"/>
                </a:schemeClr>
              </a:solidFill>
            </a:endParaRPr>
          </a:p>
        </p:txBody>
      </p:sp>
      <p:sp>
        <p:nvSpPr>
          <p:cNvPr id="36" name="Flowchart: Process 21"/>
          <p:cNvSpPr/>
          <p:nvPr/>
        </p:nvSpPr>
        <p:spPr>
          <a:xfrm>
            <a:off x="8110425" y="2700500"/>
            <a:ext cx="868727"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2">
                    <a:lumMod val="10000"/>
                  </a:schemeClr>
                </a:solidFill>
              </a:rPr>
              <a:t>5015</a:t>
            </a:r>
            <a:endParaRPr lang="ru-RU" sz="1400" b="1" dirty="0">
              <a:solidFill>
                <a:schemeClr val="tx2">
                  <a:lumMod val="10000"/>
                </a:schemeClr>
              </a:solidFill>
            </a:endParaRPr>
          </a:p>
        </p:txBody>
      </p:sp>
      <p:sp>
        <p:nvSpPr>
          <p:cNvPr id="37" name="Flowchart: Process 22"/>
          <p:cNvSpPr/>
          <p:nvPr/>
        </p:nvSpPr>
        <p:spPr>
          <a:xfrm>
            <a:off x="4430075" y="4036726"/>
            <a:ext cx="855353"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1371</a:t>
            </a:r>
            <a:endParaRPr lang="ru-RU" sz="1400" b="1" dirty="0">
              <a:solidFill>
                <a:schemeClr val="tx2">
                  <a:lumMod val="10000"/>
                </a:schemeClr>
              </a:solidFill>
            </a:endParaRPr>
          </a:p>
        </p:txBody>
      </p:sp>
      <p:sp>
        <p:nvSpPr>
          <p:cNvPr id="38" name="Flowchart: Process 22"/>
          <p:cNvSpPr/>
          <p:nvPr/>
        </p:nvSpPr>
        <p:spPr>
          <a:xfrm>
            <a:off x="6283323" y="4031325"/>
            <a:ext cx="855353"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1385</a:t>
            </a:r>
            <a:endParaRPr lang="ru-RU" sz="1400" b="1" dirty="0">
              <a:solidFill>
                <a:schemeClr val="tx2">
                  <a:lumMod val="10000"/>
                </a:schemeClr>
              </a:solidFill>
            </a:endParaRPr>
          </a:p>
        </p:txBody>
      </p:sp>
      <p:sp>
        <p:nvSpPr>
          <p:cNvPr id="39" name="Flowchart: Process 22"/>
          <p:cNvSpPr/>
          <p:nvPr/>
        </p:nvSpPr>
        <p:spPr>
          <a:xfrm>
            <a:off x="8126943" y="4031325"/>
            <a:ext cx="855353"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1400</a:t>
            </a:r>
            <a:endParaRPr lang="ru-RU" sz="1400" b="1" dirty="0">
              <a:solidFill>
                <a:schemeClr val="tx2">
                  <a:lumMod val="10000"/>
                </a:schemeClr>
              </a:solidFill>
            </a:endParaRPr>
          </a:p>
        </p:txBody>
      </p:sp>
      <p:sp>
        <p:nvSpPr>
          <p:cNvPr id="40" name="Flowchart: Process 17"/>
          <p:cNvSpPr/>
          <p:nvPr/>
        </p:nvSpPr>
        <p:spPr>
          <a:xfrm>
            <a:off x="5391703" y="4040715"/>
            <a:ext cx="816677"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20256</a:t>
            </a:r>
            <a:endParaRPr lang="ru-RU" sz="1400" b="1" dirty="0">
              <a:solidFill>
                <a:schemeClr val="tx2">
                  <a:lumMod val="10000"/>
                </a:schemeClr>
              </a:solidFill>
            </a:endParaRPr>
          </a:p>
        </p:txBody>
      </p:sp>
      <p:sp>
        <p:nvSpPr>
          <p:cNvPr id="41" name="Flowchart: Process 17"/>
          <p:cNvSpPr/>
          <p:nvPr/>
        </p:nvSpPr>
        <p:spPr>
          <a:xfrm>
            <a:off x="7247796" y="4040715"/>
            <a:ext cx="816677"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20256</a:t>
            </a:r>
            <a:endParaRPr lang="ru-RU" sz="1400" b="1" dirty="0">
              <a:solidFill>
                <a:schemeClr val="tx2">
                  <a:lumMod val="10000"/>
                </a:schemeClr>
              </a:solidFill>
            </a:endParaRPr>
          </a:p>
        </p:txBody>
      </p:sp>
      <p:sp>
        <p:nvSpPr>
          <p:cNvPr id="42" name="Flowchart: Process 24"/>
          <p:cNvSpPr/>
          <p:nvPr/>
        </p:nvSpPr>
        <p:spPr>
          <a:xfrm>
            <a:off x="8094630" y="5214950"/>
            <a:ext cx="856622"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403</a:t>
            </a:r>
          </a:p>
        </p:txBody>
      </p:sp>
      <p:sp>
        <p:nvSpPr>
          <p:cNvPr id="43" name="Flowchart: Process 24"/>
          <p:cNvSpPr/>
          <p:nvPr/>
        </p:nvSpPr>
        <p:spPr>
          <a:xfrm>
            <a:off x="6283323" y="5214950"/>
            <a:ext cx="856622"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363</a:t>
            </a:r>
          </a:p>
        </p:txBody>
      </p:sp>
      <p:sp>
        <p:nvSpPr>
          <p:cNvPr id="44" name="Flowchart: Process 23"/>
          <p:cNvSpPr/>
          <p:nvPr/>
        </p:nvSpPr>
        <p:spPr>
          <a:xfrm>
            <a:off x="7215900" y="5214950"/>
            <a:ext cx="802775"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5834</a:t>
            </a:r>
            <a:endParaRPr lang="ru-RU" sz="1400" b="1" dirty="0">
              <a:solidFill>
                <a:schemeClr val="tx2">
                  <a:lumMod val="10000"/>
                </a:schemeClr>
              </a:solidFill>
            </a:endParaRPr>
          </a:p>
        </p:txBody>
      </p:sp>
      <p:sp>
        <p:nvSpPr>
          <p:cNvPr id="45" name="Flowchart: Process 23"/>
          <p:cNvSpPr/>
          <p:nvPr/>
        </p:nvSpPr>
        <p:spPr>
          <a:xfrm>
            <a:off x="5395597" y="5214950"/>
            <a:ext cx="802775"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5305</a:t>
            </a:r>
            <a:endParaRPr lang="ru-RU" sz="1400" b="1"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064896" cy="792088"/>
          </a:xfrm>
          <a:solidFill>
            <a:schemeClr val="accent6">
              <a:lumMod val="40000"/>
              <a:lumOff val="60000"/>
            </a:schemeClr>
          </a:solidFill>
        </p:spPr>
        <p:txBody>
          <a:bodyPr>
            <a:noAutofit/>
          </a:bodyPr>
          <a:lstStyle/>
          <a:p>
            <a:pPr algn="ctr"/>
            <a:r>
              <a:rPr lang="ru-RU" sz="2000" b="1" dirty="0" smtClean="0">
                <a:solidFill>
                  <a:schemeClr val="accent2">
                    <a:lumMod val="75000"/>
                  </a:schemeClr>
                </a:solidFill>
              </a:rPr>
              <a:t>Структура налоговых и неналоговых доходов бюджета Репьёвского муниципального района в 2025 г.</a:t>
            </a:r>
            <a:endParaRPr lang="ru-RU" sz="2000"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941306"/>
              </p:ext>
            </p:extLst>
          </p:nvPr>
        </p:nvGraphicFramePr>
        <p:xfrm>
          <a:off x="500034" y="1196752"/>
          <a:ext cx="8643966" cy="566124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139952" y="4591728"/>
            <a:ext cx="1327873" cy="461665"/>
          </a:xfrm>
          <a:prstGeom prst="rect">
            <a:avLst/>
          </a:prstGeom>
          <a:noFill/>
        </p:spPr>
        <p:txBody>
          <a:bodyPr wrap="square" rtlCol="0">
            <a:spAutoFit/>
          </a:bodyPr>
          <a:lstStyle/>
          <a:p>
            <a:r>
              <a:rPr lang="ru-RU" sz="2400" b="1" dirty="0" smtClean="0"/>
              <a:t>  </a:t>
            </a:r>
            <a:r>
              <a:rPr lang="ru-RU" sz="2000" b="1" dirty="0" smtClean="0"/>
              <a:t>61894</a:t>
            </a:r>
            <a:endParaRPr lang="ru-RU" sz="2000" b="1" dirty="0"/>
          </a:p>
        </p:txBody>
      </p:sp>
      <p:cxnSp>
        <p:nvCxnSpPr>
          <p:cNvPr id="7" name="Straight Arrow Connector 6"/>
          <p:cNvCxnSpPr/>
          <p:nvPr/>
        </p:nvCxnSpPr>
        <p:spPr>
          <a:xfrm flipH="1">
            <a:off x="4905885" y="2318176"/>
            <a:ext cx="818687" cy="108012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4117570"/>
            <a:ext cx="1152128" cy="461665"/>
          </a:xfrm>
          <a:prstGeom prst="rect">
            <a:avLst/>
          </a:prstGeom>
          <a:noFill/>
        </p:spPr>
        <p:txBody>
          <a:bodyPr wrap="square" rtlCol="0">
            <a:spAutoFit/>
          </a:bodyPr>
          <a:lstStyle/>
          <a:p>
            <a:r>
              <a:rPr lang="ru-RU" sz="2400" b="1" dirty="0" smtClean="0"/>
              <a:t>  </a:t>
            </a:r>
            <a:r>
              <a:rPr lang="ru-RU" sz="2000" b="1" dirty="0" smtClean="0"/>
              <a:t>9557</a:t>
            </a:r>
            <a:endParaRPr lang="ru-RU" sz="2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1" y="274638"/>
            <a:ext cx="8786875" cy="947049"/>
          </a:xfrm>
          <a:ln>
            <a:solidFill>
              <a:srgbClr val="FFFF99"/>
            </a:solidFill>
          </a:ln>
        </p:spPr>
        <p:style>
          <a:lnRef idx="0">
            <a:schemeClr val="accent4"/>
          </a:lnRef>
          <a:fillRef idx="3">
            <a:schemeClr val="accent4"/>
          </a:fillRef>
          <a:effectRef idx="3">
            <a:schemeClr val="accent4"/>
          </a:effectRef>
          <a:fontRef idx="minor">
            <a:schemeClr val="lt1"/>
          </a:fontRef>
        </p:style>
        <p:txBody>
          <a:bodyPr>
            <a:normAutofit/>
          </a:bodyPr>
          <a:lstStyle/>
          <a:p>
            <a:pPr algn="ctr"/>
            <a:r>
              <a:rPr lang="ru-RU" sz="2400" b="1" dirty="0" smtClean="0">
                <a:solidFill>
                  <a:srgbClr val="003300"/>
                </a:solidFill>
              </a:rPr>
              <a:t>Структура доходов по основным источникам их формирования на 20</a:t>
            </a:r>
            <a:r>
              <a:rPr lang="en-US" sz="2400" b="1" dirty="0" smtClean="0">
                <a:solidFill>
                  <a:srgbClr val="003300"/>
                </a:solidFill>
              </a:rPr>
              <a:t>2</a:t>
            </a:r>
            <a:r>
              <a:rPr lang="ru-RU" sz="2400" b="1" dirty="0" smtClean="0">
                <a:solidFill>
                  <a:srgbClr val="003300"/>
                </a:solidFill>
              </a:rPr>
              <a:t>5 год</a:t>
            </a:r>
            <a:endParaRPr lang="ru-RU" sz="2400" b="1" dirty="0">
              <a:solidFill>
                <a:srgbClr val="003300"/>
              </a:solidFill>
            </a:endParaRPr>
          </a:p>
        </p:txBody>
      </p:sp>
      <p:sp>
        <p:nvSpPr>
          <p:cNvPr id="3" name="Content Placeholder 2"/>
          <p:cNvSpPr>
            <a:spLocks noGrp="1"/>
          </p:cNvSpPr>
          <p:nvPr>
            <p:ph idx="1"/>
          </p:nvPr>
        </p:nvSpPr>
        <p:spPr>
          <a:xfrm>
            <a:off x="214281" y="1293125"/>
            <a:ext cx="8786875" cy="5448243"/>
          </a:xfrm>
          <a:ln>
            <a:solidFill>
              <a:srgbClr val="FFFF99"/>
            </a:solidFill>
          </a:ln>
        </p:spPr>
        <p:style>
          <a:lnRef idx="1">
            <a:schemeClr val="accent2"/>
          </a:lnRef>
          <a:fillRef idx="2">
            <a:schemeClr val="accent2"/>
          </a:fillRef>
          <a:effectRef idx="1">
            <a:schemeClr val="accent2"/>
          </a:effectRef>
          <a:fontRef idx="minor">
            <a:schemeClr val="dk1"/>
          </a:fontRef>
        </p:style>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Alternate Process 3"/>
          <p:cNvSpPr/>
          <p:nvPr/>
        </p:nvSpPr>
        <p:spPr>
          <a:xfrm>
            <a:off x="500034" y="1643050"/>
            <a:ext cx="4071966" cy="612648"/>
          </a:xfrm>
          <a:prstGeom prst="flowChartAlternateProcess">
            <a:avLst/>
          </a:prstGeom>
          <a:solidFill>
            <a:schemeClr val="accent6">
              <a:lumMod val="75000"/>
            </a:schemeClr>
          </a:solidFill>
          <a:ln>
            <a:solidFill>
              <a:srgbClr val="C0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smtClean="0"/>
              <a:t>Консолидированный бюджет</a:t>
            </a:r>
            <a:endParaRPr lang="ru-RU" sz="2000" b="1" dirty="0"/>
          </a:p>
        </p:txBody>
      </p:sp>
      <p:sp>
        <p:nvSpPr>
          <p:cNvPr id="5" name="Flowchart: Alternate Process 4"/>
          <p:cNvSpPr/>
          <p:nvPr/>
        </p:nvSpPr>
        <p:spPr>
          <a:xfrm>
            <a:off x="4714876" y="1643050"/>
            <a:ext cx="4071966" cy="612648"/>
          </a:xfrm>
          <a:prstGeom prst="flowChartAlternateProcess">
            <a:avLst/>
          </a:prstGeom>
          <a:solidFill>
            <a:schemeClr val="accent6">
              <a:lumMod val="75000"/>
            </a:schemeClr>
          </a:solidFill>
          <a:ln>
            <a:solidFill>
              <a:srgbClr val="C0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smtClean="0"/>
              <a:t>Районный бюджет</a:t>
            </a:r>
            <a:endParaRPr lang="ru-RU" sz="2000" b="1" dirty="0"/>
          </a:p>
        </p:txBody>
      </p:sp>
      <p:sp>
        <p:nvSpPr>
          <p:cNvPr id="6" name="Rounded Rectangle 5"/>
          <p:cNvSpPr/>
          <p:nvPr/>
        </p:nvSpPr>
        <p:spPr>
          <a:xfrm>
            <a:off x="3500430" y="2357430"/>
            <a:ext cx="2428892" cy="285752"/>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НДФЛ</a:t>
            </a:r>
            <a:endParaRPr lang="ru-RU" b="1" dirty="0"/>
          </a:p>
        </p:txBody>
      </p:sp>
      <p:sp>
        <p:nvSpPr>
          <p:cNvPr id="7" name="Rounded Rectangle 6"/>
          <p:cNvSpPr/>
          <p:nvPr/>
        </p:nvSpPr>
        <p:spPr>
          <a:xfrm>
            <a:off x="3500430" y="2714620"/>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Акцизы на нефтепродукты</a:t>
            </a:r>
            <a:endParaRPr lang="ru-RU" b="1" dirty="0"/>
          </a:p>
        </p:txBody>
      </p:sp>
      <p:sp>
        <p:nvSpPr>
          <p:cNvPr id="8" name="Rounded Rectangle 7"/>
          <p:cNvSpPr/>
          <p:nvPr/>
        </p:nvSpPr>
        <p:spPr>
          <a:xfrm>
            <a:off x="3500430" y="3286124"/>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УСН</a:t>
            </a:r>
            <a:endParaRPr lang="ru-RU" b="1" dirty="0"/>
          </a:p>
        </p:txBody>
      </p:sp>
      <p:sp>
        <p:nvSpPr>
          <p:cNvPr id="9" name="Rounded Rectangle 8"/>
          <p:cNvSpPr/>
          <p:nvPr/>
        </p:nvSpPr>
        <p:spPr>
          <a:xfrm>
            <a:off x="3500430" y="3714752"/>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ЕСХН</a:t>
            </a:r>
            <a:endParaRPr lang="ru-RU" b="1" dirty="0"/>
          </a:p>
        </p:txBody>
      </p:sp>
      <p:sp>
        <p:nvSpPr>
          <p:cNvPr id="10" name="Rounded Rectangle 9"/>
          <p:cNvSpPr/>
          <p:nvPr/>
        </p:nvSpPr>
        <p:spPr>
          <a:xfrm>
            <a:off x="3500430" y="4143380"/>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Налог на имущество физических лиц</a:t>
            </a:r>
            <a:endParaRPr lang="ru-RU" sz="1600" b="1" dirty="0"/>
          </a:p>
        </p:txBody>
      </p:sp>
      <p:sp>
        <p:nvSpPr>
          <p:cNvPr id="11" name="Rounded Rectangle 10"/>
          <p:cNvSpPr/>
          <p:nvPr/>
        </p:nvSpPr>
        <p:spPr>
          <a:xfrm>
            <a:off x="3500430" y="4714884"/>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Земельный налог</a:t>
            </a:r>
            <a:endParaRPr lang="ru-RU" b="1" dirty="0"/>
          </a:p>
        </p:txBody>
      </p:sp>
      <p:sp>
        <p:nvSpPr>
          <p:cNvPr id="12" name="Rounded Rectangle 11"/>
          <p:cNvSpPr/>
          <p:nvPr/>
        </p:nvSpPr>
        <p:spPr>
          <a:xfrm>
            <a:off x="3500430" y="5143512"/>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Госпошлина</a:t>
            </a:r>
            <a:endParaRPr lang="ru-RU" b="1" dirty="0"/>
          </a:p>
        </p:txBody>
      </p:sp>
      <p:sp>
        <p:nvSpPr>
          <p:cNvPr id="13" name="Rounded Rectangle 12"/>
          <p:cNvSpPr/>
          <p:nvPr/>
        </p:nvSpPr>
        <p:spPr>
          <a:xfrm>
            <a:off x="3500430" y="5572140"/>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a:t>П</a:t>
            </a:r>
            <a:r>
              <a:rPr lang="ru-RU" b="1" dirty="0" smtClean="0"/>
              <a:t>атентная система налогообложения</a:t>
            </a:r>
            <a:endParaRPr lang="ru-RU" b="1" dirty="0"/>
          </a:p>
        </p:txBody>
      </p:sp>
      <p:sp>
        <p:nvSpPr>
          <p:cNvPr id="14" name="Rounded Rectangle 13"/>
          <p:cNvSpPr/>
          <p:nvPr/>
        </p:nvSpPr>
        <p:spPr>
          <a:xfrm>
            <a:off x="3500430" y="6143644"/>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Неналоговые доходы</a:t>
            </a:r>
            <a:endParaRPr lang="ru-RU" b="1" dirty="0"/>
          </a:p>
        </p:txBody>
      </p:sp>
      <p:sp>
        <p:nvSpPr>
          <p:cNvPr id="15" name="Rectangle 14"/>
          <p:cNvSpPr/>
          <p:nvPr/>
        </p:nvSpPr>
        <p:spPr>
          <a:xfrm>
            <a:off x="714348" y="2357430"/>
            <a:ext cx="2714644" cy="2857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1"/>
                </a:solidFill>
              </a:rPr>
              <a:t>64528</a:t>
            </a:r>
            <a:endParaRPr lang="ru-RU" b="1" dirty="0">
              <a:solidFill>
                <a:schemeClr val="tx1"/>
              </a:solidFill>
            </a:endParaRPr>
          </a:p>
        </p:txBody>
      </p:sp>
      <p:sp>
        <p:nvSpPr>
          <p:cNvPr id="16" name="Rectangle 15"/>
          <p:cNvSpPr/>
          <p:nvPr/>
        </p:nvSpPr>
        <p:spPr>
          <a:xfrm>
            <a:off x="5991113" y="2364695"/>
            <a:ext cx="2500330" cy="2857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2">
                    <a:lumMod val="10000"/>
                  </a:schemeClr>
                </a:solidFill>
              </a:rPr>
              <a:t>61894</a:t>
            </a:r>
            <a:endParaRPr lang="ru-RU" b="1" dirty="0">
              <a:solidFill>
                <a:schemeClr val="tx2">
                  <a:lumMod val="10000"/>
                </a:schemeClr>
              </a:solidFill>
            </a:endParaRPr>
          </a:p>
        </p:txBody>
      </p:sp>
      <p:sp>
        <p:nvSpPr>
          <p:cNvPr id="17" name="Rectangle 16"/>
          <p:cNvSpPr/>
          <p:nvPr/>
        </p:nvSpPr>
        <p:spPr>
          <a:xfrm>
            <a:off x="1869939" y="2714620"/>
            <a:ext cx="1559053" cy="50006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2">
                    <a:lumMod val="10000"/>
                  </a:schemeClr>
                </a:solidFill>
              </a:rPr>
              <a:t>15794</a:t>
            </a:r>
            <a:endParaRPr lang="ru-RU" b="1" dirty="0">
              <a:solidFill>
                <a:schemeClr val="tx2">
                  <a:lumMod val="10000"/>
                </a:schemeClr>
              </a:solidFill>
            </a:endParaRPr>
          </a:p>
        </p:txBody>
      </p:sp>
      <p:sp>
        <p:nvSpPr>
          <p:cNvPr id="18" name="Rectangle 17"/>
          <p:cNvSpPr/>
          <p:nvPr/>
        </p:nvSpPr>
        <p:spPr>
          <a:xfrm>
            <a:off x="2571736" y="3286124"/>
            <a:ext cx="857256"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2">
                    <a:lumMod val="10000"/>
                  </a:schemeClr>
                </a:solidFill>
              </a:rPr>
              <a:t>3000</a:t>
            </a:r>
            <a:endParaRPr lang="ru-RU" b="1" dirty="0">
              <a:solidFill>
                <a:schemeClr val="tx2">
                  <a:lumMod val="10000"/>
                </a:schemeClr>
              </a:solidFill>
            </a:endParaRPr>
          </a:p>
        </p:txBody>
      </p:sp>
      <p:sp>
        <p:nvSpPr>
          <p:cNvPr id="19" name="Rectangle 18"/>
          <p:cNvSpPr/>
          <p:nvPr/>
        </p:nvSpPr>
        <p:spPr>
          <a:xfrm>
            <a:off x="5991113" y="3278859"/>
            <a:ext cx="813135"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2">
                    <a:lumMod val="10000"/>
                  </a:schemeClr>
                </a:solidFill>
              </a:rPr>
              <a:t>3000</a:t>
            </a:r>
            <a:endParaRPr lang="ru-RU" b="1" dirty="0">
              <a:solidFill>
                <a:schemeClr val="tx2">
                  <a:lumMod val="10000"/>
                </a:schemeClr>
              </a:solidFill>
            </a:endParaRPr>
          </a:p>
        </p:txBody>
      </p:sp>
      <p:sp>
        <p:nvSpPr>
          <p:cNvPr id="20" name="Rectangle 19"/>
          <p:cNvSpPr/>
          <p:nvPr/>
        </p:nvSpPr>
        <p:spPr>
          <a:xfrm>
            <a:off x="5991112" y="2714620"/>
            <a:ext cx="1533215" cy="50006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2">
                    <a:lumMod val="10000"/>
                  </a:schemeClr>
                </a:solidFill>
              </a:rPr>
              <a:t>15794</a:t>
            </a:r>
            <a:endParaRPr lang="ru-RU" b="1" dirty="0">
              <a:solidFill>
                <a:schemeClr val="tx2">
                  <a:lumMod val="10000"/>
                </a:schemeClr>
              </a:solidFill>
            </a:endParaRPr>
          </a:p>
        </p:txBody>
      </p:sp>
      <p:sp>
        <p:nvSpPr>
          <p:cNvPr id="21" name="Rectangle 20"/>
          <p:cNvSpPr/>
          <p:nvPr/>
        </p:nvSpPr>
        <p:spPr>
          <a:xfrm>
            <a:off x="2285984" y="3714752"/>
            <a:ext cx="1143008"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tx2">
                    <a:lumMod val="10000"/>
                  </a:schemeClr>
                </a:solidFill>
              </a:rPr>
              <a:t>1043</a:t>
            </a:r>
            <a:endParaRPr lang="ru-RU" b="1" dirty="0">
              <a:solidFill>
                <a:schemeClr val="tx2">
                  <a:lumMod val="10000"/>
                </a:schemeClr>
              </a:solidFill>
            </a:endParaRPr>
          </a:p>
        </p:txBody>
      </p:sp>
      <p:sp>
        <p:nvSpPr>
          <p:cNvPr id="22" name="Rectangle 21"/>
          <p:cNvSpPr/>
          <p:nvPr/>
        </p:nvSpPr>
        <p:spPr>
          <a:xfrm>
            <a:off x="6000760" y="3714752"/>
            <a:ext cx="947504"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tx2">
                    <a:lumMod val="10000"/>
                  </a:schemeClr>
                </a:solidFill>
              </a:rPr>
              <a:t>730</a:t>
            </a:r>
            <a:endParaRPr lang="ru-RU" b="1" dirty="0">
              <a:solidFill>
                <a:schemeClr val="tx2">
                  <a:lumMod val="10000"/>
                </a:schemeClr>
              </a:solidFill>
            </a:endParaRPr>
          </a:p>
        </p:txBody>
      </p:sp>
      <p:sp>
        <p:nvSpPr>
          <p:cNvPr id="23" name="Rectangle 22"/>
          <p:cNvSpPr/>
          <p:nvPr/>
        </p:nvSpPr>
        <p:spPr>
          <a:xfrm>
            <a:off x="2214546" y="4143380"/>
            <a:ext cx="1214446" cy="50006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4823</a:t>
            </a:r>
            <a:endParaRPr lang="ru-RU" b="1" dirty="0">
              <a:solidFill>
                <a:schemeClr val="tx2">
                  <a:lumMod val="10000"/>
                </a:schemeClr>
              </a:solidFill>
            </a:endParaRPr>
          </a:p>
        </p:txBody>
      </p:sp>
      <p:sp>
        <p:nvSpPr>
          <p:cNvPr id="24" name="Rectangle 23"/>
          <p:cNvSpPr/>
          <p:nvPr/>
        </p:nvSpPr>
        <p:spPr>
          <a:xfrm>
            <a:off x="6000760" y="4143380"/>
            <a:ext cx="285752" cy="50006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0</a:t>
            </a:r>
            <a:endParaRPr lang="ru-RU" b="1" dirty="0">
              <a:solidFill>
                <a:schemeClr val="tx2">
                  <a:lumMod val="10000"/>
                </a:schemeClr>
              </a:solidFill>
            </a:endParaRPr>
          </a:p>
        </p:txBody>
      </p:sp>
      <p:sp>
        <p:nvSpPr>
          <p:cNvPr id="25" name="Rectangle 24"/>
          <p:cNvSpPr/>
          <p:nvPr/>
        </p:nvSpPr>
        <p:spPr>
          <a:xfrm>
            <a:off x="1428727" y="4714884"/>
            <a:ext cx="2000265" cy="357190"/>
          </a:xfrm>
          <a:prstGeom prst="rect">
            <a:avLst/>
          </a:prstGeom>
          <a:solidFill>
            <a:srgbClr val="FF33CC"/>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2">
                    <a:lumMod val="10000"/>
                  </a:schemeClr>
                </a:solidFill>
              </a:rPr>
              <a:t>20256</a:t>
            </a:r>
            <a:endParaRPr lang="ru-RU" b="1" dirty="0">
              <a:solidFill>
                <a:schemeClr val="tx2">
                  <a:lumMod val="10000"/>
                </a:schemeClr>
              </a:solidFill>
            </a:endParaRPr>
          </a:p>
        </p:txBody>
      </p:sp>
      <p:sp>
        <p:nvSpPr>
          <p:cNvPr id="26" name="Rectangle 25"/>
          <p:cNvSpPr/>
          <p:nvPr/>
        </p:nvSpPr>
        <p:spPr>
          <a:xfrm>
            <a:off x="6000760" y="4714884"/>
            <a:ext cx="285752" cy="357190"/>
          </a:xfrm>
          <a:prstGeom prst="rect">
            <a:avLst/>
          </a:prstGeom>
          <a:solidFill>
            <a:srgbClr val="FF33CC"/>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2">
                    <a:lumMod val="10000"/>
                  </a:schemeClr>
                </a:solidFill>
              </a:rPr>
              <a:t>0</a:t>
            </a:r>
            <a:endParaRPr lang="ru-RU" b="1" dirty="0">
              <a:solidFill>
                <a:schemeClr val="tx2">
                  <a:lumMod val="10000"/>
                </a:schemeClr>
              </a:solidFill>
            </a:endParaRPr>
          </a:p>
        </p:txBody>
      </p:sp>
      <p:sp>
        <p:nvSpPr>
          <p:cNvPr id="27" name="Rectangle 26"/>
          <p:cNvSpPr/>
          <p:nvPr/>
        </p:nvSpPr>
        <p:spPr>
          <a:xfrm>
            <a:off x="2699792" y="5143512"/>
            <a:ext cx="729200" cy="357190"/>
          </a:xfrm>
          <a:prstGeom prst="rect">
            <a:avLst/>
          </a:prstGeom>
          <a:solidFill>
            <a:srgbClr val="00FF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1091</a:t>
            </a:r>
            <a:endParaRPr lang="ru-RU" b="1" dirty="0">
              <a:solidFill>
                <a:schemeClr val="tx2">
                  <a:lumMod val="10000"/>
                </a:schemeClr>
              </a:solidFill>
            </a:endParaRPr>
          </a:p>
        </p:txBody>
      </p:sp>
      <p:sp>
        <p:nvSpPr>
          <p:cNvPr id="28" name="Rectangle 27"/>
          <p:cNvSpPr/>
          <p:nvPr/>
        </p:nvSpPr>
        <p:spPr>
          <a:xfrm>
            <a:off x="6000760" y="5143512"/>
            <a:ext cx="803488" cy="357190"/>
          </a:xfrm>
          <a:prstGeom prst="rect">
            <a:avLst/>
          </a:prstGeom>
          <a:solidFill>
            <a:srgbClr val="00FF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1078</a:t>
            </a:r>
            <a:endParaRPr lang="ru-RU" b="1" dirty="0">
              <a:solidFill>
                <a:schemeClr val="tx2">
                  <a:lumMod val="10000"/>
                </a:schemeClr>
              </a:solidFill>
            </a:endParaRPr>
          </a:p>
        </p:txBody>
      </p:sp>
      <p:sp>
        <p:nvSpPr>
          <p:cNvPr id="29" name="Rectangle 28"/>
          <p:cNvSpPr/>
          <p:nvPr/>
        </p:nvSpPr>
        <p:spPr>
          <a:xfrm>
            <a:off x="6000760" y="5572140"/>
            <a:ext cx="947504" cy="500066"/>
          </a:xfrm>
          <a:prstGeom prst="rect">
            <a:avLst/>
          </a:prstGeom>
          <a:solidFill>
            <a:srgbClr val="FF7C8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1775</a:t>
            </a:r>
            <a:endParaRPr lang="ru-RU" b="1" dirty="0">
              <a:solidFill>
                <a:schemeClr val="tx2">
                  <a:lumMod val="10000"/>
                </a:schemeClr>
              </a:solidFill>
            </a:endParaRPr>
          </a:p>
        </p:txBody>
      </p:sp>
      <p:sp>
        <p:nvSpPr>
          <p:cNvPr id="30" name="Rectangle 29"/>
          <p:cNvSpPr/>
          <p:nvPr/>
        </p:nvSpPr>
        <p:spPr>
          <a:xfrm>
            <a:off x="2483768" y="5572140"/>
            <a:ext cx="945224" cy="500066"/>
          </a:xfrm>
          <a:prstGeom prst="rect">
            <a:avLst/>
          </a:prstGeom>
          <a:solidFill>
            <a:srgbClr val="FF7C8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1775</a:t>
            </a:r>
            <a:endParaRPr lang="ru-RU" b="1" dirty="0">
              <a:solidFill>
                <a:schemeClr val="tx2">
                  <a:lumMod val="10000"/>
                </a:schemeClr>
              </a:solidFill>
            </a:endParaRPr>
          </a:p>
        </p:txBody>
      </p:sp>
      <p:sp>
        <p:nvSpPr>
          <p:cNvPr id="31" name="Rectangle 30"/>
          <p:cNvSpPr/>
          <p:nvPr/>
        </p:nvSpPr>
        <p:spPr>
          <a:xfrm>
            <a:off x="1928794" y="6143644"/>
            <a:ext cx="1500198" cy="500066"/>
          </a:xfrm>
          <a:prstGeom prst="rect">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2">
                    <a:lumMod val="10000"/>
                  </a:schemeClr>
                </a:solidFill>
              </a:rPr>
              <a:t>9819</a:t>
            </a:r>
            <a:endParaRPr lang="ru-RU" b="1" dirty="0">
              <a:solidFill>
                <a:schemeClr val="tx2">
                  <a:lumMod val="10000"/>
                </a:schemeClr>
              </a:solidFill>
            </a:endParaRPr>
          </a:p>
        </p:txBody>
      </p:sp>
      <p:sp>
        <p:nvSpPr>
          <p:cNvPr id="32" name="Rectangle 31"/>
          <p:cNvSpPr/>
          <p:nvPr/>
        </p:nvSpPr>
        <p:spPr>
          <a:xfrm>
            <a:off x="6000772" y="6156754"/>
            <a:ext cx="1285884" cy="500066"/>
          </a:xfrm>
          <a:prstGeom prst="rect">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2">
                    <a:lumMod val="10000"/>
                  </a:schemeClr>
                </a:solidFill>
              </a:rPr>
              <a:t>9557</a:t>
            </a:r>
            <a:endParaRPr lang="ru-RU" b="1" dirty="0">
              <a:solidFill>
                <a:schemeClr val="tx2">
                  <a:lumMod val="10000"/>
                </a:schemeClr>
              </a:solidFill>
            </a:endParaRPr>
          </a:p>
        </p:txBody>
      </p:sp>
      <p:sp>
        <p:nvSpPr>
          <p:cNvPr id="33" name="Rounded Rectangle 32"/>
          <p:cNvSpPr/>
          <p:nvPr/>
        </p:nvSpPr>
        <p:spPr>
          <a:xfrm>
            <a:off x="972493" y="3278859"/>
            <a:ext cx="1313490" cy="500066"/>
          </a:xfrm>
          <a:prstGeom prst="roundRect">
            <a:avLst/>
          </a:prstGeom>
          <a:ln>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400" b="1" dirty="0" smtClean="0">
                <a:solidFill>
                  <a:schemeClr val="tx2">
                    <a:lumMod val="10000"/>
                  </a:schemeClr>
                </a:solidFill>
              </a:rPr>
              <a:t>122129</a:t>
            </a:r>
            <a:endParaRPr lang="ru-RU" sz="2400" b="1" dirty="0">
              <a:solidFill>
                <a:schemeClr val="tx2">
                  <a:lumMod val="10000"/>
                </a:schemeClr>
              </a:solidFill>
            </a:endParaRPr>
          </a:p>
        </p:txBody>
      </p:sp>
      <p:sp>
        <p:nvSpPr>
          <p:cNvPr id="34" name="Rounded Rectangle 33"/>
          <p:cNvSpPr/>
          <p:nvPr/>
        </p:nvSpPr>
        <p:spPr>
          <a:xfrm>
            <a:off x="6948264" y="4786322"/>
            <a:ext cx="1409950" cy="500066"/>
          </a:xfrm>
          <a:prstGeom prst="roundRect">
            <a:avLst/>
          </a:prstGeom>
          <a:ln>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400" b="1" dirty="0" smtClean="0">
                <a:solidFill>
                  <a:schemeClr val="tx2">
                    <a:lumMod val="10000"/>
                  </a:schemeClr>
                </a:solidFill>
              </a:rPr>
              <a:t>93828</a:t>
            </a:r>
            <a:endParaRPr lang="ru-RU" sz="2400" b="1" dirty="0">
              <a:solidFill>
                <a:schemeClr val="tx2">
                  <a:lumMod val="10000"/>
                </a:schemeClr>
              </a:solidFill>
            </a:endParaRPr>
          </a:p>
        </p:txBody>
      </p:sp>
      <p:sp>
        <p:nvSpPr>
          <p:cNvPr id="35" name="Left Arrow 34"/>
          <p:cNvSpPr/>
          <p:nvPr/>
        </p:nvSpPr>
        <p:spPr>
          <a:xfrm rot="10800000">
            <a:off x="214280" y="2964653"/>
            <a:ext cx="714380" cy="928694"/>
          </a:xfrm>
          <a:prstGeom prst="leftArrow">
            <a:avLst>
              <a:gd name="adj1" fmla="val 50000"/>
              <a:gd name="adj2" fmla="val 50000"/>
            </a:avLst>
          </a:prstGeom>
          <a:ln>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36" name="Left Arrow 35"/>
          <p:cNvSpPr/>
          <p:nvPr/>
        </p:nvSpPr>
        <p:spPr>
          <a:xfrm>
            <a:off x="8358215" y="4589427"/>
            <a:ext cx="642942" cy="839837"/>
          </a:xfrm>
          <a:prstGeom prst="leftArrow">
            <a:avLst>
              <a:gd name="adj1" fmla="val 50000"/>
              <a:gd name="adj2"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53737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9012"/>
            <a:ext cx="8349204" cy="492240"/>
          </a:xfrm>
          <a:solidFill>
            <a:srgbClr val="92D050"/>
          </a:solidFill>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1400" b="1" dirty="0" smtClean="0"/>
              <a:t>Структура налоговых и неналоговых доходов консолидированного бюджета Репьёвского муниципального района на 2025-2027 годы</a:t>
            </a:r>
            <a:endParaRPr lang="ru-RU" sz="1400" b="1" dirty="0"/>
          </a:p>
        </p:txBody>
      </p:sp>
      <p:sp>
        <p:nvSpPr>
          <p:cNvPr id="3" name="Content Placeholder 2"/>
          <p:cNvSpPr>
            <a:spLocks noGrp="1"/>
          </p:cNvSpPr>
          <p:nvPr>
            <p:ph idx="1"/>
          </p:nvPr>
        </p:nvSpPr>
        <p:spPr>
          <a:xfrm>
            <a:off x="192893" y="718959"/>
            <a:ext cx="8912655" cy="4565595"/>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ounded Rectangle 3"/>
          <p:cNvSpPr/>
          <p:nvPr/>
        </p:nvSpPr>
        <p:spPr>
          <a:xfrm>
            <a:off x="539552" y="806815"/>
            <a:ext cx="8064895" cy="499016"/>
          </a:xfrm>
          <a:prstGeom prst="roundRect">
            <a:avLst/>
          </a:prstGeom>
          <a:solidFill>
            <a:srgbClr val="FFFF6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50000"/>
                  </a:schemeClr>
                </a:solidFill>
                <a:latin typeface="Arial" panose="020B0604020202020204" pitchFamily="34" charset="0"/>
                <a:cs typeface="Arial" panose="020B0604020202020204" pitchFamily="34" charset="0"/>
              </a:rPr>
              <a:t>Консолидированный бюджет </a:t>
            </a:r>
          </a:p>
        </p:txBody>
      </p:sp>
      <p:sp>
        <p:nvSpPr>
          <p:cNvPr id="5" name="Rounded Rectangle 4"/>
          <p:cNvSpPr/>
          <p:nvPr/>
        </p:nvSpPr>
        <p:spPr>
          <a:xfrm>
            <a:off x="198907" y="2943877"/>
            <a:ext cx="1708797"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Налоговые доходы</a:t>
            </a:r>
          </a:p>
          <a:p>
            <a:pPr algn="ctr"/>
            <a:r>
              <a:rPr lang="ru-RU" sz="1200" b="1" dirty="0" err="1" smtClean="0">
                <a:solidFill>
                  <a:schemeClr val="accent1">
                    <a:lumMod val="50000"/>
                  </a:schemeClr>
                </a:solidFill>
              </a:rPr>
              <a:t>тыс.руб</a:t>
            </a:r>
            <a:r>
              <a:rPr lang="ru-RU" sz="1200" b="1" dirty="0" smtClean="0">
                <a:solidFill>
                  <a:schemeClr val="accent1">
                    <a:lumMod val="75000"/>
                  </a:schemeClr>
                </a:solidFill>
              </a:rPr>
              <a:t>.</a:t>
            </a:r>
            <a:endParaRPr lang="ru-RU" sz="1200" b="1" dirty="0">
              <a:solidFill>
                <a:schemeClr val="accent1">
                  <a:lumMod val="75000"/>
                </a:schemeClr>
              </a:solidFill>
            </a:endParaRPr>
          </a:p>
        </p:txBody>
      </p:sp>
      <p:sp>
        <p:nvSpPr>
          <p:cNvPr id="6" name="Rounded Rectangle 5"/>
          <p:cNvSpPr/>
          <p:nvPr/>
        </p:nvSpPr>
        <p:spPr>
          <a:xfrm>
            <a:off x="4652990" y="2946106"/>
            <a:ext cx="1863226" cy="610081"/>
          </a:xfrm>
          <a:prstGeom prst="roundRect">
            <a:avLst/>
          </a:prstGeom>
          <a:ln w="38100"/>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Неналоговые доходы</a:t>
            </a:r>
          </a:p>
          <a:p>
            <a:pPr algn="ctr"/>
            <a:r>
              <a:rPr lang="ru-RU" sz="1200" b="1" dirty="0" err="1" smtClean="0">
                <a:solidFill>
                  <a:schemeClr val="accent1">
                    <a:lumMod val="50000"/>
                  </a:schemeClr>
                </a:solidFill>
              </a:rPr>
              <a:t>тыс.руб</a:t>
            </a:r>
            <a:r>
              <a:rPr lang="ru-RU" sz="1200" b="1" dirty="0" smtClean="0">
                <a:solidFill>
                  <a:schemeClr val="accent1">
                    <a:lumMod val="50000"/>
                  </a:schemeClr>
                </a:solidFill>
              </a:rPr>
              <a:t>.</a:t>
            </a:r>
            <a:endParaRPr lang="ru-RU" sz="1200" b="1" dirty="0">
              <a:solidFill>
                <a:schemeClr val="accent1">
                  <a:lumMod val="50000"/>
                </a:schemeClr>
              </a:solidFill>
            </a:endParaRPr>
          </a:p>
        </p:txBody>
      </p:sp>
      <p:sp>
        <p:nvSpPr>
          <p:cNvPr id="7" name="Rectangle 6"/>
          <p:cNvSpPr/>
          <p:nvPr/>
        </p:nvSpPr>
        <p:spPr>
          <a:xfrm>
            <a:off x="1948528" y="2475407"/>
            <a:ext cx="823272" cy="37254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a:t>
            </a:r>
            <a:r>
              <a:rPr lang="en-US" sz="1400" b="1" dirty="0" smtClean="0">
                <a:solidFill>
                  <a:schemeClr val="accent1">
                    <a:lumMod val="50000"/>
                  </a:schemeClr>
                </a:solidFill>
              </a:rPr>
              <a:t>2</a:t>
            </a:r>
            <a:r>
              <a:rPr lang="ru-RU" sz="1400" b="1" dirty="0" smtClean="0">
                <a:solidFill>
                  <a:schemeClr val="accent1">
                    <a:lumMod val="50000"/>
                  </a:schemeClr>
                </a:solidFill>
              </a:rPr>
              <a:t>4г.</a:t>
            </a:r>
            <a:endParaRPr lang="ru-RU" sz="1400" b="1" dirty="0">
              <a:solidFill>
                <a:schemeClr val="accent1">
                  <a:lumMod val="50000"/>
                </a:schemeClr>
              </a:solidFill>
            </a:endParaRPr>
          </a:p>
        </p:txBody>
      </p:sp>
      <p:sp>
        <p:nvSpPr>
          <p:cNvPr id="9" name="Rectangle 8"/>
          <p:cNvSpPr/>
          <p:nvPr/>
        </p:nvSpPr>
        <p:spPr>
          <a:xfrm>
            <a:off x="2845437" y="2468847"/>
            <a:ext cx="792657" cy="37254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2025г.</a:t>
            </a:r>
            <a:endParaRPr lang="ru-RU" sz="1400" b="1" dirty="0">
              <a:solidFill>
                <a:schemeClr val="accent1">
                  <a:lumMod val="50000"/>
                </a:schemeClr>
              </a:solidFill>
            </a:endParaRPr>
          </a:p>
        </p:txBody>
      </p:sp>
      <p:sp>
        <p:nvSpPr>
          <p:cNvPr id="13" name="Rectangle 12"/>
          <p:cNvSpPr/>
          <p:nvPr/>
        </p:nvSpPr>
        <p:spPr>
          <a:xfrm>
            <a:off x="214282" y="3643314"/>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Налог на доходы физ.лиц</a:t>
            </a:r>
            <a:endParaRPr lang="ru-RU" sz="1200" b="1" dirty="0">
              <a:solidFill>
                <a:schemeClr val="accent1">
                  <a:lumMod val="50000"/>
                </a:schemeClr>
              </a:solidFill>
            </a:endParaRPr>
          </a:p>
        </p:txBody>
      </p:sp>
      <p:sp>
        <p:nvSpPr>
          <p:cNvPr id="14" name="Rectangle 13"/>
          <p:cNvSpPr/>
          <p:nvPr/>
        </p:nvSpPr>
        <p:spPr>
          <a:xfrm>
            <a:off x="214282" y="4143380"/>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Акцизы на нефтепродукты</a:t>
            </a:r>
            <a:endParaRPr lang="ru-RU" sz="1200" b="1" dirty="0">
              <a:solidFill>
                <a:schemeClr val="accent1">
                  <a:lumMod val="50000"/>
                </a:schemeClr>
              </a:solidFill>
            </a:endParaRPr>
          </a:p>
        </p:txBody>
      </p:sp>
      <p:sp>
        <p:nvSpPr>
          <p:cNvPr id="15" name="Rectangle 14"/>
          <p:cNvSpPr/>
          <p:nvPr/>
        </p:nvSpPr>
        <p:spPr>
          <a:xfrm>
            <a:off x="214283" y="4643446"/>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УСН</a:t>
            </a:r>
            <a:endParaRPr lang="ru-RU" sz="1200" b="1" dirty="0">
              <a:solidFill>
                <a:schemeClr val="accent1">
                  <a:lumMod val="50000"/>
                </a:schemeClr>
              </a:solidFill>
            </a:endParaRPr>
          </a:p>
        </p:txBody>
      </p:sp>
      <p:sp>
        <p:nvSpPr>
          <p:cNvPr id="16" name="Rectangle 15"/>
          <p:cNvSpPr/>
          <p:nvPr/>
        </p:nvSpPr>
        <p:spPr>
          <a:xfrm>
            <a:off x="214282" y="5143512"/>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ЕСХН</a:t>
            </a:r>
            <a:endParaRPr lang="ru-RU" sz="1200" b="1" dirty="0">
              <a:solidFill>
                <a:schemeClr val="accent1">
                  <a:lumMod val="50000"/>
                </a:schemeClr>
              </a:solidFill>
            </a:endParaRPr>
          </a:p>
        </p:txBody>
      </p:sp>
      <p:sp>
        <p:nvSpPr>
          <p:cNvPr id="17" name="Rectangle 16"/>
          <p:cNvSpPr/>
          <p:nvPr/>
        </p:nvSpPr>
        <p:spPr>
          <a:xfrm>
            <a:off x="214282" y="5643578"/>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Имущественные налоги</a:t>
            </a:r>
            <a:endParaRPr lang="ru-RU" sz="1200" b="1" dirty="0">
              <a:solidFill>
                <a:schemeClr val="accent1">
                  <a:lumMod val="50000"/>
                </a:schemeClr>
              </a:solidFill>
            </a:endParaRPr>
          </a:p>
        </p:txBody>
      </p:sp>
      <p:sp>
        <p:nvSpPr>
          <p:cNvPr id="18" name="Rectangle 17"/>
          <p:cNvSpPr/>
          <p:nvPr/>
        </p:nvSpPr>
        <p:spPr>
          <a:xfrm>
            <a:off x="214282" y="6143644"/>
            <a:ext cx="169342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Остальные налоги и сборы</a:t>
            </a:r>
            <a:endParaRPr lang="ru-RU" sz="1200" b="1" dirty="0">
              <a:solidFill>
                <a:schemeClr val="accent1">
                  <a:lumMod val="50000"/>
                </a:schemeClr>
              </a:solidFill>
            </a:endParaRPr>
          </a:p>
        </p:txBody>
      </p:sp>
      <p:sp>
        <p:nvSpPr>
          <p:cNvPr id="19" name="Rectangle 18"/>
          <p:cNvSpPr/>
          <p:nvPr/>
        </p:nvSpPr>
        <p:spPr>
          <a:xfrm>
            <a:off x="4673020" y="3643314"/>
            <a:ext cx="1843196" cy="10158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accent1">
                    <a:lumMod val="50000"/>
                  </a:schemeClr>
                </a:solidFill>
              </a:rPr>
              <a:t>Доходы от </a:t>
            </a:r>
            <a:r>
              <a:rPr lang="ru-RU" sz="1100" b="1" dirty="0" err="1" smtClean="0">
                <a:solidFill>
                  <a:schemeClr val="accent1">
                    <a:lumMod val="50000"/>
                  </a:schemeClr>
                </a:solidFill>
              </a:rPr>
              <a:t>использова-ния</a:t>
            </a:r>
            <a:r>
              <a:rPr lang="ru-RU" sz="1100" b="1" dirty="0" smtClean="0">
                <a:solidFill>
                  <a:schemeClr val="accent1">
                    <a:lumMod val="50000"/>
                  </a:schemeClr>
                </a:solidFill>
              </a:rPr>
              <a:t> имущества, </a:t>
            </a:r>
            <a:r>
              <a:rPr lang="ru-RU" sz="1100" b="1" dirty="0" err="1" smtClean="0">
                <a:solidFill>
                  <a:schemeClr val="accent1">
                    <a:lumMod val="50000"/>
                  </a:schemeClr>
                </a:solidFill>
              </a:rPr>
              <a:t>нахо-дящегося</a:t>
            </a:r>
            <a:r>
              <a:rPr lang="ru-RU" sz="1100" b="1" dirty="0" smtClean="0">
                <a:solidFill>
                  <a:schemeClr val="accent1">
                    <a:lumMod val="50000"/>
                  </a:schemeClr>
                </a:solidFill>
              </a:rPr>
              <a:t> в </a:t>
            </a:r>
            <a:r>
              <a:rPr lang="ru-RU" sz="1100" b="1" dirty="0" err="1" smtClean="0">
                <a:solidFill>
                  <a:schemeClr val="accent1">
                    <a:lumMod val="50000"/>
                  </a:schemeClr>
                </a:solidFill>
              </a:rPr>
              <a:t>госу</a:t>
            </a:r>
            <a:r>
              <a:rPr lang="ru-RU" sz="1100" b="1" dirty="0" smtClean="0">
                <a:solidFill>
                  <a:schemeClr val="accent1">
                    <a:lumMod val="50000"/>
                  </a:schemeClr>
                </a:solidFill>
              </a:rPr>
              <a:t>-дарственной и муниципальной собственности</a:t>
            </a:r>
            <a:endParaRPr lang="ru-RU" sz="1100" b="1" dirty="0">
              <a:solidFill>
                <a:schemeClr val="accent1">
                  <a:lumMod val="50000"/>
                </a:schemeClr>
              </a:solidFill>
            </a:endParaRPr>
          </a:p>
        </p:txBody>
      </p:sp>
      <p:sp>
        <p:nvSpPr>
          <p:cNvPr id="20" name="Rectangle 19"/>
          <p:cNvSpPr/>
          <p:nvPr/>
        </p:nvSpPr>
        <p:spPr>
          <a:xfrm>
            <a:off x="4681357" y="5929330"/>
            <a:ext cx="1834859"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accent1">
                    <a:lumMod val="50000"/>
                  </a:schemeClr>
                </a:solidFill>
              </a:rPr>
              <a:t>Штрафные санкции</a:t>
            </a:r>
            <a:endParaRPr lang="ru-RU" sz="1100" b="1" dirty="0">
              <a:solidFill>
                <a:schemeClr val="accent1">
                  <a:lumMod val="50000"/>
                </a:schemeClr>
              </a:solidFill>
            </a:endParaRPr>
          </a:p>
        </p:txBody>
      </p:sp>
      <p:sp>
        <p:nvSpPr>
          <p:cNvPr id="21" name="Rectangle 20"/>
          <p:cNvSpPr/>
          <p:nvPr/>
        </p:nvSpPr>
        <p:spPr>
          <a:xfrm>
            <a:off x="4673020" y="4711404"/>
            <a:ext cx="1843196" cy="41293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accent1">
                    <a:lumMod val="50000"/>
                  </a:schemeClr>
                </a:solidFill>
              </a:rPr>
              <a:t>Доходы от оказания платных услуг</a:t>
            </a:r>
            <a:endParaRPr lang="ru-RU" sz="1100" b="1" dirty="0">
              <a:solidFill>
                <a:schemeClr val="accent1">
                  <a:lumMod val="50000"/>
                </a:schemeClr>
              </a:solidFill>
            </a:endParaRPr>
          </a:p>
        </p:txBody>
      </p:sp>
      <p:sp>
        <p:nvSpPr>
          <p:cNvPr id="22" name="Rectangle 21"/>
          <p:cNvSpPr/>
          <p:nvPr/>
        </p:nvSpPr>
        <p:spPr>
          <a:xfrm>
            <a:off x="4681357" y="6280671"/>
            <a:ext cx="1834859" cy="4286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accent1">
                    <a:lumMod val="50000"/>
                  </a:schemeClr>
                </a:solidFill>
              </a:rPr>
              <a:t>Остальные неналоговые доходы</a:t>
            </a:r>
            <a:endParaRPr lang="ru-RU" sz="1100" b="1" dirty="0">
              <a:solidFill>
                <a:schemeClr val="accent1">
                  <a:lumMod val="50000"/>
                </a:schemeClr>
              </a:solidFill>
            </a:endParaRPr>
          </a:p>
        </p:txBody>
      </p:sp>
      <p:sp>
        <p:nvSpPr>
          <p:cNvPr id="24" name="Rectangle 23"/>
          <p:cNvSpPr/>
          <p:nvPr/>
        </p:nvSpPr>
        <p:spPr>
          <a:xfrm>
            <a:off x="4667300" y="5241102"/>
            <a:ext cx="1848916" cy="6429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accent1">
                    <a:lumMod val="50000"/>
                  </a:schemeClr>
                </a:solidFill>
              </a:rPr>
              <a:t>Доходы от продажи материальных и нематериальных активов</a:t>
            </a:r>
            <a:endParaRPr lang="ru-RU" sz="1100" b="1" dirty="0">
              <a:solidFill>
                <a:schemeClr val="accent1">
                  <a:lumMod val="50000"/>
                </a:schemeClr>
              </a:solidFill>
            </a:endParaRPr>
          </a:p>
        </p:txBody>
      </p:sp>
      <p:sp>
        <p:nvSpPr>
          <p:cNvPr id="25" name="Rectangle 24"/>
          <p:cNvSpPr/>
          <p:nvPr/>
        </p:nvSpPr>
        <p:spPr>
          <a:xfrm>
            <a:off x="1964513" y="3661219"/>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64528</a:t>
            </a:r>
            <a:endParaRPr lang="ru-RU" sz="1200" b="1" dirty="0">
              <a:solidFill>
                <a:schemeClr val="accent1">
                  <a:lumMod val="50000"/>
                </a:schemeClr>
              </a:solidFill>
            </a:endParaRPr>
          </a:p>
        </p:txBody>
      </p:sp>
      <p:sp>
        <p:nvSpPr>
          <p:cNvPr id="26" name="Rectangle 25"/>
          <p:cNvSpPr/>
          <p:nvPr/>
        </p:nvSpPr>
        <p:spPr>
          <a:xfrm>
            <a:off x="1965543" y="4163886"/>
            <a:ext cx="796511"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15794</a:t>
            </a:r>
            <a:endParaRPr lang="ru-RU" sz="1200" b="1" dirty="0">
              <a:solidFill>
                <a:schemeClr val="accent1">
                  <a:lumMod val="50000"/>
                </a:schemeClr>
              </a:solidFill>
            </a:endParaRPr>
          </a:p>
        </p:txBody>
      </p:sp>
      <p:sp>
        <p:nvSpPr>
          <p:cNvPr id="28" name="Rectangle 27"/>
          <p:cNvSpPr/>
          <p:nvPr/>
        </p:nvSpPr>
        <p:spPr>
          <a:xfrm>
            <a:off x="1964513" y="4652610"/>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3000</a:t>
            </a:r>
            <a:endParaRPr lang="ru-RU" sz="1200" b="1" dirty="0">
              <a:solidFill>
                <a:schemeClr val="accent1">
                  <a:lumMod val="50000"/>
                </a:schemeClr>
              </a:solidFill>
            </a:endParaRPr>
          </a:p>
        </p:txBody>
      </p:sp>
      <p:sp>
        <p:nvSpPr>
          <p:cNvPr id="29" name="Rectangle 28"/>
          <p:cNvSpPr/>
          <p:nvPr/>
        </p:nvSpPr>
        <p:spPr>
          <a:xfrm>
            <a:off x="1964513" y="5160993"/>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1043</a:t>
            </a:r>
            <a:endParaRPr lang="ru-RU" sz="1200" b="1" dirty="0">
              <a:solidFill>
                <a:schemeClr val="accent1">
                  <a:lumMod val="50000"/>
                </a:schemeClr>
              </a:solidFill>
            </a:endParaRPr>
          </a:p>
        </p:txBody>
      </p:sp>
      <p:sp>
        <p:nvSpPr>
          <p:cNvPr id="31" name="Rectangle 30"/>
          <p:cNvSpPr/>
          <p:nvPr/>
        </p:nvSpPr>
        <p:spPr>
          <a:xfrm>
            <a:off x="1964513" y="5669376"/>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25079</a:t>
            </a:r>
            <a:endParaRPr lang="ru-RU" sz="1200" b="1" dirty="0">
              <a:solidFill>
                <a:schemeClr val="accent1">
                  <a:lumMod val="50000"/>
                </a:schemeClr>
              </a:solidFill>
            </a:endParaRPr>
          </a:p>
        </p:txBody>
      </p:sp>
      <p:sp>
        <p:nvSpPr>
          <p:cNvPr id="34" name="Rectangle 33"/>
          <p:cNvSpPr/>
          <p:nvPr/>
        </p:nvSpPr>
        <p:spPr>
          <a:xfrm>
            <a:off x="1968286" y="6161882"/>
            <a:ext cx="803514" cy="5715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2866</a:t>
            </a:r>
            <a:endParaRPr lang="ru-RU" sz="1200" b="1" dirty="0">
              <a:solidFill>
                <a:schemeClr val="accent1">
                  <a:lumMod val="50000"/>
                </a:schemeClr>
              </a:solidFill>
            </a:endParaRPr>
          </a:p>
        </p:txBody>
      </p:sp>
      <p:sp>
        <p:nvSpPr>
          <p:cNvPr id="36" name="Rectangle 35"/>
          <p:cNvSpPr/>
          <p:nvPr/>
        </p:nvSpPr>
        <p:spPr>
          <a:xfrm>
            <a:off x="6572587" y="3651159"/>
            <a:ext cx="810639" cy="100013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7548</a:t>
            </a:r>
            <a:endParaRPr lang="ru-RU" sz="1200" b="1" dirty="0">
              <a:solidFill>
                <a:schemeClr val="accent1">
                  <a:lumMod val="50000"/>
                </a:schemeClr>
              </a:solidFill>
            </a:endParaRPr>
          </a:p>
        </p:txBody>
      </p:sp>
      <p:sp>
        <p:nvSpPr>
          <p:cNvPr id="37" name="Rectangle 36"/>
          <p:cNvSpPr/>
          <p:nvPr/>
        </p:nvSpPr>
        <p:spPr>
          <a:xfrm>
            <a:off x="6569591" y="4732365"/>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1588</a:t>
            </a:r>
            <a:endParaRPr lang="ru-RU" sz="1200" b="1" dirty="0">
              <a:solidFill>
                <a:schemeClr val="accent1">
                  <a:lumMod val="50000"/>
                </a:schemeClr>
              </a:solidFill>
            </a:endParaRPr>
          </a:p>
        </p:txBody>
      </p:sp>
      <p:sp>
        <p:nvSpPr>
          <p:cNvPr id="38" name="Rectangle 37"/>
          <p:cNvSpPr/>
          <p:nvPr/>
        </p:nvSpPr>
        <p:spPr>
          <a:xfrm>
            <a:off x="6577726" y="5240275"/>
            <a:ext cx="805500" cy="6429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0</a:t>
            </a:r>
            <a:endParaRPr lang="ru-RU" sz="1200" b="1" dirty="0">
              <a:solidFill>
                <a:schemeClr val="accent1">
                  <a:lumMod val="50000"/>
                </a:schemeClr>
              </a:solidFill>
            </a:endParaRPr>
          </a:p>
        </p:txBody>
      </p:sp>
      <p:sp>
        <p:nvSpPr>
          <p:cNvPr id="39" name="Rectangle 38"/>
          <p:cNvSpPr/>
          <p:nvPr/>
        </p:nvSpPr>
        <p:spPr>
          <a:xfrm>
            <a:off x="6577726" y="5931662"/>
            <a:ext cx="805500" cy="28575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621</a:t>
            </a:r>
            <a:endParaRPr lang="ru-RU" sz="1200" b="1" dirty="0">
              <a:solidFill>
                <a:schemeClr val="accent1">
                  <a:lumMod val="50000"/>
                </a:schemeClr>
              </a:solidFill>
            </a:endParaRPr>
          </a:p>
        </p:txBody>
      </p:sp>
      <p:sp>
        <p:nvSpPr>
          <p:cNvPr id="40" name="Rectangle 39"/>
          <p:cNvSpPr/>
          <p:nvPr/>
        </p:nvSpPr>
        <p:spPr>
          <a:xfrm>
            <a:off x="6569591" y="6286520"/>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62</a:t>
            </a:r>
            <a:endParaRPr lang="ru-RU" sz="1200" b="1" dirty="0">
              <a:solidFill>
                <a:schemeClr val="accent1">
                  <a:lumMod val="50000"/>
                </a:schemeClr>
              </a:solidFill>
            </a:endParaRPr>
          </a:p>
        </p:txBody>
      </p:sp>
      <p:sp>
        <p:nvSpPr>
          <p:cNvPr id="45" name="Down Arrow 44"/>
          <p:cNvSpPr/>
          <p:nvPr/>
        </p:nvSpPr>
        <p:spPr>
          <a:xfrm>
            <a:off x="598328" y="1393686"/>
            <a:ext cx="484632" cy="9936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Down Arrow 46"/>
          <p:cNvSpPr/>
          <p:nvPr/>
        </p:nvSpPr>
        <p:spPr>
          <a:xfrm>
            <a:off x="8028384" y="1432458"/>
            <a:ext cx="484632" cy="894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Rectangle 24"/>
          <p:cNvSpPr/>
          <p:nvPr/>
        </p:nvSpPr>
        <p:spPr>
          <a:xfrm>
            <a:off x="2828609" y="3661219"/>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69577</a:t>
            </a:r>
            <a:endParaRPr lang="ru-RU" sz="1200" b="1" dirty="0">
              <a:solidFill>
                <a:schemeClr val="accent1">
                  <a:lumMod val="50000"/>
                </a:schemeClr>
              </a:solidFill>
            </a:endParaRPr>
          </a:p>
        </p:txBody>
      </p:sp>
      <p:sp>
        <p:nvSpPr>
          <p:cNvPr id="41" name="Rectangle 24"/>
          <p:cNvSpPr/>
          <p:nvPr/>
        </p:nvSpPr>
        <p:spPr>
          <a:xfrm>
            <a:off x="3692705" y="3643314"/>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72551</a:t>
            </a:r>
            <a:endParaRPr lang="ru-RU" sz="1200" b="1" dirty="0">
              <a:solidFill>
                <a:schemeClr val="accent1">
                  <a:lumMod val="50000"/>
                </a:schemeClr>
              </a:solidFill>
            </a:endParaRPr>
          </a:p>
        </p:txBody>
      </p:sp>
      <p:sp>
        <p:nvSpPr>
          <p:cNvPr id="42" name="Rectangle 8"/>
          <p:cNvSpPr/>
          <p:nvPr/>
        </p:nvSpPr>
        <p:spPr>
          <a:xfrm>
            <a:off x="1449855" y="1666594"/>
            <a:ext cx="1224136" cy="677409"/>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a:t>
            </a:r>
            <a:r>
              <a:rPr lang="en-US" sz="1400" b="1" dirty="0" smtClean="0">
                <a:solidFill>
                  <a:schemeClr val="accent1">
                    <a:lumMod val="50000"/>
                  </a:schemeClr>
                </a:solidFill>
              </a:rPr>
              <a:t>2</a:t>
            </a:r>
            <a:r>
              <a:rPr lang="ru-RU" sz="1400" b="1" dirty="0">
                <a:solidFill>
                  <a:schemeClr val="accent1">
                    <a:lumMod val="50000"/>
                  </a:schemeClr>
                </a:solidFill>
              </a:rPr>
              <a:t>5</a:t>
            </a:r>
            <a:r>
              <a:rPr lang="ru-RU" sz="1400" b="1" dirty="0" smtClean="0">
                <a:solidFill>
                  <a:schemeClr val="accent1">
                    <a:lumMod val="50000"/>
                  </a:schemeClr>
                </a:solidFill>
              </a:rPr>
              <a:t>г. 122129 </a:t>
            </a:r>
            <a:r>
              <a:rPr lang="ru-RU" sz="1400" b="1" dirty="0" err="1" smtClean="0">
                <a:solidFill>
                  <a:schemeClr val="accent1">
                    <a:lumMod val="50000"/>
                  </a:schemeClr>
                </a:solidFill>
              </a:rPr>
              <a:t>тыс.руб</a:t>
            </a:r>
            <a:r>
              <a:rPr lang="ru-RU" sz="1400" b="1" dirty="0" smtClean="0">
                <a:solidFill>
                  <a:schemeClr val="accent1">
                    <a:lumMod val="50000"/>
                  </a:schemeClr>
                </a:solidFill>
              </a:rPr>
              <a:t>.</a:t>
            </a:r>
            <a:endParaRPr lang="ru-RU" sz="1400" b="1" dirty="0">
              <a:solidFill>
                <a:schemeClr val="accent1">
                  <a:lumMod val="50000"/>
                </a:schemeClr>
              </a:solidFill>
            </a:endParaRPr>
          </a:p>
        </p:txBody>
      </p:sp>
      <p:sp>
        <p:nvSpPr>
          <p:cNvPr id="43" name="Rectangle 25"/>
          <p:cNvSpPr/>
          <p:nvPr/>
        </p:nvSpPr>
        <p:spPr>
          <a:xfrm>
            <a:off x="2823987" y="4156279"/>
            <a:ext cx="823271"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16208</a:t>
            </a:r>
            <a:endParaRPr lang="ru-RU" sz="1200" b="1" dirty="0">
              <a:solidFill>
                <a:schemeClr val="accent1">
                  <a:lumMod val="50000"/>
                </a:schemeClr>
              </a:solidFill>
            </a:endParaRPr>
          </a:p>
        </p:txBody>
      </p:sp>
      <p:sp>
        <p:nvSpPr>
          <p:cNvPr id="44" name="Rectangle 25"/>
          <p:cNvSpPr/>
          <p:nvPr/>
        </p:nvSpPr>
        <p:spPr>
          <a:xfrm>
            <a:off x="3696220" y="4148896"/>
            <a:ext cx="80491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20545</a:t>
            </a:r>
            <a:endParaRPr lang="ru-RU" sz="1200" b="1" dirty="0">
              <a:solidFill>
                <a:schemeClr val="accent1">
                  <a:lumMod val="50000"/>
                </a:schemeClr>
              </a:solidFill>
            </a:endParaRPr>
          </a:p>
        </p:txBody>
      </p:sp>
      <p:sp>
        <p:nvSpPr>
          <p:cNvPr id="46" name="Rectangle 27"/>
          <p:cNvSpPr/>
          <p:nvPr/>
        </p:nvSpPr>
        <p:spPr>
          <a:xfrm>
            <a:off x="2840051" y="4643446"/>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3090</a:t>
            </a:r>
            <a:endParaRPr lang="ru-RU" sz="1200" b="1" dirty="0">
              <a:solidFill>
                <a:schemeClr val="accent1">
                  <a:lumMod val="50000"/>
                </a:schemeClr>
              </a:solidFill>
            </a:endParaRPr>
          </a:p>
        </p:txBody>
      </p:sp>
      <p:sp>
        <p:nvSpPr>
          <p:cNvPr id="48" name="Rectangle 27"/>
          <p:cNvSpPr/>
          <p:nvPr/>
        </p:nvSpPr>
        <p:spPr>
          <a:xfrm>
            <a:off x="3696220" y="4643670"/>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3183</a:t>
            </a:r>
            <a:endParaRPr lang="ru-RU" sz="1200" b="1" dirty="0">
              <a:solidFill>
                <a:schemeClr val="accent1">
                  <a:lumMod val="50000"/>
                </a:schemeClr>
              </a:solidFill>
            </a:endParaRPr>
          </a:p>
        </p:txBody>
      </p:sp>
      <p:sp>
        <p:nvSpPr>
          <p:cNvPr id="49" name="Rectangle 8"/>
          <p:cNvSpPr/>
          <p:nvPr/>
        </p:nvSpPr>
        <p:spPr>
          <a:xfrm>
            <a:off x="3887924" y="1660315"/>
            <a:ext cx="1224136" cy="695103"/>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2026г. 128378 </a:t>
            </a:r>
            <a:r>
              <a:rPr lang="ru-RU" sz="1400" b="1" dirty="0" err="1" smtClean="0">
                <a:solidFill>
                  <a:schemeClr val="accent1">
                    <a:lumMod val="50000"/>
                  </a:schemeClr>
                </a:solidFill>
              </a:rPr>
              <a:t>тыс.руб</a:t>
            </a:r>
            <a:r>
              <a:rPr lang="ru-RU" sz="1400" b="1" dirty="0" smtClean="0">
                <a:solidFill>
                  <a:schemeClr val="accent1">
                    <a:lumMod val="50000"/>
                  </a:schemeClr>
                </a:solidFill>
              </a:rPr>
              <a:t>.</a:t>
            </a:r>
            <a:endParaRPr lang="ru-RU" sz="1400" b="1" dirty="0">
              <a:solidFill>
                <a:schemeClr val="accent1">
                  <a:lumMod val="50000"/>
                </a:schemeClr>
              </a:solidFill>
            </a:endParaRPr>
          </a:p>
        </p:txBody>
      </p:sp>
      <p:sp>
        <p:nvSpPr>
          <p:cNvPr id="50" name="Rectangle 8"/>
          <p:cNvSpPr/>
          <p:nvPr/>
        </p:nvSpPr>
        <p:spPr>
          <a:xfrm>
            <a:off x="6384848" y="1664913"/>
            <a:ext cx="1224136" cy="676243"/>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2027г. 136527 </a:t>
            </a:r>
            <a:r>
              <a:rPr lang="ru-RU" sz="1400" b="1" dirty="0" err="1" smtClean="0">
                <a:solidFill>
                  <a:schemeClr val="accent1">
                    <a:lumMod val="50000"/>
                  </a:schemeClr>
                </a:solidFill>
              </a:rPr>
              <a:t>тыс.руб</a:t>
            </a:r>
            <a:r>
              <a:rPr lang="ru-RU" sz="1400" b="1" dirty="0" smtClean="0">
                <a:solidFill>
                  <a:schemeClr val="accent1">
                    <a:lumMod val="50000"/>
                  </a:schemeClr>
                </a:solidFill>
              </a:rPr>
              <a:t>.</a:t>
            </a:r>
            <a:endParaRPr lang="ru-RU" sz="1400" b="1" dirty="0">
              <a:solidFill>
                <a:schemeClr val="accent1">
                  <a:lumMod val="50000"/>
                </a:schemeClr>
              </a:solidFill>
            </a:endParaRPr>
          </a:p>
        </p:txBody>
      </p:sp>
      <p:sp>
        <p:nvSpPr>
          <p:cNvPr id="11" name="4-конечная звезда 10"/>
          <p:cNvSpPr/>
          <p:nvPr/>
        </p:nvSpPr>
        <p:spPr>
          <a:xfrm>
            <a:off x="1897628" y="1352733"/>
            <a:ext cx="360040" cy="22290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4-конечная звезда 50"/>
          <p:cNvSpPr/>
          <p:nvPr/>
        </p:nvSpPr>
        <p:spPr>
          <a:xfrm>
            <a:off x="4333128" y="1338171"/>
            <a:ext cx="360040" cy="22290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4-конечная звезда 51"/>
          <p:cNvSpPr/>
          <p:nvPr/>
        </p:nvSpPr>
        <p:spPr>
          <a:xfrm>
            <a:off x="6800456" y="1346496"/>
            <a:ext cx="360040" cy="22290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Rectangle 8"/>
          <p:cNvSpPr/>
          <p:nvPr/>
        </p:nvSpPr>
        <p:spPr>
          <a:xfrm>
            <a:off x="3720491" y="2461995"/>
            <a:ext cx="792657" cy="38595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2026г.</a:t>
            </a:r>
            <a:endParaRPr lang="ru-RU" sz="1400" b="1" dirty="0">
              <a:solidFill>
                <a:schemeClr val="accent1">
                  <a:lumMod val="50000"/>
                </a:schemeClr>
              </a:solidFill>
            </a:endParaRPr>
          </a:p>
        </p:txBody>
      </p:sp>
      <p:sp>
        <p:nvSpPr>
          <p:cNvPr id="54" name="Rounded Rectangle 4"/>
          <p:cNvSpPr/>
          <p:nvPr/>
        </p:nvSpPr>
        <p:spPr>
          <a:xfrm>
            <a:off x="1969589" y="2944238"/>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112310</a:t>
            </a:r>
            <a:endParaRPr lang="ru-RU" sz="1200" b="1" dirty="0">
              <a:solidFill>
                <a:schemeClr val="accent1">
                  <a:lumMod val="50000"/>
                </a:schemeClr>
              </a:solidFill>
            </a:endParaRPr>
          </a:p>
        </p:txBody>
      </p:sp>
      <p:sp>
        <p:nvSpPr>
          <p:cNvPr id="55" name="Rounded Rectangle 4"/>
          <p:cNvSpPr/>
          <p:nvPr/>
        </p:nvSpPr>
        <p:spPr>
          <a:xfrm>
            <a:off x="3692705" y="2938541"/>
            <a:ext cx="854398"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126522</a:t>
            </a:r>
            <a:endParaRPr lang="ru-RU" sz="1200" b="1" dirty="0">
              <a:solidFill>
                <a:schemeClr val="accent1">
                  <a:lumMod val="50000"/>
                </a:schemeClr>
              </a:solidFill>
            </a:endParaRPr>
          </a:p>
        </p:txBody>
      </p:sp>
      <p:sp>
        <p:nvSpPr>
          <p:cNvPr id="56" name="Rounded Rectangle 4"/>
          <p:cNvSpPr/>
          <p:nvPr/>
        </p:nvSpPr>
        <p:spPr>
          <a:xfrm>
            <a:off x="2840659" y="2951845"/>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118467</a:t>
            </a:r>
            <a:endParaRPr lang="ru-RU" sz="1200" b="1" dirty="0">
              <a:solidFill>
                <a:schemeClr val="accent1">
                  <a:lumMod val="50000"/>
                </a:schemeClr>
              </a:solidFill>
            </a:endParaRPr>
          </a:p>
        </p:txBody>
      </p:sp>
      <p:sp>
        <p:nvSpPr>
          <p:cNvPr id="57" name="Rectangle 6"/>
          <p:cNvSpPr/>
          <p:nvPr/>
        </p:nvSpPr>
        <p:spPr>
          <a:xfrm>
            <a:off x="6551819" y="2457917"/>
            <a:ext cx="823272" cy="379238"/>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a:t>
            </a:r>
            <a:r>
              <a:rPr lang="en-US" sz="1400" b="1" dirty="0" smtClean="0">
                <a:solidFill>
                  <a:schemeClr val="accent1">
                    <a:lumMod val="50000"/>
                  </a:schemeClr>
                </a:solidFill>
              </a:rPr>
              <a:t>2</a:t>
            </a:r>
            <a:r>
              <a:rPr lang="ru-RU" sz="1400" b="1" dirty="0" smtClean="0">
                <a:solidFill>
                  <a:schemeClr val="accent1">
                    <a:lumMod val="50000"/>
                  </a:schemeClr>
                </a:solidFill>
              </a:rPr>
              <a:t>4г.</a:t>
            </a:r>
            <a:endParaRPr lang="ru-RU" sz="1400" b="1" dirty="0">
              <a:solidFill>
                <a:schemeClr val="accent1">
                  <a:lumMod val="50000"/>
                </a:schemeClr>
              </a:solidFill>
            </a:endParaRPr>
          </a:p>
        </p:txBody>
      </p:sp>
      <p:sp>
        <p:nvSpPr>
          <p:cNvPr id="58" name="Rectangle 8"/>
          <p:cNvSpPr/>
          <p:nvPr/>
        </p:nvSpPr>
        <p:spPr>
          <a:xfrm>
            <a:off x="7448686" y="2457917"/>
            <a:ext cx="792657" cy="37254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2025г.</a:t>
            </a:r>
            <a:endParaRPr lang="ru-RU" sz="1400" b="1" dirty="0">
              <a:solidFill>
                <a:schemeClr val="accent1">
                  <a:lumMod val="50000"/>
                </a:schemeClr>
              </a:solidFill>
            </a:endParaRPr>
          </a:p>
        </p:txBody>
      </p:sp>
      <p:sp>
        <p:nvSpPr>
          <p:cNvPr id="59" name="Rectangle 8"/>
          <p:cNvSpPr/>
          <p:nvPr/>
        </p:nvSpPr>
        <p:spPr>
          <a:xfrm>
            <a:off x="8314938" y="2444505"/>
            <a:ext cx="792657" cy="38595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2026г.</a:t>
            </a:r>
            <a:endParaRPr lang="ru-RU" sz="1400" b="1" dirty="0">
              <a:solidFill>
                <a:schemeClr val="accent1">
                  <a:lumMod val="50000"/>
                </a:schemeClr>
              </a:solidFill>
            </a:endParaRPr>
          </a:p>
        </p:txBody>
      </p:sp>
      <p:sp>
        <p:nvSpPr>
          <p:cNvPr id="60" name="Rounded Rectangle 4"/>
          <p:cNvSpPr/>
          <p:nvPr/>
        </p:nvSpPr>
        <p:spPr>
          <a:xfrm>
            <a:off x="6581014" y="2918433"/>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9819</a:t>
            </a:r>
            <a:endParaRPr lang="ru-RU" sz="1200" b="1" dirty="0">
              <a:solidFill>
                <a:schemeClr val="accent1">
                  <a:lumMod val="50000"/>
                </a:schemeClr>
              </a:solidFill>
            </a:endParaRPr>
          </a:p>
        </p:txBody>
      </p:sp>
      <p:sp>
        <p:nvSpPr>
          <p:cNvPr id="61" name="Rounded Rectangle 4"/>
          <p:cNvSpPr/>
          <p:nvPr/>
        </p:nvSpPr>
        <p:spPr>
          <a:xfrm>
            <a:off x="7448241" y="2903095"/>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9911</a:t>
            </a:r>
            <a:endParaRPr lang="ru-RU" sz="1200" b="1" dirty="0">
              <a:solidFill>
                <a:schemeClr val="accent1">
                  <a:lumMod val="50000"/>
                </a:schemeClr>
              </a:solidFill>
            </a:endParaRPr>
          </a:p>
        </p:txBody>
      </p:sp>
      <p:sp>
        <p:nvSpPr>
          <p:cNvPr id="62" name="Rounded Rectangle 4"/>
          <p:cNvSpPr/>
          <p:nvPr/>
        </p:nvSpPr>
        <p:spPr>
          <a:xfrm>
            <a:off x="8315468" y="2887757"/>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10005</a:t>
            </a:r>
            <a:endParaRPr lang="ru-RU" sz="1200" b="1" dirty="0">
              <a:solidFill>
                <a:schemeClr val="accent1">
                  <a:lumMod val="50000"/>
                </a:schemeClr>
              </a:solidFill>
            </a:endParaRPr>
          </a:p>
        </p:txBody>
      </p:sp>
      <p:sp>
        <p:nvSpPr>
          <p:cNvPr id="63" name="Rectangle 35"/>
          <p:cNvSpPr/>
          <p:nvPr/>
        </p:nvSpPr>
        <p:spPr>
          <a:xfrm>
            <a:off x="7447055" y="3643314"/>
            <a:ext cx="810639" cy="100013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7548</a:t>
            </a:r>
            <a:endParaRPr lang="ru-RU" sz="1200" b="1" dirty="0">
              <a:solidFill>
                <a:schemeClr val="accent1">
                  <a:lumMod val="50000"/>
                </a:schemeClr>
              </a:solidFill>
            </a:endParaRPr>
          </a:p>
        </p:txBody>
      </p:sp>
      <p:sp>
        <p:nvSpPr>
          <p:cNvPr id="64" name="Rectangle 35"/>
          <p:cNvSpPr/>
          <p:nvPr/>
        </p:nvSpPr>
        <p:spPr>
          <a:xfrm>
            <a:off x="8327072" y="3634573"/>
            <a:ext cx="780524" cy="100013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7548</a:t>
            </a:r>
            <a:endParaRPr lang="ru-RU" sz="1200" b="1" dirty="0">
              <a:solidFill>
                <a:schemeClr val="accent1">
                  <a:lumMod val="50000"/>
                </a:schemeClr>
              </a:solidFill>
            </a:endParaRPr>
          </a:p>
        </p:txBody>
      </p:sp>
      <p:sp>
        <p:nvSpPr>
          <p:cNvPr id="65" name="Rectangle 36"/>
          <p:cNvSpPr/>
          <p:nvPr/>
        </p:nvSpPr>
        <p:spPr>
          <a:xfrm>
            <a:off x="7462630" y="4730573"/>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1635</a:t>
            </a:r>
            <a:endParaRPr lang="ru-RU" sz="1200" b="1" dirty="0">
              <a:solidFill>
                <a:schemeClr val="accent1">
                  <a:lumMod val="50000"/>
                </a:schemeClr>
              </a:solidFill>
            </a:endParaRPr>
          </a:p>
        </p:txBody>
      </p:sp>
      <p:sp>
        <p:nvSpPr>
          <p:cNvPr id="66" name="Rectangle 36"/>
          <p:cNvSpPr/>
          <p:nvPr/>
        </p:nvSpPr>
        <p:spPr>
          <a:xfrm>
            <a:off x="8312180" y="4728918"/>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1682</a:t>
            </a:r>
            <a:endParaRPr lang="ru-RU" sz="1200" b="1" dirty="0">
              <a:solidFill>
                <a:schemeClr val="accent1">
                  <a:lumMod val="50000"/>
                </a:schemeClr>
              </a:solidFill>
            </a:endParaRPr>
          </a:p>
        </p:txBody>
      </p:sp>
      <p:sp>
        <p:nvSpPr>
          <p:cNvPr id="67" name="Rectangle 37"/>
          <p:cNvSpPr/>
          <p:nvPr/>
        </p:nvSpPr>
        <p:spPr>
          <a:xfrm>
            <a:off x="7444736" y="5241485"/>
            <a:ext cx="805500" cy="6429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0</a:t>
            </a:r>
            <a:endParaRPr lang="ru-RU" sz="1200" b="1" dirty="0">
              <a:solidFill>
                <a:schemeClr val="accent1">
                  <a:lumMod val="50000"/>
                </a:schemeClr>
              </a:solidFill>
            </a:endParaRPr>
          </a:p>
        </p:txBody>
      </p:sp>
      <p:sp>
        <p:nvSpPr>
          <p:cNvPr id="68" name="Rectangle 37"/>
          <p:cNvSpPr/>
          <p:nvPr/>
        </p:nvSpPr>
        <p:spPr>
          <a:xfrm>
            <a:off x="8300049" y="5232299"/>
            <a:ext cx="805500" cy="6429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0</a:t>
            </a:r>
            <a:endParaRPr lang="ru-RU" sz="1200" b="1" dirty="0">
              <a:solidFill>
                <a:schemeClr val="accent1">
                  <a:lumMod val="50000"/>
                </a:schemeClr>
              </a:solidFill>
            </a:endParaRPr>
          </a:p>
        </p:txBody>
      </p:sp>
      <p:sp>
        <p:nvSpPr>
          <p:cNvPr id="69" name="Rectangle 38"/>
          <p:cNvSpPr/>
          <p:nvPr/>
        </p:nvSpPr>
        <p:spPr>
          <a:xfrm>
            <a:off x="7447471" y="5929330"/>
            <a:ext cx="805500" cy="28575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664</a:t>
            </a:r>
            <a:endParaRPr lang="ru-RU" sz="1200" b="1" dirty="0">
              <a:solidFill>
                <a:schemeClr val="accent1">
                  <a:lumMod val="50000"/>
                </a:schemeClr>
              </a:solidFill>
            </a:endParaRPr>
          </a:p>
        </p:txBody>
      </p:sp>
      <p:sp>
        <p:nvSpPr>
          <p:cNvPr id="70" name="Rectangle 38"/>
          <p:cNvSpPr/>
          <p:nvPr/>
        </p:nvSpPr>
        <p:spPr>
          <a:xfrm>
            <a:off x="8300049" y="5934399"/>
            <a:ext cx="805500" cy="28575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709</a:t>
            </a:r>
            <a:endParaRPr lang="ru-RU" sz="1200" b="1" dirty="0">
              <a:solidFill>
                <a:schemeClr val="accent1">
                  <a:lumMod val="50000"/>
                </a:schemeClr>
              </a:solidFill>
            </a:endParaRPr>
          </a:p>
        </p:txBody>
      </p:sp>
      <p:sp>
        <p:nvSpPr>
          <p:cNvPr id="71" name="Rectangle 39"/>
          <p:cNvSpPr/>
          <p:nvPr/>
        </p:nvSpPr>
        <p:spPr>
          <a:xfrm>
            <a:off x="7460870" y="6287092"/>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64</a:t>
            </a:r>
            <a:endParaRPr lang="ru-RU" sz="1200" b="1" dirty="0">
              <a:solidFill>
                <a:schemeClr val="accent1">
                  <a:lumMod val="50000"/>
                </a:schemeClr>
              </a:solidFill>
            </a:endParaRPr>
          </a:p>
        </p:txBody>
      </p:sp>
      <p:sp>
        <p:nvSpPr>
          <p:cNvPr id="72" name="Rectangle 39"/>
          <p:cNvSpPr/>
          <p:nvPr/>
        </p:nvSpPr>
        <p:spPr>
          <a:xfrm>
            <a:off x="8312180" y="6287092"/>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66</a:t>
            </a:r>
            <a:endParaRPr lang="ru-RU" sz="1200" b="1" dirty="0">
              <a:solidFill>
                <a:schemeClr val="accent1">
                  <a:lumMod val="50000"/>
                </a:schemeClr>
              </a:solidFill>
            </a:endParaRPr>
          </a:p>
        </p:txBody>
      </p:sp>
      <p:sp>
        <p:nvSpPr>
          <p:cNvPr id="73" name="Rectangle 28"/>
          <p:cNvSpPr/>
          <p:nvPr/>
        </p:nvSpPr>
        <p:spPr>
          <a:xfrm>
            <a:off x="3697927" y="5161747"/>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1110</a:t>
            </a:r>
            <a:endParaRPr lang="ru-RU" sz="1200" b="1" dirty="0">
              <a:solidFill>
                <a:schemeClr val="accent1">
                  <a:lumMod val="50000"/>
                </a:schemeClr>
              </a:solidFill>
            </a:endParaRPr>
          </a:p>
        </p:txBody>
      </p:sp>
      <p:sp>
        <p:nvSpPr>
          <p:cNvPr id="74" name="Rectangle 28"/>
          <p:cNvSpPr/>
          <p:nvPr/>
        </p:nvSpPr>
        <p:spPr>
          <a:xfrm>
            <a:off x="2835584" y="5170974"/>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1077</a:t>
            </a:r>
            <a:endParaRPr lang="ru-RU" sz="1200" b="1" dirty="0">
              <a:solidFill>
                <a:schemeClr val="accent1">
                  <a:lumMod val="50000"/>
                </a:schemeClr>
              </a:solidFill>
            </a:endParaRPr>
          </a:p>
        </p:txBody>
      </p:sp>
      <p:sp>
        <p:nvSpPr>
          <p:cNvPr id="75" name="Rectangle 30"/>
          <p:cNvSpPr/>
          <p:nvPr/>
        </p:nvSpPr>
        <p:spPr>
          <a:xfrm>
            <a:off x="2842555" y="5684342"/>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25561</a:t>
            </a:r>
            <a:endParaRPr lang="ru-RU" sz="1200" b="1" dirty="0">
              <a:solidFill>
                <a:schemeClr val="accent1">
                  <a:lumMod val="50000"/>
                </a:schemeClr>
              </a:solidFill>
            </a:endParaRPr>
          </a:p>
        </p:txBody>
      </p:sp>
      <p:sp>
        <p:nvSpPr>
          <p:cNvPr id="76" name="Rectangle 30"/>
          <p:cNvSpPr/>
          <p:nvPr/>
        </p:nvSpPr>
        <p:spPr>
          <a:xfrm>
            <a:off x="3692705" y="5676295"/>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26090</a:t>
            </a:r>
            <a:endParaRPr lang="ru-RU" sz="1200" b="1" dirty="0">
              <a:solidFill>
                <a:schemeClr val="accent1">
                  <a:lumMod val="50000"/>
                </a:schemeClr>
              </a:solidFill>
            </a:endParaRPr>
          </a:p>
        </p:txBody>
      </p:sp>
      <p:sp>
        <p:nvSpPr>
          <p:cNvPr id="77" name="Rectangle 33"/>
          <p:cNvSpPr/>
          <p:nvPr/>
        </p:nvSpPr>
        <p:spPr>
          <a:xfrm>
            <a:off x="2829777" y="6167002"/>
            <a:ext cx="803514" cy="5715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2954</a:t>
            </a:r>
            <a:endParaRPr lang="ru-RU" sz="1200" b="1" dirty="0">
              <a:solidFill>
                <a:schemeClr val="accent1">
                  <a:lumMod val="50000"/>
                </a:schemeClr>
              </a:solidFill>
            </a:endParaRPr>
          </a:p>
        </p:txBody>
      </p:sp>
      <p:sp>
        <p:nvSpPr>
          <p:cNvPr id="78" name="Rectangle 33"/>
          <p:cNvSpPr/>
          <p:nvPr/>
        </p:nvSpPr>
        <p:spPr>
          <a:xfrm>
            <a:off x="3679101" y="6174598"/>
            <a:ext cx="803514" cy="5715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3043</a:t>
            </a:r>
            <a:endParaRPr lang="ru-RU" sz="12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782"/>
            <a:ext cx="8784976" cy="724567"/>
          </a:xfrm>
          <a:solidFill>
            <a:schemeClr val="accent5">
              <a:lumMod val="20000"/>
              <a:lumOff val="80000"/>
            </a:schemeClr>
          </a:solidFill>
        </p:spPr>
        <p:txBody>
          <a:bodyPr>
            <a:noAutofit/>
          </a:bodyPr>
          <a:lstStyle/>
          <a:p>
            <a:pPr algn="ctr"/>
            <a:r>
              <a:rPr lang="ru-RU" sz="2000" b="1" dirty="0" smtClean="0">
                <a:solidFill>
                  <a:schemeClr val="accent5">
                    <a:lumMod val="50000"/>
                  </a:schemeClr>
                </a:solidFill>
              </a:rPr>
              <a:t>Структура доходов Репьёвского муниципального района на 20</a:t>
            </a:r>
            <a:r>
              <a:rPr lang="en-US" sz="2000" b="1" dirty="0" smtClean="0">
                <a:solidFill>
                  <a:schemeClr val="accent5">
                    <a:lumMod val="50000"/>
                  </a:schemeClr>
                </a:solidFill>
              </a:rPr>
              <a:t>2</a:t>
            </a:r>
            <a:r>
              <a:rPr lang="ru-RU" sz="2000" b="1" dirty="0" smtClean="0">
                <a:solidFill>
                  <a:schemeClr val="accent5">
                    <a:lumMod val="50000"/>
                  </a:schemeClr>
                </a:solidFill>
              </a:rPr>
              <a:t>5 год</a:t>
            </a:r>
            <a:endParaRPr lang="ru-RU" sz="2000" b="1" dirty="0">
              <a:solidFill>
                <a:schemeClr val="accent5">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2022675"/>
              </p:ext>
            </p:extLst>
          </p:nvPr>
        </p:nvGraphicFramePr>
        <p:xfrm>
          <a:off x="533400" y="1052736"/>
          <a:ext cx="497470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ine Callout 1 5"/>
          <p:cNvSpPr/>
          <p:nvPr/>
        </p:nvSpPr>
        <p:spPr>
          <a:xfrm>
            <a:off x="4515219" y="886625"/>
            <a:ext cx="1711662" cy="571504"/>
          </a:xfrm>
          <a:prstGeom prst="borderCallout1">
            <a:avLst>
              <a:gd name="adj1" fmla="val 100549"/>
              <a:gd name="adj2" fmla="val 48579"/>
              <a:gd name="adj3" fmla="val 276182"/>
              <a:gd name="adj4" fmla="val 8088"/>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Доходы всего</a:t>
            </a:r>
            <a:endParaRPr lang="ru-RU" sz="1400" b="1" dirty="0"/>
          </a:p>
        </p:txBody>
      </p:sp>
      <p:sp>
        <p:nvSpPr>
          <p:cNvPr id="7" name="Line Callout 1 6"/>
          <p:cNvSpPr/>
          <p:nvPr/>
        </p:nvSpPr>
        <p:spPr>
          <a:xfrm>
            <a:off x="0" y="896338"/>
            <a:ext cx="1584176" cy="571504"/>
          </a:xfrm>
          <a:prstGeom prst="borderCallout1">
            <a:avLst>
              <a:gd name="adj1" fmla="val 252263"/>
              <a:gd name="adj2" fmla="val 121598"/>
              <a:gd name="adj3" fmla="val 100150"/>
              <a:gd name="adj4" fmla="val 45103"/>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Безвозмездные поступления</a:t>
            </a:r>
            <a:endParaRPr lang="ru-RU" sz="1400" b="1" dirty="0"/>
          </a:p>
        </p:txBody>
      </p:sp>
      <p:sp>
        <p:nvSpPr>
          <p:cNvPr id="9" name="Line Callout 1 8"/>
          <p:cNvSpPr/>
          <p:nvPr/>
        </p:nvSpPr>
        <p:spPr>
          <a:xfrm>
            <a:off x="467544" y="5500269"/>
            <a:ext cx="1647634" cy="613166"/>
          </a:xfrm>
          <a:prstGeom prst="borderCallout1">
            <a:avLst>
              <a:gd name="adj1" fmla="val 1059"/>
              <a:gd name="adj2" fmla="val 47947"/>
              <a:gd name="adj3" fmla="val -95003"/>
              <a:gd name="adj4" fmla="val 78009"/>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Неналоговые доходы</a:t>
            </a:r>
            <a:endParaRPr lang="ru-RU" sz="1400" b="1" dirty="0"/>
          </a:p>
        </p:txBody>
      </p:sp>
      <p:sp>
        <p:nvSpPr>
          <p:cNvPr id="10" name="Line Callout 1 9"/>
          <p:cNvSpPr/>
          <p:nvPr/>
        </p:nvSpPr>
        <p:spPr>
          <a:xfrm>
            <a:off x="4094412" y="5263466"/>
            <a:ext cx="1584176" cy="857256"/>
          </a:xfrm>
          <a:prstGeom prst="borderCallout1">
            <a:avLst>
              <a:gd name="adj1" fmla="val 49308"/>
              <a:gd name="adj2" fmla="val 891"/>
              <a:gd name="adj3" fmla="val -156322"/>
              <a:gd name="adj4" fmla="val -84796"/>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a:solidFill>
                  <a:schemeClr val="tx1"/>
                </a:solidFill>
              </a:rPr>
              <a:t>Н</a:t>
            </a:r>
            <a:r>
              <a:rPr lang="ru-RU" sz="1400" b="1" dirty="0" smtClean="0">
                <a:solidFill>
                  <a:schemeClr val="tx1"/>
                </a:solidFill>
              </a:rPr>
              <a:t>алоговые доходы</a:t>
            </a:r>
            <a:endParaRPr lang="ru-RU" sz="1400" b="1" dirty="0">
              <a:solidFill>
                <a:schemeClr val="tx1"/>
              </a:solidFill>
            </a:endParaRPr>
          </a:p>
        </p:txBody>
      </p:sp>
      <p:sp>
        <p:nvSpPr>
          <p:cNvPr id="11" name="Flowchart: Process 10"/>
          <p:cNvSpPr/>
          <p:nvPr/>
        </p:nvSpPr>
        <p:spPr>
          <a:xfrm>
            <a:off x="5796136" y="1944471"/>
            <a:ext cx="1571636" cy="642942"/>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t>Безвозмездные поступления</a:t>
            </a:r>
            <a:endParaRPr lang="ru-RU" sz="1400" b="1" dirty="0"/>
          </a:p>
        </p:txBody>
      </p:sp>
      <p:sp>
        <p:nvSpPr>
          <p:cNvPr id="12" name="Rectangle 11"/>
          <p:cNvSpPr/>
          <p:nvPr/>
        </p:nvSpPr>
        <p:spPr>
          <a:xfrm>
            <a:off x="7489198" y="1944471"/>
            <a:ext cx="1187258"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462056,4</a:t>
            </a:r>
            <a:endParaRPr lang="ru-RU" sz="1600" b="1" dirty="0"/>
          </a:p>
        </p:txBody>
      </p:sp>
      <p:sp>
        <p:nvSpPr>
          <p:cNvPr id="13" name="Rectangle 12"/>
          <p:cNvSpPr/>
          <p:nvPr/>
        </p:nvSpPr>
        <p:spPr>
          <a:xfrm>
            <a:off x="5796136" y="2703803"/>
            <a:ext cx="1571636" cy="571504"/>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5">
                    <a:lumMod val="50000"/>
                  </a:schemeClr>
                </a:solidFill>
              </a:rPr>
              <a:t>Дотации</a:t>
            </a:r>
            <a:endParaRPr lang="ru-RU" sz="1600" b="1" dirty="0">
              <a:solidFill>
                <a:schemeClr val="accent5">
                  <a:lumMod val="50000"/>
                </a:schemeClr>
              </a:solidFill>
            </a:endParaRPr>
          </a:p>
        </p:txBody>
      </p:sp>
      <p:sp>
        <p:nvSpPr>
          <p:cNvPr id="14" name="Rectangle 13"/>
          <p:cNvSpPr/>
          <p:nvPr/>
        </p:nvSpPr>
        <p:spPr>
          <a:xfrm>
            <a:off x="7482538" y="2703803"/>
            <a:ext cx="1193918"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159262</a:t>
            </a:r>
            <a:endParaRPr lang="ru-RU" sz="1400" b="1" dirty="0"/>
          </a:p>
        </p:txBody>
      </p:sp>
      <p:sp>
        <p:nvSpPr>
          <p:cNvPr id="15" name="Rectangle 14"/>
          <p:cNvSpPr/>
          <p:nvPr/>
        </p:nvSpPr>
        <p:spPr>
          <a:xfrm>
            <a:off x="5820243" y="3337412"/>
            <a:ext cx="1571636" cy="571504"/>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5">
                    <a:lumMod val="50000"/>
                  </a:schemeClr>
                </a:solidFill>
              </a:rPr>
              <a:t>Субвенции</a:t>
            </a:r>
            <a:endParaRPr lang="ru-RU" sz="1600" b="1" dirty="0">
              <a:solidFill>
                <a:schemeClr val="accent5">
                  <a:lumMod val="50000"/>
                </a:schemeClr>
              </a:solidFill>
            </a:endParaRPr>
          </a:p>
        </p:txBody>
      </p:sp>
      <p:sp>
        <p:nvSpPr>
          <p:cNvPr id="16" name="Rectangle 15"/>
          <p:cNvSpPr/>
          <p:nvPr/>
        </p:nvSpPr>
        <p:spPr>
          <a:xfrm>
            <a:off x="7489198" y="3337412"/>
            <a:ext cx="1187258"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176693,9</a:t>
            </a:r>
            <a:endParaRPr lang="ru-RU" sz="1400" b="1" dirty="0"/>
          </a:p>
        </p:txBody>
      </p:sp>
      <p:sp>
        <p:nvSpPr>
          <p:cNvPr id="17" name="Rectangle 16"/>
          <p:cNvSpPr/>
          <p:nvPr/>
        </p:nvSpPr>
        <p:spPr>
          <a:xfrm>
            <a:off x="5834537" y="3992414"/>
            <a:ext cx="1557342" cy="571504"/>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5">
                    <a:lumMod val="50000"/>
                  </a:schemeClr>
                </a:solidFill>
              </a:rPr>
              <a:t>Субсидии</a:t>
            </a:r>
            <a:endParaRPr lang="ru-RU" sz="1600" b="1" dirty="0">
              <a:solidFill>
                <a:schemeClr val="accent5">
                  <a:lumMod val="50000"/>
                </a:schemeClr>
              </a:solidFill>
            </a:endParaRPr>
          </a:p>
        </p:txBody>
      </p:sp>
      <p:sp>
        <p:nvSpPr>
          <p:cNvPr id="18" name="Rectangle 17"/>
          <p:cNvSpPr/>
          <p:nvPr/>
        </p:nvSpPr>
        <p:spPr>
          <a:xfrm>
            <a:off x="7491964" y="3985996"/>
            <a:ext cx="1184491"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104144,7</a:t>
            </a:r>
            <a:endParaRPr lang="ru-RU" sz="1400" b="1" dirty="0"/>
          </a:p>
        </p:txBody>
      </p:sp>
      <p:sp>
        <p:nvSpPr>
          <p:cNvPr id="19" name="Rectangle 18"/>
          <p:cNvSpPr/>
          <p:nvPr/>
        </p:nvSpPr>
        <p:spPr>
          <a:xfrm>
            <a:off x="5820243" y="4663844"/>
            <a:ext cx="1571636" cy="1143008"/>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5">
                    <a:lumMod val="50000"/>
                  </a:schemeClr>
                </a:solidFill>
              </a:rPr>
              <a:t>Иные межбюджетные трансферты</a:t>
            </a:r>
            <a:endParaRPr lang="ru-RU" sz="1600" b="1" dirty="0">
              <a:solidFill>
                <a:schemeClr val="accent5">
                  <a:lumMod val="50000"/>
                </a:schemeClr>
              </a:solidFill>
            </a:endParaRPr>
          </a:p>
        </p:txBody>
      </p:sp>
      <p:sp>
        <p:nvSpPr>
          <p:cNvPr id="20" name="Rectangle 19"/>
          <p:cNvSpPr/>
          <p:nvPr/>
        </p:nvSpPr>
        <p:spPr>
          <a:xfrm>
            <a:off x="7489197" y="4673890"/>
            <a:ext cx="1187257" cy="11430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21955,8</a:t>
            </a:r>
            <a:endParaRPr lang="ru-RU" sz="1400" b="1" dirty="0"/>
          </a:p>
        </p:txBody>
      </p:sp>
      <p:sp>
        <p:nvSpPr>
          <p:cNvPr id="21" name="Rounded Rectangle 20"/>
          <p:cNvSpPr/>
          <p:nvPr/>
        </p:nvSpPr>
        <p:spPr>
          <a:xfrm>
            <a:off x="7330235" y="1407732"/>
            <a:ext cx="1214446" cy="35719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smtClean="0"/>
              <a:t>Тыс.руб.</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34529"/>
            <a:ext cx="7888390" cy="4389233"/>
          </a:xfrm>
        </p:spPr>
        <p:txBody>
          <a:bodyPr>
            <a:normAutofit fontScale="90000"/>
          </a:bodyPr>
          <a:lstStyle/>
          <a:p>
            <a:pPr algn="l"/>
            <a:r>
              <a:rPr lang="ru-RU" sz="1800" b="1" cap="none" dirty="0" smtClean="0">
                <a:solidFill>
                  <a:schemeClr val="accent4">
                    <a:lumMod val="75000"/>
                  </a:schemeClr>
                </a:solidFill>
              </a:rPr>
              <a:t>           </a:t>
            </a:r>
            <a:r>
              <a:rPr lang="ru-RU" sz="1800" b="1" cap="none" dirty="0" smtClean="0">
                <a:solidFill>
                  <a:schemeClr val="accent2">
                    <a:lumMod val="50000"/>
                  </a:schemeClr>
                </a:solidFill>
              </a:rPr>
              <a:t>Обязательное опубликование в средствах массовой  информации    утвержденных бюджетов и отчетов об их исполнении</a:t>
            </a:r>
            <a:r>
              <a:rPr lang="en-US" sz="1800" b="1" cap="none" dirty="0" smtClean="0">
                <a:solidFill>
                  <a:schemeClr val="accent2">
                    <a:lumMod val="50000"/>
                  </a:schemeClr>
                </a:solidFill>
              </a:rPr>
              <a:t>;</a:t>
            </a:r>
            <a:r>
              <a:rPr lang="ru-RU" sz="1800" b="1" cap="none" dirty="0" smtClean="0">
                <a:solidFill>
                  <a:schemeClr val="accent2">
                    <a:lumMod val="50000"/>
                  </a:schemeClr>
                </a:solidFill>
              </a:rPr>
              <a:t/>
            </a:r>
            <a:br>
              <a:rPr lang="ru-RU" sz="1800" b="1" cap="none" dirty="0" smtClean="0">
                <a:solidFill>
                  <a:schemeClr val="accent2">
                    <a:lumMod val="50000"/>
                  </a:schemeClr>
                </a:solidFill>
              </a:rPr>
            </a:br>
            <a:r>
              <a:rPr lang="ru-RU" sz="1800" b="1" cap="none" dirty="0" smtClean="0">
                <a:solidFill>
                  <a:schemeClr val="accent2">
                    <a:lumMod val="50000"/>
                  </a:schemeClr>
                </a:solidFill>
              </a:rPr>
              <a:t/>
            </a:r>
            <a:br>
              <a:rPr lang="ru-RU" sz="1800" b="1" cap="none" dirty="0" smtClean="0">
                <a:solidFill>
                  <a:schemeClr val="accent2">
                    <a:lumMod val="50000"/>
                  </a:schemeClr>
                </a:solidFill>
              </a:rPr>
            </a:br>
            <a:r>
              <a:rPr lang="ru-RU" sz="1800" b="1" cap="none" dirty="0" smtClean="0">
                <a:solidFill>
                  <a:schemeClr val="accent2">
                    <a:lumMod val="50000"/>
                  </a:schemeClr>
                </a:solidFill>
              </a:rPr>
              <a:t>           Доступность иных сведений о бюджетах</a:t>
            </a:r>
            <a:r>
              <a:rPr lang="en-US" sz="1800" b="1" cap="none" dirty="0" smtClean="0">
                <a:solidFill>
                  <a:schemeClr val="accent2">
                    <a:lumMod val="50000"/>
                  </a:schemeClr>
                </a:solidFill>
              </a:rPr>
              <a:t>;</a:t>
            </a:r>
            <a:r>
              <a:rPr lang="ru-RU" sz="1800" b="1" cap="none" dirty="0" smtClean="0">
                <a:solidFill>
                  <a:schemeClr val="accent2">
                    <a:lumMod val="50000"/>
                  </a:schemeClr>
                </a:solidFill>
              </a:rPr>
              <a:t/>
            </a:r>
            <a:br>
              <a:rPr lang="ru-RU" sz="1800" b="1" cap="none" dirty="0" smtClean="0">
                <a:solidFill>
                  <a:schemeClr val="accent2">
                    <a:lumMod val="50000"/>
                  </a:schemeClr>
                </a:solidFill>
              </a:rPr>
            </a:br>
            <a:r>
              <a:rPr lang="ru-RU" sz="1800" b="1" cap="none" dirty="0">
                <a:solidFill>
                  <a:schemeClr val="accent2">
                    <a:lumMod val="50000"/>
                  </a:schemeClr>
                </a:solidFill>
              </a:rPr>
              <a:t/>
            </a:r>
            <a:br>
              <a:rPr lang="ru-RU" sz="1800" b="1" cap="none" dirty="0">
                <a:solidFill>
                  <a:schemeClr val="accent2">
                    <a:lumMod val="50000"/>
                  </a:schemeClr>
                </a:solidFill>
              </a:rPr>
            </a:br>
            <a:r>
              <a:rPr lang="ru-RU" sz="1800" b="1" cap="none" dirty="0" smtClean="0">
                <a:solidFill>
                  <a:schemeClr val="accent2">
                    <a:lumMod val="50000"/>
                  </a:schemeClr>
                </a:solidFill>
              </a:rPr>
              <a:t>           Обязательная открытость для общества и средств массовой информации         проектов бюджетов, обеспечение доступа к информации на едином портале бюджетной системы Российской Федерации в сети «Интернет»</a:t>
            </a:r>
            <a:r>
              <a:rPr lang="en-US" sz="1800" b="1" cap="none" dirty="0" smtClean="0">
                <a:solidFill>
                  <a:schemeClr val="accent2">
                    <a:lumMod val="50000"/>
                  </a:schemeClr>
                </a:solidFill>
              </a:rPr>
              <a:t>;</a:t>
            </a:r>
            <a:r>
              <a:rPr lang="ru-RU" sz="1800" b="1" cap="none" dirty="0" smtClean="0">
                <a:solidFill>
                  <a:schemeClr val="accent2">
                    <a:lumMod val="50000"/>
                  </a:schemeClr>
                </a:solidFill>
              </a:rPr>
              <a:t/>
            </a:r>
            <a:br>
              <a:rPr lang="ru-RU" sz="1800" b="1" cap="none" dirty="0" smtClean="0">
                <a:solidFill>
                  <a:schemeClr val="accent2">
                    <a:lumMod val="50000"/>
                  </a:schemeClr>
                </a:solidFill>
              </a:rPr>
            </a:br>
            <a:r>
              <a:rPr lang="ru-RU" sz="1800" b="1" cap="none" dirty="0">
                <a:solidFill>
                  <a:schemeClr val="accent2">
                    <a:lumMod val="50000"/>
                  </a:schemeClr>
                </a:solidFill>
              </a:rPr>
              <a:t/>
            </a:r>
            <a:br>
              <a:rPr lang="ru-RU" sz="1800" b="1" cap="none" dirty="0">
                <a:solidFill>
                  <a:schemeClr val="accent2">
                    <a:lumMod val="50000"/>
                  </a:schemeClr>
                </a:solidFill>
              </a:rPr>
            </a:br>
            <a:r>
              <a:rPr lang="ru-RU" sz="1800" b="1" cap="none" dirty="0" smtClean="0">
                <a:solidFill>
                  <a:schemeClr val="accent2">
                    <a:lumMod val="50000"/>
                  </a:schemeClr>
                </a:solidFill>
              </a:rPr>
              <a:t>          Преемственность бюджетной классификации Российской Федерации, а также обеспечение сопоставимости показателей бюджета отчетного, текущего и очередного финансового года. </a:t>
            </a:r>
            <a:br>
              <a:rPr lang="ru-RU" sz="1800" b="1" cap="none" dirty="0" smtClean="0">
                <a:solidFill>
                  <a:schemeClr val="accent2">
                    <a:lumMod val="50000"/>
                  </a:schemeClr>
                </a:solidFill>
              </a:rPr>
            </a:br>
            <a:r>
              <a:rPr lang="ru-RU" sz="1800" b="1" cap="none" dirty="0">
                <a:solidFill>
                  <a:schemeClr val="accent2">
                    <a:lumMod val="50000"/>
                  </a:schemeClr>
                </a:solidFill>
              </a:rPr>
              <a:t> </a:t>
            </a:r>
            <a:r>
              <a:rPr lang="ru-RU" sz="1800" b="1" cap="none" dirty="0" smtClean="0">
                <a:solidFill>
                  <a:schemeClr val="accent2">
                    <a:lumMod val="50000"/>
                  </a:schemeClr>
                </a:solidFill>
              </a:rPr>
              <a:t>                                                                                           </a:t>
            </a:r>
            <a:r>
              <a:rPr lang="ru-RU" sz="1800" b="1" i="1" cap="none" dirty="0" smtClean="0">
                <a:solidFill>
                  <a:schemeClr val="accent2">
                    <a:lumMod val="50000"/>
                  </a:schemeClr>
                </a:solidFill>
              </a:rPr>
              <a:t>Бюджетный кодекс</a:t>
            </a:r>
            <a:br>
              <a:rPr lang="ru-RU" sz="1800" b="1" i="1" cap="none" dirty="0" smtClean="0">
                <a:solidFill>
                  <a:schemeClr val="accent2">
                    <a:lumMod val="50000"/>
                  </a:schemeClr>
                </a:solidFill>
              </a:rPr>
            </a:br>
            <a:r>
              <a:rPr lang="ru-RU" sz="1800" b="1" i="1" cap="none" dirty="0">
                <a:solidFill>
                  <a:schemeClr val="accent2">
                    <a:lumMod val="50000"/>
                  </a:schemeClr>
                </a:solidFill>
              </a:rPr>
              <a:t> </a:t>
            </a:r>
            <a:r>
              <a:rPr lang="ru-RU" sz="1800" b="1" i="1" cap="none" dirty="0" smtClean="0">
                <a:solidFill>
                  <a:schemeClr val="accent2">
                    <a:lumMod val="50000"/>
                  </a:schemeClr>
                </a:solidFill>
              </a:rPr>
              <a:t>                                                                                     Российской Федерации</a:t>
            </a:r>
            <a:br>
              <a:rPr lang="ru-RU" sz="1800" b="1" i="1" cap="none" dirty="0" smtClean="0">
                <a:solidFill>
                  <a:schemeClr val="accent2">
                    <a:lumMod val="50000"/>
                  </a:schemeClr>
                </a:solidFill>
              </a:rPr>
            </a:br>
            <a:r>
              <a:rPr lang="ru-RU" sz="1800" b="1" i="1" cap="none" dirty="0">
                <a:solidFill>
                  <a:schemeClr val="accent2">
                    <a:lumMod val="50000"/>
                  </a:schemeClr>
                </a:solidFill>
              </a:rPr>
              <a:t> </a:t>
            </a:r>
            <a:r>
              <a:rPr lang="ru-RU" sz="1800" b="1" i="1" cap="none" dirty="0" smtClean="0">
                <a:solidFill>
                  <a:schemeClr val="accent2">
                    <a:lumMod val="50000"/>
                  </a:schemeClr>
                </a:solidFill>
              </a:rPr>
              <a:t>                                                                                             статья 36</a:t>
            </a:r>
            <a:endParaRPr lang="ru-RU" sz="1800" b="1" cap="none" dirty="0">
              <a:solidFill>
                <a:schemeClr val="accent2">
                  <a:lumMod val="50000"/>
                </a:schemeClr>
              </a:solidFill>
            </a:endParaRPr>
          </a:p>
        </p:txBody>
      </p:sp>
      <p:sp>
        <p:nvSpPr>
          <p:cNvPr id="3" name="Text Placeholder 2"/>
          <p:cNvSpPr>
            <a:spLocks noGrp="1"/>
          </p:cNvSpPr>
          <p:nvPr>
            <p:ph type="body" idx="1"/>
          </p:nvPr>
        </p:nvSpPr>
        <p:spPr>
          <a:xfrm>
            <a:off x="539552" y="404665"/>
            <a:ext cx="8104414" cy="1022542"/>
          </a:xfrm>
        </p:spPr>
        <p:txBody>
          <a:bodyPr>
            <a:noAutofit/>
          </a:bodyPr>
          <a:lstStyle/>
          <a:p>
            <a:pPr algn="ctr"/>
            <a:r>
              <a:rPr lang="ru-RU" b="1" dirty="0" smtClean="0">
                <a:solidFill>
                  <a:schemeClr val="accent4">
                    <a:lumMod val="50000"/>
                  </a:schemeClr>
                </a:solidFill>
              </a:rPr>
              <a:t>Принцип прозрачности (открытости) </a:t>
            </a:r>
          </a:p>
          <a:p>
            <a:pPr algn="ctr"/>
            <a:r>
              <a:rPr lang="ru-RU" b="1" dirty="0" smtClean="0">
                <a:solidFill>
                  <a:schemeClr val="accent4">
                    <a:lumMod val="50000"/>
                  </a:schemeClr>
                </a:solidFill>
              </a:rPr>
              <a:t>бюджетной системы Российской Федерации</a:t>
            </a:r>
          </a:p>
          <a:p>
            <a:pPr algn="ctr"/>
            <a:r>
              <a:rPr lang="ru-RU" b="1" dirty="0">
                <a:solidFill>
                  <a:schemeClr val="accent4">
                    <a:lumMod val="50000"/>
                  </a:schemeClr>
                </a:solidFill>
              </a:rPr>
              <a:t>о</a:t>
            </a:r>
            <a:r>
              <a:rPr lang="ru-RU" b="1" dirty="0" smtClean="0">
                <a:solidFill>
                  <a:schemeClr val="accent4">
                    <a:lumMod val="50000"/>
                  </a:schemeClr>
                </a:solidFill>
              </a:rPr>
              <a:t>значает</a:t>
            </a:r>
            <a:r>
              <a:rPr lang="en-US" b="1" dirty="0" smtClean="0">
                <a:solidFill>
                  <a:schemeClr val="accent4">
                    <a:lumMod val="50000"/>
                  </a:schemeClr>
                </a:solidFill>
              </a:rPr>
              <a:t>:</a:t>
            </a:r>
            <a:r>
              <a:rPr lang="ru-RU" b="1" dirty="0" smtClean="0">
                <a:solidFill>
                  <a:schemeClr val="accent4">
                    <a:lumMod val="50000"/>
                  </a:schemeClr>
                </a:solidFill>
              </a:rPr>
              <a:t> </a:t>
            </a:r>
            <a:endParaRPr lang="ru-RU" b="1" dirty="0">
              <a:solidFill>
                <a:schemeClr val="accent4">
                  <a:lumMod val="50000"/>
                </a:schemeClr>
              </a:solidFill>
            </a:endParaRPr>
          </a:p>
        </p:txBody>
      </p:sp>
      <p:sp>
        <p:nvSpPr>
          <p:cNvPr id="4" name="4-конечная звезда 3"/>
          <p:cNvSpPr/>
          <p:nvPr/>
        </p:nvSpPr>
        <p:spPr>
          <a:xfrm>
            <a:off x="396082" y="2225434"/>
            <a:ext cx="432048" cy="461319"/>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4-конечная звезда 4"/>
          <p:cNvSpPr/>
          <p:nvPr/>
        </p:nvSpPr>
        <p:spPr>
          <a:xfrm>
            <a:off x="396082" y="2846998"/>
            <a:ext cx="432048" cy="461319"/>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4-конечная звезда 5"/>
          <p:cNvSpPr/>
          <p:nvPr/>
        </p:nvSpPr>
        <p:spPr>
          <a:xfrm>
            <a:off x="396082" y="3484495"/>
            <a:ext cx="432048" cy="461319"/>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4-конечная звезда 6"/>
          <p:cNvSpPr/>
          <p:nvPr/>
        </p:nvSpPr>
        <p:spPr>
          <a:xfrm>
            <a:off x="396082" y="4509120"/>
            <a:ext cx="432048" cy="461319"/>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p:cNvSpPr/>
          <p:nvPr/>
        </p:nvSpPr>
        <p:spPr>
          <a:xfrm>
            <a:off x="467544" y="548680"/>
            <a:ext cx="8064895" cy="4990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solidFill>
                  <a:schemeClr val="accent1">
                    <a:lumMod val="50000"/>
                  </a:schemeClr>
                </a:solidFill>
                <a:latin typeface="Arial" panose="020B0604020202020204" pitchFamily="34" charset="0"/>
                <a:cs typeface="Arial" panose="020B0604020202020204" pitchFamily="34" charset="0"/>
              </a:rPr>
              <a:t>Основные мероприятия по мобилизации доходов</a:t>
            </a:r>
          </a:p>
        </p:txBody>
      </p:sp>
      <p:sp>
        <p:nvSpPr>
          <p:cNvPr id="6" name="AutoShape 12"/>
          <p:cNvSpPr txBox="1">
            <a:spLocks noChangeArrowheads="1"/>
          </p:cNvSpPr>
          <p:nvPr/>
        </p:nvSpPr>
        <p:spPr bwMode="auto">
          <a:xfrm>
            <a:off x="611560" y="4905593"/>
            <a:ext cx="3960440" cy="1221312"/>
          </a:xfrm>
          <a:prstGeom prst="wedgeEllipseCallout">
            <a:avLst>
              <a:gd name="adj1" fmla="val 57013"/>
              <a:gd name="adj2" fmla="val -91451"/>
            </a:avLst>
          </a:prstGeom>
          <a:ln>
            <a:headEnd/>
            <a:tailEnd/>
          </a:ln>
        </p:spPr>
        <p:style>
          <a:lnRef idx="0">
            <a:schemeClr val="accent5"/>
          </a:lnRef>
          <a:fillRef idx="3">
            <a:schemeClr val="accent5"/>
          </a:fillRef>
          <a:effectRef idx="3">
            <a:schemeClr val="accent5"/>
          </a:effectRef>
          <a:fontRef idx="minor">
            <a:schemeClr val="lt1"/>
          </a:fontRef>
        </p:style>
        <p:txBody>
          <a:bodyPr vert="horz" lIns="0" tIns="0" rIns="0" bIns="0">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buFont typeface="Wingdings 2"/>
              <a:buNone/>
            </a:pPr>
            <a:r>
              <a:rPr lang="ru-RU" sz="1000" b="1" dirty="0" smtClean="0">
                <a:solidFill>
                  <a:srgbClr val="660033"/>
                </a:solidFill>
                <a:latin typeface="Bookman Old Style" pitchFamily="18" charset="0"/>
              </a:rPr>
              <a:t>Работа с организациями, выплачивающими заработную плату работникам ниже прожиточного минимума и использующими «конвертные» зарплатные схемы </a:t>
            </a:r>
            <a:endParaRPr lang="ru-RU" sz="1000" b="1" dirty="0">
              <a:solidFill>
                <a:srgbClr val="660033"/>
              </a:solidFill>
              <a:latin typeface="Bookman Old Style" pitchFamily="18" charset="0"/>
            </a:endParaRPr>
          </a:p>
        </p:txBody>
      </p:sp>
      <p:sp>
        <p:nvSpPr>
          <p:cNvPr id="7" name="AutoShape 10"/>
          <p:cNvSpPr>
            <a:spLocks noChangeArrowheads="1"/>
          </p:cNvSpPr>
          <p:nvPr/>
        </p:nvSpPr>
        <p:spPr bwMode="auto">
          <a:xfrm>
            <a:off x="578107" y="1109659"/>
            <a:ext cx="3816424" cy="1947565"/>
          </a:xfrm>
          <a:prstGeom prst="wedgeEllipseCallout">
            <a:avLst>
              <a:gd name="adj1" fmla="val 63641"/>
              <a:gd name="adj2" fmla="val 51541"/>
            </a:avLst>
          </a:prstGeom>
          <a:ln>
            <a:headEnd/>
            <a:tailEnd/>
          </a:ln>
        </p:spPr>
        <p:style>
          <a:lnRef idx="1">
            <a:schemeClr val="accent4"/>
          </a:lnRef>
          <a:fillRef idx="3">
            <a:schemeClr val="accent4"/>
          </a:fillRef>
          <a:effectRef idx="2">
            <a:schemeClr val="accent4"/>
          </a:effectRef>
          <a:fontRef idx="minor">
            <a:schemeClr val="lt1"/>
          </a:fontRef>
        </p:style>
        <p:txBody>
          <a:bodyPr wrap="square" lIns="0" tIns="0" rIns="0" bIns="0">
            <a:spAutoFit/>
          </a:bodyPr>
          <a:lstStyle/>
          <a:p>
            <a:pPr algn="ctr"/>
            <a:r>
              <a:rPr lang="ru-RU" sz="1000" b="1" dirty="0" smtClean="0">
                <a:solidFill>
                  <a:srgbClr val="660033"/>
                </a:solidFill>
                <a:latin typeface="Bookman Old Style" pitchFamily="18" charset="0"/>
              </a:rPr>
              <a:t>Работа с администраторами доходов бюджета района, направленная на повышение качества администрирования доходных источников, повышение уровня ответственности за выполнение прогнозных показателей, снижение недоимки по администрируемым платежам</a:t>
            </a:r>
            <a:endParaRPr lang="ru-RU" sz="1000" b="1" dirty="0">
              <a:solidFill>
                <a:srgbClr val="660033"/>
              </a:solidFill>
              <a:latin typeface="Bookman Old Style" pitchFamily="18" charset="0"/>
            </a:endParaRPr>
          </a:p>
        </p:txBody>
      </p:sp>
      <p:sp>
        <p:nvSpPr>
          <p:cNvPr id="8" name="AutoShape 14"/>
          <p:cNvSpPr>
            <a:spLocks noChangeArrowheads="1"/>
          </p:cNvSpPr>
          <p:nvPr/>
        </p:nvSpPr>
        <p:spPr bwMode="auto">
          <a:xfrm>
            <a:off x="476510" y="3119684"/>
            <a:ext cx="3441517" cy="1500198"/>
          </a:xfrm>
          <a:prstGeom prst="wedgeEllipseCallout">
            <a:avLst>
              <a:gd name="adj1" fmla="val 64312"/>
              <a:gd name="adj2" fmla="val -22535"/>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r>
              <a:rPr lang="ru-RU" sz="1000" b="1" dirty="0">
                <a:solidFill>
                  <a:srgbClr val="660033"/>
                </a:solidFill>
                <a:latin typeface="Bookman Old Style" pitchFamily="18" charset="0"/>
              </a:rPr>
              <a:t>Проведение мероприятий, направленных на снижение недоимки по налоговым платежам</a:t>
            </a:r>
          </a:p>
        </p:txBody>
      </p:sp>
      <p:sp>
        <p:nvSpPr>
          <p:cNvPr id="9" name="AutoShape 14"/>
          <p:cNvSpPr>
            <a:spLocks noChangeArrowheads="1"/>
          </p:cNvSpPr>
          <p:nvPr/>
        </p:nvSpPr>
        <p:spPr bwMode="auto">
          <a:xfrm>
            <a:off x="5220072" y="1109659"/>
            <a:ext cx="3312367" cy="1692381"/>
          </a:xfrm>
          <a:prstGeom prst="wedgeEllipseCallout">
            <a:avLst>
              <a:gd name="adj1" fmla="val -37620"/>
              <a:gd name="adj2" fmla="val 66329"/>
            </a:avLst>
          </a:prstGeom>
          <a:solidFill>
            <a:schemeClr val="accent3">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r>
              <a:rPr lang="ru-RU" sz="1000" b="1" dirty="0">
                <a:solidFill>
                  <a:srgbClr val="660033"/>
                </a:solidFill>
                <a:latin typeface="Bookman Old Style" pitchFamily="18" charset="0"/>
              </a:rPr>
              <a:t>Проведение </a:t>
            </a:r>
            <a:r>
              <a:rPr lang="ru-RU" sz="1000" b="1" dirty="0" smtClean="0">
                <a:solidFill>
                  <a:srgbClr val="660033"/>
                </a:solidFill>
                <a:latin typeface="Bookman Old Style" pitchFamily="18" charset="0"/>
              </a:rPr>
              <a:t>в отношении юридических лиц адресной работы по погашению недоимки, а также по повышению платежной дисциплины.</a:t>
            </a:r>
            <a:endParaRPr lang="ru-RU" sz="1000" b="1" dirty="0">
              <a:solidFill>
                <a:srgbClr val="660033"/>
              </a:solidFill>
              <a:latin typeface="Bookman Old Style" pitchFamily="18" charset="0"/>
            </a:endParaRPr>
          </a:p>
        </p:txBody>
      </p:sp>
      <p:sp>
        <p:nvSpPr>
          <p:cNvPr id="10" name="AutoShape 12"/>
          <p:cNvSpPr txBox="1">
            <a:spLocks noChangeArrowheads="1"/>
          </p:cNvSpPr>
          <p:nvPr/>
        </p:nvSpPr>
        <p:spPr bwMode="auto">
          <a:xfrm>
            <a:off x="4606115" y="4872884"/>
            <a:ext cx="3960439" cy="1221312"/>
          </a:xfrm>
          <a:prstGeom prst="wedgeEllipseCallout">
            <a:avLst>
              <a:gd name="adj1" fmla="val -36496"/>
              <a:gd name="adj2" fmla="val -93591"/>
            </a:avLst>
          </a:prstGeom>
          <a:ln>
            <a:headEnd/>
            <a:tailEnd/>
          </a:ln>
        </p:spPr>
        <p:style>
          <a:lnRef idx="0">
            <a:schemeClr val="accent6"/>
          </a:lnRef>
          <a:fillRef idx="3">
            <a:schemeClr val="accent6"/>
          </a:fillRef>
          <a:effectRef idx="3">
            <a:schemeClr val="accent6"/>
          </a:effectRef>
          <a:fontRef idx="minor">
            <a:schemeClr val="lt1"/>
          </a:fontRef>
        </p:style>
        <p:txBody>
          <a:bodyPr vert="horz" lIns="0" tIns="0" rIns="0" bIns="0">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buFont typeface="Wingdings 2"/>
              <a:buNone/>
            </a:pPr>
            <a:r>
              <a:rPr lang="ru-RU" sz="1000" b="1" dirty="0" smtClean="0">
                <a:solidFill>
                  <a:srgbClr val="660033"/>
                </a:solidFill>
                <a:latin typeface="Bookman Old Style" pitchFamily="18" charset="0"/>
              </a:rPr>
              <a:t>Работа, направленная на легализацию трудовых отношений, как следствие сокращение неформальной занятости</a:t>
            </a:r>
            <a:endParaRPr lang="ru-RU" sz="1000" b="1" dirty="0">
              <a:solidFill>
                <a:srgbClr val="660033"/>
              </a:solidFill>
              <a:latin typeface="Bookman Old Style" pitchFamily="18" charset="0"/>
            </a:endParaRP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754" y="3195676"/>
            <a:ext cx="1872208" cy="998511"/>
          </a:xfrm>
          <a:prstGeom prst="rect">
            <a:avLst/>
          </a:prstGeom>
        </p:spPr>
      </p:pic>
    </p:spTree>
    <p:extLst>
      <p:ext uri="{BB962C8B-B14F-4D97-AF65-F5344CB8AC3E}">
        <p14:creationId xmlns:p14="http://schemas.microsoft.com/office/powerpoint/2010/main" val="234471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0-#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0" fill="hold"/>
                                        <p:tgtEl>
                                          <p:spTgt spid="7"/>
                                        </p:tgtEl>
                                        <p:attrNameLst>
                                          <p:attrName>ppt_x</p:attrName>
                                        </p:attrNameLst>
                                      </p:cBhvr>
                                      <p:tavLst>
                                        <p:tav tm="0">
                                          <p:val>
                                            <p:strVal val="1+#ppt_w/2"/>
                                          </p:val>
                                        </p:tav>
                                        <p:tav tm="100000">
                                          <p:val>
                                            <p:strVal val="#ppt_x"/>
                                          </p:val>
                                        </p:tav>
                                      </p:tavLst>
                                    </p:anim>
                                    <p:anim calcmode="lin" valueType="num">
                                      <p:cBhvr additive="base">
                                        <p:cTn id="13" dur="5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0" fill="hold"/>
                                        <p:tgtEl>
                                          <p:spTgt spid="8"/>
                                        </p:tgtEl>
                                        <p:attrNameLst>
                                          <p:attrName>ppt_x</p:attrName>
                                        </p:attrNameLst>
                                      </p:cBhvr>
                                      <p:tavLst>
                                        <p:tav tm="0">
                                          <p:val>
                                            <p:strVal val="#ppt_x"/>
                                          </p:val>
                                        </p:tav>
                                        <p:tav tm="100000">
                                          <p:val>
                                            <p:strVal val="#ppt_x"/>
                                          </p:val>
                                        </p:tav>
                                      </p:tavLst>
                                    </p:anim>
                                    <p:anim calcmode="lin" valueType="num">
                                      <p:cBhvr additive="base">
                                        <p:cTn id="18" dur="50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0" fill="hold"/>
                                        <p:tgtEl>
                                          <p:spTgt spid="9"/>
                                        </p:tgtEl>
                                        <p:attrNameLst>
                                          <p:attrName>ppt_x</p:attrName>
                                        </p:attrNameLst>
                                      </p:cBhvr>
                                      <p:tavLst>
                                        <p:tav tm="0">
                                          <p:val>
                                            <p:strVal val="#ppt_x"/>
                                          </p:val>
                                        </p:tav>
                                        <p:tav tm="100000">
                                          <p:val>
                                            <p:strVal val="#ppt_x"/>
                                          </p:val>
                                        </p:tav>
                                      </p:tavLst>
                                    </p:anim>
                                    <p:anim calcmode="lin" valueType="num">
                                      <p:cBhvr additive="base">
                                        <p:cTn id="23" dur="50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0"/>
                            </p:stCondLst>
                            <p:childTnLst>
                              <p:par>
                                <p:cTn id="25" presetID="7"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0" fill="hold"/>
                                        <p:tgtEl>
                                          <p:spTgt spid="10"/>
                                        </p:tgtEl>
                                        <p:attrNameLst>
                                          <p:attrName>ppt_x</p:attrName>
                                        </p:attrNameLst>
                                      </p:cBhvr>
                                      <p:tavLst>
                                        <p:tav tm="0">
                                          <p:val>
                                            <p:strVal val="0-#ppt_w/2"/>
                                          </p:val>
                                        </p:tav>
                                        <p:tav tm="100000">
                                          <p:val>
                                            <p:strVal val="#ppt_x"/>
                                          </p:val>
                                        </p:tav>
                                      </p:tavLst>
                                    </p:anim>
                                    <p:anim calcmode="lin" valueType="num">
                                      <p:cBhvr additive="base">
                                        <p:cTn id="28" dur="5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865" y="116632"/>
            <a:ext cx="8186766" cy="432048"/>
          </a:xfrm>
        </p:spPr>
        <p:txBody>
          <a:bodyPr>
            <a:normAutofit fontScale="90000"/>
          </a:bodyPr>
          <a:lstStyle/>
          <a:p>
            <a:pPr algn="ctr"/>
            <a:r>
              <a:rPr lang="ru-RU" sz="2000" b="1" dirty="0" smtClean="0">
                <a:solidFill>
                  <a:srgbClr val="FF0000"/>
                </a:solidFill>
              </a:rPr>
              <a:t>Что такое межбюджетные трансферты?</a:t>
            </a:r>
            <a:br>
              <a:rPr lang="ru-RU" sz="2000" b="1" dirty="0" smtClean="0">
                <a:solidFill>
                  <a:srgbClr val="FF0000"/>
                </a:solidFill>
              </a:rPr>
            </a:br>
            <a:r>
              <a:rPr lang="ru-RU" sz="1600" b="1" dirty="0" smtClean="0">
                <a:solidFill>
                  <a:schemeClr val="accent1">
                    <a:lumMod val="75000"/>
                  </a:schemeClr>
                </a:solidFill>
              </a:rPr>
              <a:t/>
            </a:r>
            <a:br>
              <a:rPr lang="ru-RU" sz="1600" b="1" dirty="0" smtClean="0">
                <a:solidFill>
                  <a:schemeClr val="accent1">
                    <a:lumMod val="75000"/>
                  </a:schemeClr>
                </a:solidFill>
              </a:rPr>
            </a:br>
            <a:r>
              <a:rPr lang="ru-RU" sz="1600" b="1" dirty="0" smtClean="0">
                <a:solidFill>
                  <a:schemeClr val="accent1">
                    <a:lumMod val="75000"/>
                  </a:schemeClr>
                </a:solidFill>
              </a:rPr>
              <a:t>             </a:t>
            </a:r>
            <a:r>
              <a:rPr lang="ru-RU" sz="1600" b="1" dirty="0" smtClean="0">
                <a:solidFill>
                  <a:schemeClr val="accent5">
                    <a:lumMod val="50000"/>
                  </a:schemeClr>
                </a:solidFill>
              </a:rPr>
              <a:t>Межбюджетные трансферты </a:t>
            </a:r>
            <a:r>
              <a:rPr lang="ru-RU" sz="1600" dirty="0" smtClean="0">
                <a:solidFill>
                  <a:schemeClr val="accent5">
                    <a:lumMod val="50000"/>
                  </a:schemeClr>
                </a:solidFill>
              </a:rPr>
              <a:t>– </a:t>
            </a:r>
            <a:r>
              <a:rPr lang="ru-RU" sz="1600" b="1" dirty="0" smtClean="0">
                <a:solidFill>
                  <a:schemeClr val="accent5">
                    <a:lumMod val="50000"/>
                  </a:schemeClr>
                </a:solidFill>
              </a:rPr>
              <a:t>это денежные средства, перечисляемые из       одного бюджета бюджетной системы Российской Федерации другому.</a:t>
            </a:r>
            <a:br>
              <a:rPr lang="ru-RU" sz="1600" b="1" dirty="0" smtClean="0">
                <a:solidFill>
                  <a:schemeClr val="accent5">
                    <a:lumMod val="50000"/>
                  </a:schemeClr>
                </a:solidFill>
              </a:rPr>
            </a:br>
            <a:endParaRPr lang="ru-RU" sz="1600" b="1" dirty="0">
              <a:solidFill>
                <a:schemeClr val="accent5">
                  <a:lumMod val="50000"/>
                </a:schemeClr>
              </a:solidFill>
            </a:endParaRPr>
          </a:p>
        </p:txBody>
      </p:sp>
      <p:sp>
        <p:nvSpPr>
          <p:cNvPr id="3" name="Content Placeholder 2"/>
          <p:cNvSpPr>
            <a:spLocks noGrp="1"/>
          </p:cNvSpPr>
          <p:nvPr>
            <p:ph idx="1"/>
          </p:nvPr>
        </p:nvSpPr>
        <p:spPr>
          <a:xfrm>
            <a:off x="428596" y="1393017"/>
            <a:ext cx="8429684" cy="4786346"/>
          </a:xfrm>
        </p:spPr>
        <p:style>
          <a:lnRef idx="0">
            <a:schemeClr val="accent2"/>
          </a:lnRef>
          <a:fillRef idx="3">
            <a:schemeClr val="accent2"/>
          </a:fillRef>
          <a:effectRef idx="3">
            <a:schemeClr val="accent2"/>
          </a:effectRef>
          <a:fontRef idx="minor">
            <a:schemeClr val="lt1"/>
          </a:fontRef>
        </p:style>
        <p:txBody>
          <a:bodyPr/>
          <a:lstStyle/>
          <a:p>
            <a:endParaRPr lang="ru-RU" dirty="0" smtClean="0"/>
          </a:p>
          <a:p>
            <a:endParaRPr lang="ru-RU" dirty="0" smtClean="0"/>
          </a:p>
          <a:p>
            <a:endParaRPr lang="ru-RU" dirty="0"/>
          </a:p>
        </p:txBody>
      </p:sp>
      <p:sp>
        <p:nvSpPr>
          <p:cNvPr id="4" name="Flowchart: Process 3"/>
          <p:cNvSpPr/>
          <p:nvPr/>
        </p:nvSpPr>
        <p:spPr>
          <a:xfrm>
            <a:off x="437967" y="1685900"/>
            <a:ext cx="4286280" cy="785818"/>
          </a:xfrm>
          <a:prstGeom prst="flowChartProcess">
            <a:avLst/>
          </a:prstGeom>
          <a:solidFill>
            <a:schemeClr val="accent6">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000" b="1" dirty="0" smtClean="0">
                <a:solidFill>
                  <a:schemeClr val="tx1"/>
                </a:solidFill>
              </a:rPr>
              <a:t>Виды межбюджетных трансфертов</a:t>
            </a:r>
            <a:endParaRPr lang="ru-RU" sz="2000" b="1" dirty="0">
              <a:solidFill>
                <a:schemeClr val="tx1"/>
              </a:solidFill>
            </a:endParaRPr>
          </a:p>
        </p:txBody>
      </p:sp>
      <p:sp>
        <p:nvSpPr>
          <p:cNvPr id="5" name="Rectangle 4"/>
          <p:cNvSpPr/>
          <p:nvPr/>
        </p:nvSpPr>
        <p:spPr>
          <a:xfrm>
            <a:off x="4845341" y="1685900"/>
            <a:ext cx="4000528" cy="785818"/>
          </a:xfrm>
          <a:prstGeom prst="rect">
            <a:avLst/>
          </a:pr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t>Определение</a:t>
            </a:r>
            <a:endParaRPr lang="ru-RU" sz="2000" b="1" dirty="0"/>
          </a:p>
        </p:txBody>
      </p:sp>
      <p:sp>
        <p:nvSpPr>
          <p:cNvPr id="6" name="Rectangle 5"/>
          <p:cNvSpPr/>
          <p:nvPr/>
        </p:nvSpPr>
        <p:spPr>
          <a:xfrm>
            <a:off x="428596" y="2643182"/>
            <a:ext cx="4286280" cy="11430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b="1" dirty="0" smtClean="0"/>
              <a:t>Дотации (от лат. «</a:t>
            </a:r>
            <a:r>
              <a:rPr lang="en-US" b="1" dirty="0" smtClean="0"/>
              <a:t>Dotatio</a:t>
            </a:r>
            <a:r>
              <a:rPr lang="ru-RU" b="1" dirty="0" smtClean="0"/>
              <a:t>» – дар, пожертвование</a:t>
            </a:r>
            <a:endParaRPr lang="ru-RU" b="1" dirty="0"/>
          </a:p>
        </p:txBody>
      </p:sp>
      <p:sp>
        <p:nvSpPr>
          <p:cNvPr id="7" name="Rectangle 6"/>
          <p:cNvSpPr/>
          <p:nvPr/>
        </p:nvSpPr>
        <p:spPr>
          <a:xfrm>
            <a:off x="4857752" y="2643182"/>
            <a:ext cx="4000528" cy="11430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a:solidFill>
                  <a:schemeClr val="tx1"/>
                </a:solidFill>
              </a:rPr>
              <a:t>бюджетные средства, </a:t>
            </a:r>
            <a:r>
              <a:rPr lang="ru-RU" sz="1400" b="1" dirty="0" smtClean="0">
                <a:solidFill>
                  <a:schemeClr val="tx1"/>
                </a:solidFill>
              </a:rPr>
              <a:t>предоставляемые бюджету</a:t>
            </a:r>
            <a:r>
              <a:rPr lang="ru-RU" sz="1400" b="1" dirty="0">
                <a:solidFill>
                  <a:schemeClr val="tx1"/>
                </a:solidFill>
              </a:rPr>
              <a:t> другого уровня </a:t>
            </a:r>
            <a:r>
              <a:rPr lang="ru-RU" sz="1400" b="1" dirty="0" smtClean="0">
                <a:solidFill>
                  <a:schemeClr val="tx1"/>
                </a:solidFill>
              </a:rPr>
              <a:t>бюджетной </a:t>
            </a:r>
            <a:r>
              <a:rPr lang="ru-RU" sz="1400" b="1" dirty="0">
                <a:solidFill>
                  <a:schemeClr val="tx1"/>
                </a:solidFill>
              </a:rPr>
              <a:t>системы </a:t>
            </a:r>
            <a:r>
              <a:rPr lang="ru-RU" sz="1400" b="1" dirty="0" smtClean="0">
                <a:solidFill>
                  <a:schemeClr val="tx1"/>
                </a:solidFill>
              </a:rPr>
              <a:t>РФ</a:t>
            </a:r>
            <a:r>
              <a:rPr lang="ru-RU" sz="1400" b="1" dirty="0">
                <a:solidFill>
                  <a:schemeClr val="tx1"/>
                </a:solidFill>
              </a:rPr>
              <a:t> на безвозмездной и безвозвратной основах для покрытия текущих расходов</a:t>
            </a:r>
          </a:p>
        </p:txBody>
      </p:sp>
      <p:sp>
        <p:nvSpPr>
          <p:cNvPr id="8" name="Rectangle 7"/>
          <p:cNvSpPr/>
          <p:nvPr/>
        </p:nvSpPr>
        <p:spPr>
          <a:xfrm>
            <a:off x="428596" y="3929066"/>
            <a:ext cx="4286280" cy="121444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b="1" dirty="0" smtClean="0"/>
              <a:t>Субвенции (от лат. «</a:t>
            </a:r>
            <a:r>
              <a:rPr lang="en-US" b="1" dirty="0" smtClean="0"/>
              <a:t>Subvenire</a:t>
            </a:r>
            <a:r>
              <a:rPr lang="ru-RU" b="1" dirty="0" smtClean="0"/>
              <a:t>» – приходить на помощь)</a:t>
            </a:r>
            <a:endParaRPr lang="ru-RU" b="1" dirty="0"/>
          </a:p>
        </p:txBody>
      </p:sp>
      <p:sp>
        <p:nvSpPr>
          <p:cNvPr id="9" name="Rectangle 8"/>
          <p:cNvSpPr/>
          <p:nvPr/>
        </p:nvSpPr>
        <p:spPr>
          <a:xfrm>
            <a:off x="4857752" y="3929066"/>
            <a:ext cx="4000528" cy="12001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a:t>бюджетные средства, </a:t>
            </a:r>
            <a:r>
              <a:rPr lang="ru-RU" sz="1400" b="1" dirty="0" smtClean="0"/>
              <a:t>предоставляемые </a:t>
            </a:r>
            <a:r>
              <a:rPr lang="ru-RU" sz="1400" b="1" dirty="0" smtClean="0">
                <a:solidFill>
                  <a:schemeClr val="tx1"/>
                </a:solidFill>
              </a:rPr>
              <a:t>бюджету</a:t>
            </a:r>
            <a:r>
              <a:rPr lang="ru-RU" sz="1400" b="1" dirty="0"/>
              <a:t> другого уровня </a:t>
            </a:r>
            <a:r>
              <a:rPr lang="ru-RU" sz="1400" b="1" dirty="0" smtClean="0"/>
              <a:t>бюджетной</a:t>
            </a:r>
            <a:r>
              <a:rPr lang="ru-RU" sz="1400" b="1" dirty="0" smtClean="0">
                <a:hlinkClick r:id="rId2"/>
              </a:rPr>
              <a:t> </a:t>
            </a:r>
            <a:r>
              <a:rPr lang="ru-RU" sz="1400" b="1" dirty="0" smtClean="0"/>
              <a:t>системы РФ</a:t>
            </a:r>
            <a:r>
              <a:rPr lang="ru-RU" sz="1400" b="1" dirty="0"/>
              <a:t> или юридическому лицу на безвозмездной и безвозвратной основах на осуществление определенных целевых расходов</a:t>
            </a:r>
          </a:p>
        </p:txBody>
      </p:sp>
      <p:sp>
        <p:nvSpPr>
          <p:cNvPr id="10" name="Rectangle 9"/>
          <p:cNvSpPr/>
          <p:nvPr/>
        </p:nvSpPr>
        <p:spPr>
          <a:xfrm>
            <a:off x="428596" y="5286388"/>
            <a:ext cx="4286280" cy="128588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b="1" dirty="0" smtClean="0"/>
              <a:t>Субсидии (от лат. «</a:t>
            </a:r>
            <a:r>
              <a:rPr lang="en-US" b="1" dirty="0" smtClean="0"/>
              <a:t>Subsidium</a:t>
            </a:r>
            <a:r>
              <a:rPr lang="ru-RU" b="1" dirty="0" smtClean="0"/>
              <a:t>»- поддержка</a:t>
            </a:r>
            <a:endParaRPr lang="ru-RU" b="1" dirty="0"/>
          </a:p>
        </p:txBody>
      </p:sp>
      <p:sp>
        <p:nvSpPr>
          <p:cNvPr id="11" name="Rectangle 10"/>
          <p:cNvSpPr/>
          <p:nvPr/>
        </p:nvSpPr>
        <p:spPr>
          <a:xfrm>
            <a:off x="4857752" y="5300682"/>
            <a:ext cx="4000528" cy="12715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a:t>бюджетные средства, </a:t>
            </a:r>
            <a:r>
              <a:rPr lang="ru-RU" sz="1400" b="1" dirty="0" smtClean="0"/>
              <a:t>предоставляемые бюджету</a:t>
            </a:r>
            <a:r>
              <a:rPr lang="ru-RU" sz="1400" b="1" dirty="0"/>
              <a:t> другого уровня бюджетной системы РФ, физическому или юридическому лицу на условиях долевого финансирования целевых </a:t>
            </a:r>
            <a:r>
              <a:rPr lang="ru-RU" sz="1400" b="1" dirty="0" smtClean="0"/>
              <a:t>расходов</a:t>
            </a:r>
            <a:endParaRPr lang="ru-RU" sz="1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234682" y="225347"/>
            <a:ext cx="6840760" cy="47776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50000"/>
                  </a:schemeClr>
                </a:solidFill>
                <a:latin typeface="Arial" panose="020B0604020202020204" pitchFamily="34" charset="0"/>
                <a:cs typeface="Arial" panose="020B0604020202020204" pitchFamily="34" charset="0"/>
              </a:rPr>
              <a:t>Чем отличаются дотации и субсидии от субвенции?</a:t>
            </a:r>
            <a:endParaRPr lang="ru-RU" b="1" dirty="0">
              <a:solidFill>
                <a:schemeClr val="accent2">
                  <a:lumMod val="50000"/>
                </a:schemeClr>
              </a:solidFill>
              <a:latin typeface="Arial" panose="020B0604020202020204" pitchFamily="34" charset="0"/>
              <a:cs typeface="Arial" panose="020B0604020202020204" pitchFamily="34" charset="0"/>
            </a:endParaRPr>
          </a:p>
        </p:txBody>
      </p:sp>
      <p:pic>
        <p:nvPicPr>
          <p:cNvPr id="1026" name="Picture 2" descr="http://www.union-don.ru/wp-content/themes/union/timthumb.php?src=http://www.union-don.ru/wp-content/uploads/2014/08/20-007.jpg&amp;h=123&amp;w=200&amp;z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744" y="716282"/>
            <a:ext cx="190500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nion-don.ru/wp-content/uploads/2014/08/20-0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3745" y="931475"/>
            <a:ext cx="2304256" cy="14337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union-don.ru/wp-content/uploads/2014/08/20-0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5290596"/>
            <a:ext cx="2849001" cy="14401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23928" y="1268760"/>
            <a:ext cx="4572000" cy="276999"/>
          </a:xfrm>
          <a:prstGeom prst="rect">
            <a:avLst/>
          </a:prstGeom>
        </p:spPr>
        <p:txBody>
          <a:bodyPr>
            <a:spAutoFit/>
          </a:bodyPr>
          <a:lstStyle/>
          <a:p>
            <a:endParaRPr lang="ru-RU" sz="1200" dirty="0">
              <a:solidFill>
                <a:srgbClr val="444444"/>
              </a:solidFill>
              <a:latin typeface="arial" panose="020B0604020202020204" pitchFamily="34" charset="0"/>
            </a:endParaRPr>
          </a:p>
        </p:txBody>
      </p:sp>
      <p:sp>
        <p:nvSpPr>
          <p:cNvPr id="5" name="Загнутый угол 4"/>
          <p:cNvSpPr/>
          <p:nvPr/>
        </p:nvSpPr>
        <p:spPr>
          <a:xfrm>
            <a:off x="4655062" y="931475"/>
            <a:ext cx="4162954" cy="4153709"/>
          </a:xfrm>
          <a:prstGeom prst="foldedCorne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solidFill>
                <a:latin typeface="arial" panose="020B0604020202020204" pitchFamily="34" charset="0"/>
              </a:rPr>
              <a:t>           </a:t>
            </a:r>
            <a:r>
              <a:rPr lang="ru-RU" sz="1600" b="1" dirty="0" smtClean="0">
                <a:solidFill>
                  <a:schemeClr val="accent1">
                    <a:lumMod val="50000"/>
                  </a:schemeClr>
                </a:solidFill>
                <a:latin typeface="arial" panose="020B0604020202020204" pitchFamily="34" charset="0"/>
              </a:rPr>
              <a:t>Отличие </a:t>
            </a:r>
            <a:r>
              <a:rPr lang="ru-RU" sz="1600" b="1" dirty="0">
                <a:solidFill>
                  <a:schemeClr val="accent1">
                    <a:lumMod val="50000"/>
                  </a:schemeClr>
                </a:solidFill>
                <a:latin typeface="arial" panose="020B0604020202020204" pitchFamily="34" charset="0"/>
              </a:rPr>
              <a:t>дотации от субвенции</a:t>
            </a:r>
          </a:p>
          <a:p>
            <a:pPr algn="just">
              <a:buFont typeface="+mj-lt"/>
              <a:buAutoNum type="arabicPeriod"/>
            </a:pPr>
            <a:r>
              <a:rPr lang="ru-RU" sz="1200" b="1" dirty="0">
                <a:solidFill>
                  <a:schemeClr val="accent1">
                    <a:lumMod val="50000"/>
                  </a:schemeClr>
                </a:solidFill>
                <a:latin typeface="arial" panose="020B0604020202020204" pitchFamily="34" charset="0"/>
              </a:rPr>
              <a:t>Целевое назначение. Дотация выделяется на текущие расходы, связанные с необходимостью дополнительного финансирования. Субвенция выделяется на определённые нужды.</a:t>
            </a:r>
          </a:p>
          <a:p>
            <a:pPr algn="just">
              <a:buFont typeface="+mj-lt"/>
              <a:buAutoNum type="arabicPeriod"/>
            </a:pPr>
            <a:r>
              <a:rPr lang="ru-RU" sz="1200" b="1" dirty="0">
                <a:solidFill>
                  <a:schemeClr val="accent1">
                    <a:lumMod val="50000"/>
                  </a:schemeClr>
                </a:solidFill>
                <a:latin typeface="arial" panose="020B0604020202020204" pitchFamily="34" charset="0"/>
              </a:rPr>
              <a:t>Контроль и отчёт. Как правило, расходование дотации не подлежит проверке: главное, чтобы средства не были истрачены с нарушением закона. В отличие от неё, отчёт о тратах по субвенции обязателен.</a:t>
            </a:r>
          </a:p>
          <a:p>
            <a:pPr algn="just">
              <a:buFont typeface="+mj-lt"/>
              <a:buAutoNum type="arabicPeriod"/>
            </a:pPr>
            <a:r>
              <a:rPr lang="ru-RU" sz="1200" b="1" dirty="0">
                <a:solidFill>
                  <a:schemeClr val="accent1">
                    <a:lumMod val="50000"/>
                  </a:schemeClr>
                </a:solidFill>
                <a:latin typeface="arial" panose="020B0604020202020204" pitchFamily="34" charset="0"/>
              </a:rPr>
              <a:t>Необходимость возврата. Никаких целей по дотации не ставится, поэтому и возвращать эти средства не нужно. Если же субвенция использована нецелевым образом, то средства подлежат возврату.</a:t>
            </a:r>
          </a:p>
          <a:p>
            <a:pPr algn="just">
              <a:buFont typeface="+mj-lt"/>
              <a:buAutoNum type="arabicPeriod"/>
            </a:pPr>
            <a:r>
              <a:rPr lang="ru-RU" sz="1200" b="1" dirty="0">
                <a:solidFill>
                  <a:schemeClr val="accent1">
                    <a:lumMod val="50000"/>
                  </a:schemeClr>
                </a:solidFill>
                <a:latin typeface="arial" panose="020B0604020202020204" pitchFamily="34" charset="0"/>
              </a:rPr>
              <a:t>Особенности предоставления. Субвенция выделяется под конкретный проект, а дотация – в связи с недостатком денег для текущих расходов нижестоящего бюджета</a:t>
            </a:r>
            <a:endParaRPr lang="ru-RU" sz="1200" b="1" dirty="0">
              <a:solidFill>
                <a:schemeClr val="accent1">
                  <a:lumMod val="50000"/>
                </a:schemeClr>
              </a:solidFill>
            </a:endParaRPr>
          </a:p>
        </p:txBody>
      </p:sp>
      <p:sp>
        <p:nvSpPr>
          <p:cNvPr id="6" name="Загнутый угол 5"/>
          <p:cNvSpPr/>
          <p:nvPr/>
        </p:nvSpPr>
        <p:spPr>
          <a:xfrm>
            <a:off x="370709" y="2531982"/>
            <a:ext cx="4111651" cy="4209386"/>
          </a:xfrm>
          <a:prstGeom prst="foldedCorner">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solidFill>
                  <a:schemeClr val="accent1">
                    <a:lumMod val="50000"/>
                  </a:schemeClr>
                </a:solidFill>
                <a:latin typeface="Arial" panose="020B0604020202020204" pitchFamily="34" charset="0"/>
                <a:cs typeface="Arial" panose="020B0604020202020204" pitchFamily="34" charset="0"/>
              </a:rPr>
              <a:t>О</a:t>
            </a:r>
            <a:r>
              <a:rPr lang="ru-RU" sz="1600" b="1" dirty="0" smtClean="0">
                <a:solidFill>
                  <a:schemeClr val="accent1">
                    <a:lumMod val="50000"/>
                  </a:schemeClr>
                </a:solidFill>
                <a:latin typeface="Arial" panose="020B0604020202020204" pitchFamily="34" charset="0"/>
                <a:cs typeface="Arial" panose="020B0604020202020204" pitchFamily="34" charset="0"/>
              </a:rPr>
              <a:t>тличие </a:t>
            </a:r>
            <a:r>
              <a:rPr lang="ru-RU" sz="1600" b="1" dirty="0">
                <a:solidFill>
                  <a:schemeClr val="accent1">
                    <a:lumMod val="50000"/>
                  </a:schemeClr>
                </a:solidFill>
                <a:latin typeface="Arial" panose="020B0604020202020204" pitchFamily="34" charset="0"/>
                <a:cs typeface="Arial" panose="020B0604020202020204" pitchFamily="34" charset="0"/>
              </a:rPr>
              <a:t>субсидии от субвенции </a:t>
            </a:r>
          </a:p>
          <a:p>
            <a:r>
              <a:rPr lang="ru-RU" sz="1200" b="1" dirty="0" smtClean="0">
                <a:solidFill>
                  <a:schemeClr val="accent1">
                    <a:lumMod val="50000"/>
                  </a:schemeClr>
                </a:solidFill>
                <a:latin typeface="Arial" panose="020B0604020202020204" pitchFamily="34" charset="0"/>
                <a:cs typeface="Arial" panose="020B0604020202020204" pitchFamily="34" charset="0"/>
              </a:rPr>
              <a:t>1.Возвратность</a:t>
            </a:r>
            <a:r>
              <a:rPr lang="ru-RU" sz="1200" b="1" dirty="0">
                <a:solidFill>
                  <a:schemeClr val="accent1">
                    <a:lumMod val="50000"/>
                  </a:schemeClr>
                </a:solidFill>
                <a:latin typeface="Arial" panose="020B0604020202020204" pitchFamily="34" charset="0"/>
                <a:cs typeface="Arial" panose="020B0604020202020204" pitchFamily="34" charset="0"/>
              </a:rPr>
              <a:t>. Субвенция подлежит обязательному возврату в том случае, если она была израсходована не вовремя либо пошла не по целевому назначению. Субсидия – это всегда безвозмездная передача денежных средств.</a:t>
            </a:r>
          </a:p>
          <a:p>
            <a:r>
              <a:rPr lang="ru-RU" sz="1200" b="1" dirty="0" smtClean="0">
                <a:solidFill>
                  <a:schemeClr val="accent1">
                    <a:lumMod val="50000"/>
                  </a:schemeClr>
                </a:solidFill>
                <a:latin typeface="Arial" panose="020B0604020202020204" pitchFamily="34" charset="0"/>
                <a:cs typeface="Arial" panose="020B0604020202020204" pitchFamily="34" charset="0"/>
              </a:rPr>
              <a:t>2.Круг </a:t>
            </a:r>
            <a:r>
              <a:rPr lang="ru-RU" sz="1200" b="1" dirty="0">
                <a:solidFill>
                  <a:schemeClr val="accent1">
                    <a:lumMod val="50000"/>
                  </a:schemeClr>
                </a:solidFill>
                <a:latin typeface="Arial" panose="020B0604020202020204" pitchFamily="34" charset="0"/>
                <a:cs typeface="Arial" panose="020B0604020202020204" pitchFamily="34" charset="0"/>
              </a:rPr>
              <a:t>лиц. Субвенция предоставляется бюджету другого уровня либо юридическому лицу, субсидия – ещё и физическому лицу.</a:t>
            </a:r>
          </a:p>
          <a:p>
            <a:r>
              <a:rPr lang="ru-RU" sz="1200" b="1" dirty="0" smtClean="0">
                <a:solidFill>
                  <a:schemeClr val="accent1">
                    <a:lumMod val="50000"/>
                  </a:schemeClr>
                </a:solidFill>
                <a:latin typeface="Arial" panose="020B0604020202020204" pitchFamily="34" charset="0"/>
                <a:cs typeface="Arial" panose="020B0604020202020204" pitchFamily="34" charset="0"/>
              </a:rPr>
              <a:t>3.Условия </a:t>
            </a:r>
            <a:r>
              <a:rPr lang="ru-RU" sz="1200" b="1" dirty="0">
                <a:solidFill>
                  <a:schemeClr val="accent1">
                    <a:lumMod val="50000"/>
                  </a:schemeClr>
                </a:solidFill>
                <a:latin typeface="Arial" panose="020B0604020202020204" pitchFamily="34" charset="0"/>
                <a:cs typeface="Arial" panose="020B0604020202020204" pitchFamily="34" charset="0"/>
              </a:rPr>
              <a:t>предоставления. Субвенция имеет строгое целевое назначение, что предполагает контроль использования. Субсидия может выделяться без такого контроля.</a:t>
            </a:r>
          </a:p>
          <a:p>
            <a:r>
              <a:rPr lang="ru-RU" sz="1200" b="1" dirty="0" smtClean="0">
                <a:solidFill>
                  <a:schemeClr val="accent1">
                    <a:lumMod val="50000"/>
                  </a:schemeClr>
                </a:solidFill>
                <a:latin typeface="Arial" panose="020B0604020202020204" pitchFamily="34" charset="0"/>
                <a:cs typeface="Arial" panose="020B0604020202020204" pitchFamily="34" charset="0"/>
              </a:rPr>
              <a:t>4.Объём </a:t>
            </a:r>
            <a:r>
              <a:rPr lang="ru-RU" sz="1200" b="1" dirty="0">
                <a:solidFill>
                  <a:schemeClr val="accent1">
                    <a:lumMod val="50000"/>
                  </a:schemeClr>
                </a:solidFill>
                <a:latin typeface="Arial" panose="020B0604020202020204" pitchFamily="34" charset="0"/>
                <a:cs typeface="Arial" panose="020B0604020202020204" pitchFamily="34" charset="0"/>
              </a:rPr>
              <a:t>инвестиций. Субсидия выделяется на условиях совместного финансирования проекта, субвенция может полностью покрывать стоимость реализации задачи.</a:t>
            </a:r>
          </a:p>
          <a:p>
            <a:r>
              <a:rPr lang="ru-RU" sz="1200" b="1" dirty="0" smtClean="0">
                <a:solidFill>
                  <a:schemeClr val="accent1">
                    <a:lumMod val="50000"/>
                  </a:schemeClr>
                </a:solidFill>
                <a:latin typeface="Arial" panose="020B0604020202020204" pitchFamily="34" charset="0"/>
                <a:cs typeface="Arial" panose="020B0604020202020204" pitchFamily="34" charset="0"/>
              </a:rPr>
              <a:t>5.Форма</a:t>
            </a:r>
            <a:r>
              <a:rPr lang="ru-RU" sz="1200" b="1" dirty="0">
                <a:solidFill>
                  <a:schemeClr val="accent1">
                    <a:lumMod val="50000"/>
                  </a:schemeClr>
                </a:solidFill>
                <a:latin typeface="Arial" panose="020B0604020202020204" pitchFamily="34" charset="0"/>
                <a:cs typeface="Arial" panose="020B0604020202020204" pitchFamily="34" charset="0"/>
              </a:rPr>
              <a:t>. Субвенция предоставляется только в денежной форме, субсидия – ещё и </a:t>
            </a:r>
            <a:r>
              <a:rPr lang="ru-RU" sz="1200" b="1" dirty="0" smtClean="0">
                <a:solidFill>
                  <a:schemeClr val="accent1">
                    <a:lumMod val="50000"/>
                  </a:schemeClr>
                </a:solidFill>
                <a:latin typeface="Arial" panose="020B0604020202020204" pitchFamily="34" charset="0"/>
                <a:cs typeface="Arial" panose="020B0604020202020204" pitchFamily="34" charset="0"/>
              </a:rPr>
              <a:t>в натуральной</a:t>
            </a:r>
            <a:r>
              <a:rPr lang="ru-RU" sz="1200" b="1" dirty="0" smtClean="0">
                <a:solidFill>
                  <a:schemeClr val="bg1">
                    <a:lumMod val="95000"/>
                    <a:lumOff val="5000"/>
                  </a:schemeClr>
                </a:solidFill>
                <a:latin typeface="Arial" panose="020B0604020202020204" pitchFamily="34" charset="0"/>
                <a:cs typeface="Arial" panose="020B0604020202020204" pitchFamily="34" charset="0"/>
              </a:rPr>
              <a:t>.</a:t>
            </a:r>
            <a:endParaRPr lang="ru-RU" b="1" dirty="0">
              <a:solidFill>
                <a:schemeClr val="bg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118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286622" y="317549"/>
            <a:ext cx="6912768" cy="576064"/>
          </a:xfrm>
          <a:prstGeom prst="roundRect">
            <a:avLst/>
          </a:prstGeom>
          <a:solidFill>
            <a:srgbClr val="FFC00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6600"/>
                </a:solidFill>
                <a:latin typeface="Arial" panose="020B0604020202020204" pitchFamily="34" charset="0"/>
                <a:cs typeface="Arial" panose="020B0604020202020204" pitchFamily="34" charset="0"/>
              </a:rPr>
              <a:t>Что такое межбюджетные отношения</a:t>
            </a:r>
            <a:r>
              <a:rPr lang="en-US" b="1" dirty="0" smtClean="0">
                <a:solidFill>
                  <a:srgbClr val="006600"/>
                </a:solidFill>
                <a:latin typeface="Arial" panose="020B0604020202020204" pitchFamily="34" charset="0"/>
                <a:cs typeface="Arial" panose="020B0604020202020204" pitchFamily="34" charset="0"/>
              </a:rPr>
              <a:t>?</a:t>
            </a:r>
            <a:endParaRPr lang="ru-RU" b="1" dirty="0">
              <a:solidFill>
                <a:srgbClr val="006600"/>
              </a:solidFill>
              <a:latin typeface="Arial" panose="020B0604020202020204" pitchFamily="34" charset="0"/>
              <a:cs typeface="Arial" panose="020B0604020202020204" pitchFamily="34" charset="0"/>
            </a:endParaRPr>
          </a:p>
        </p:txBody>
      </p:sp>
      <p:sp>
        <p:nvSpPr>
          <p:cNvPr id="3" name="Овал 2"/>
          <p:cNvSpPr/>
          <p:nvPr/>
        </p:nvSpPr>
        <p:spPr>
          <a:xfrm>
            <a:off x="539552" y="919747"/>
            <a:ext cx="2272030" cy="1296144"/>
          </a:xfrm>
          <a:prstGeom prst="ellipse">
            <a:avLst/>
          </a:prstGeom>
          <a:ln>
            <a:solidFill>
              <a:schemeClr val="accent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bg1"/>
                </a:solidFill>
              </a:rPr>
              <a:t>Бюджет Воронежской области</a:t>
            </a:r>
            <a:endParaRPr lang="ru-RU" sz="1600" b="1" dirty="0">
              <a:solidFill>
                <a:schemeClr val="bg1"/>
              </a:solidFill>
            </a:endParaRPr>
          </a:p>
        </p:txBody>
      </p:sp>
      <p:sp>
        <p:nvSpPr>
          <p:cNvPr id="4" name="Овал 3"/>
          <p:cNvSpPr/>
          <p:nvPr/>
        </p:nvSpPr>
        <p:spPr>
          <a:xfrm>
            <a:off x="3548969" y="2724698"/>
            <a:ext cx="2388074" cy="1296144"/>
          </a:xfrm>
          <a:prstGeom prst="ellipse">
            <a:avLst/>
          </a:prstGeom>
          <a:solidFill>
            <a:schemeClr val="accent3">
              <a:lumMod val="40000"/>
              <a:lumOff val="60000"/>
            </a:schemeClr>
          </a:solidFill>
          <a:ln>
            <a:solidFill>
              <a:schemeClr val="accent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accent1">
                    <a:lumMod val="50000"/>
                  </a:schemeClr>
                </a:solidFill>
              </a:rPr>
              <a:t>Бюджет Репьёвского муниципального района</a:t>
            </a:r>
            <a:endParaRPr lang="ru-RU" sz="1400" b="1" dirty="0">
              <a:solidFill>
                <a:schemeClr val="accent1">
                  <a:lumMod val="50000"/>
                </a:schemeClr>
              </a:solidFill>
            </a:endParaRPr>
          </a:p>
        </p:txBody>
      </p:sp>
      <p:sp>
        <p:nvSpPr>
          <p:cNvPr id="5" name="Овал 4"/>
          <p:cNvSpPr/>
          <p:nvPr/>
        </p:nvSpPr>
        <p:spPr>
          <a:xfrm>
            <a:off x="6493706" y="4592098"/>
            <a:ext cx="2228867" cy="1296144"/>
          </a:xfrm>
          <a:prstGeom prst="ellipse">
            <a:avLst/>
          </a:prstGeom>
          <a:solidFill>
            <a:schemeClr val="accent2">
              <a:lumMod val="75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bg1"/>
                </a:solidFill>
              </a:rPr>
              <a:t>Бюджеты поселений</a:t>
            </a:r>
            <a:endParaRPr lang="ru-RU" sz="1600" b="1" dirty="0">
              <a:solidFill>
                <a:schemeClr val="bg1"/>
              </a:solidFill>
            </a:endParaRPr>
          </a:p>
        </p:txBody>
      </p:sp>
      <p:sp>
        <p:nvSpPr>
          <p:cNvPr id="6" name="Выгнутая вверх стрелка 5"/>
          <p:cNvSpPr/>
          <p:nvPr/>
        </p:nvSpPr>
        <p:spPr>
          <a:xfrm>
            <a:off x="3374414" y="1499806"/>
            <a:ext cx="1008112" cy="1006398"/>
          </a:xfrm>
          <a:prstGeom prst="curvedDown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solidFill>
                <a:schemeClr val="tx1"/>
              </a:solidFill>
            </a:endParaRPr>
          </a:p>
        </p:txBody>
      </p:sp>
      <p:sp>
        <p:nvSpPr>
          <p:cNvPr id="7" name="Выгнутая вверх стрелка 6"/>
          <p:cNvSpPr/>
          <p:nvPr/>
        </p:nvSpPr>
        <p:spPr>
          <a:xfrm>
            <a:off x="6600027" y="3014444"/>
            <a:ext cx="1008112" cy="1006398"/>
          </a:xfrm>
          <a:prstGeom prst="curved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Скругленный прямоугольник 8"/>
          <p:cNvSpPr/>
          <p:nvPr/>
        </p:nvSpPr>
        <p:spPr>
          <a:xfrm>
            <a:off x="4729334" y="1284007"/>
            <a:ext cx="4176464" cy="1296144"/>
          </a:xfrm>
          <a:prstGeom prst="round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b="1" dirty="0" smtClean="0">
                <a:solidFill>
                  <a:srgbClr val="336600"/>
                </a:solidFill>
              </a:rPr>
              <a:t>Межбюджетные отношения - это </a:t>
            </a:r>
            <a:r>
              <a:rPr lang="ru-RU" sz="1200" b="1" dirty="0">
                <a:solidFill>
                  <a:srgbClr val="336600"/>
                </a:solidFill>
              </a:rPr>
              <a:t>финансовые отношения между федеральными органами власти, органами власти субъектов Федерации и муниципальными образованиями по вопросам регулирования бюджетных правоотношений, организации и осуществления бюджетного процесса</a:t>
            </a:r>
            <a:r>
              <a:rPr lang="ru-RU" sz="1200" b="1" dirty="0" smtClean="0">
                <a:solidFill>
                  <a:srgbClr val="336600"/>
                </a:solidFill>
              </a:rPr>
              <a:t>.</a:t>
            </a:r>
            <a:endParaRPr lang="ru-RU" sz="1200" b="1" dirty="0">
              <a:solidFill>
                <a:srgbClr val="336600"/>
              </a:solidFill>
            </a:endParaRPr>
          </a:p>
        </p:txBody>
      </p:sp>
      <p:sp>
        <p:nvSpPr>
          <p:cNvPr id="11" name="Овал 10"/>
          <p:cNvSpPr/>
          <p:nvPr/>
        </p:nvSpPr>
        <p:spPr>
          <a:xfrm>
            <a:off x="467166" y="2307317"/>
            <a:ext cx="2112273" cy="719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6600"/>
                </a:solidFill>
              </a:rPr>
              <a:t>Дотации</a:t>
            </a:r>
            <a:endParaRPr lang="ru-RU" sz="1400" b="1" dirty="0">
              <a:solidFill>
                <a:srgbClr val="006600"/>
              </a:solidFill>
            </a:endParaRPr>
          </a:p>
        </p:txBody>
      </p:sp>
      <p:sp>
        <p:nvSpPr>
          <p:cNvPr id="12" name="Овал 11"/>
          <p:cNvSpPr/>
          <p:nvPr/>
        </p:nvSpPr>
        <p:spPr>
          <a:xfrm>
            <a:off x="488860" y="3372770"/>
            <a:ext cx="2112273" cy="719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6600"/>
                </a:solidFill>
              </a:rPr>
              <a:t>Субсидии</a:t>
            </a:r>
            <a:endParaRPr lang="ru-RU" sz="1400" b="1" dirty="0">
              <a:solidFill>
                <a:srgbClr val="006600"/>
              </a:solidFill>
            </a:endParaRPr>
          </a:p>
        </p:txBody>
      </p:sp>
      <p:sp>
        <p:nvSpPr>
          <p:cNvPr id="13" name="Овал 12"/>
          <p:cNvSpPr/>
          <p:nvPr/>
        </p:nvSpPr>
        <p:spPr>
          <a:xfrm>
            <a:off x="467166" y="4351315"/>
            <a:ext cx="2155663" cy="719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6600"/>
                </a:solidFill>
              </a:rPr>
              <a:t>Субвенции </a:t>
            </a:r>
          </a:p>
        </p:txBody>
      </p:sp>
      <p:sp>
        <p:nvSpPr>
          <p:cNvPr id="14" name="Стрелка вправо 13"/>
          <p:cNvSpPr/>
          <p:nvPr/>
        </p:nvSpPr>
        <p:spPr>
          <a:xfrm rot="20650979">
            <a:off x="2695260" y="4193639"/>
            <a:ext cx="504055" cy="484632"/>
          </a:xfrm>
          <a:prstGeom prst="right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5" name="Стрелка вправо 14"/>
          <p:cNvSpPr/>
          <p:nvPr/>
        </p:nvSpPr>
        <p:spPr>
          <a:xfrm rot="1486322">
            <a:off x="2709978" y="2761379"/>
            <a:ext cx="504055" cy="484632"/>
          </a:xfrm>
          <a:prstGeom prst="rightArrow">
            <a:avLst/>
          </a:prstGeom>
          <a:ln>
            <a:solidFill>
              <a:schemeClr val="accent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6" name="Стрелка вправо 15"/>
          <p:cNvSpPr/>
          <p:nvPr/>
        </p:nvSpPr>
        <p:spPr>
          <a:xfrm>
            <a:off x="2621677" y="3472503"/>
            <a:ext cx="540100" cy="484632"/>
          </a:xfrm>
          <a:prstGeom prst="right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7" name="Овал 16"/>
          <p:cNvSpPr/>
          <p:nvPr/>
        </p:nvSpPr>
        <p:spPr>
          <a:xfrm>
            <a:off x="537577" y="5329860"/>
            <a:ext cx="2157071" cy="790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rgbClr val="006600"/>
                </a:solidFill>
              </a:rPr>
              <a:t>Иные межбюджетные трансферты</a:t>
            </a:r>
            <a:endParaRPr lang="ru-RU" sz="1200" b="1" dirty="0">
              <a:solidFill>
                <a:srgbClr val="006600"/>
              </a:solidFill>
            </a:endParaRPr>
          </a:p>
        </p:txBody>
      </p:sp>
      <p:sp>
        <p:nvSpPr>
          <p:cNvPr id="18" name="Стрелка вправо 17"/>
          <p:cNvSpPr/>
          <p:nvPr/>
        </p:nvSpPr>
        <p:spPr>
          <a:xfrm rot="19569284">
            <a:off x="2805532" y="4916664"/>
            <a:ext cx="504055" cy="484632"/>
          </a:xfrm>
          <a:prstGeom prst="right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1" name="Стрелка вправо 20"/>
          <p:cNvSpPr/>
          <p:nvPr/>
        </p:nvSpPr>
        <p:spPr>
          <a:xfrm>
            <a:off x="5971398" y="4351315"/>
            <a:ext cx="514712" cy="481567"/>
          </a:xfrm>
          <a:prstGeom prst="rightArrow">
            <a:avLst/>
          </a:prstGeom>
          <a:solidFill>
            <a:schemeClr val="accent6">
              <a:lumMod val="75000"/>
            </a:schemeClr>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2" name="Стрелка вправо 21"/>
          <p:cNvSpPr/>
          <p:nvPr/>
        </p:nvSpPr>
        <p:spPr>
          <a:xfrm>
            <a:off x="5978994" y="5487427"/>
            <a:ext cx="514712" cy="550859"/>
          </a:xfrm>
          <a:prstGeom prst="rightArrow">
            <a:avLst/>
          </a:prstGeom>
          <a:solidFill>
            <a:schemeClr val="accent6">
              <a:lumMod val="75000"/>
            </a:schemeClr>
          </a:solidFill>
          <a:ln>
            <a:solidFill>
              <a:schemeClr val="bg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3564010" y="4165389"/>
            <a:ext cx="2245216"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1">
                    <a:lumMod val="50000"/>
                  </a:schemeClr>
                </a:solidFill>
              </a:rPr>
              <a:t>Дотации на выравнивание бюджетной </a:t>
            </a:r>
            <a:r>
              <a:rPr lang="ru-RU" sz="1100" b="1" dirty="0" smtClean="0">
                <a:solidFill>
                  <a:schemeClr val="accent1">
                    <a:lumMod val="50000"/>
                  </a:schemeClr>
                </a:solidFill>
              </a:rPr>
              <a:t>обеспеченности.</a:t>
            </a:r>
            <a:endParaRPr lang="ru-RU" sz="1100" dirty="0">
              <a:solidFill>
                <a:schemeClr val="accent1">
                  <a:lumMod val="50000"/>
                </a:schemeClr>
              </a:solidFill>
            </a:endParaRPr>
          </a:p>
        </p:txBody>
      </p:sp>
      <p:sp>
        <p:nvSpPr>
          <p:cNvPr id="24" name="Скругленный прямоугольник 23"/>
          <p:cNvSpPr/>
          <p:nvPr/>
        </p:nvSpPr>
        <p:spPr>
          <a:xfrm>
            <a:off x="3564192" y="5292334"/>
            <a:ext cx="2245034" cy="86599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1">
                    <a:lumMod val="50000"/>
                  </a:schemeClr>
                </a:solidFill>
              </a:rPr>
              <a:t>Дотации на поддержку мер по обеспечению сбалансированности мес</a:t>
            </a:r>
            <a:r>
              <a:rPr lang="ru-RU" sz="1100" b="1" dirty="0">
                <a:solidFill>
                  <a:schemeClr val="accent1">
                    <a:lumMod val="75000"/>
                  </a:schemeClr>
                </a:solidFill>
              </a:rPr>
              <a:t>тных </a:t>
            </a:r>
            <a:r>
              <a:rPr lang="ru-RU" sz="1100" b="1" dirty="0" smtClean="0">
                <a:solidFill>
                  <a:schemeClr val="accent1">
                    <a:lumMod val="75000"/>
                  </a:schemeClr>
                </a:solidFill>
              </a:rPr>
              <a:t>бюджетов</a:t>
            </a:r>
            <a:endParaRPr lang="ru-RU" sz="1100" b="1" dirty="0">
              <a:solidFill>
                <a:schemeClr val="accent1">
                  <a:lumMod val="75000"/>
                </a:schemeClr>
              </a:solidFill>
            </a:endParaRPr>
          </a:p>
        </p:txBody>
      </p:sp>
    </p:spTree>
    <p:extLst>
      <p:ext uri="{BB962C8B-B14F-4D97-AF65-F5344CB8AC3E}">
        <p14:creationId xmlns:p14="http://schemas.microsoft.com/office/powerpoint/2010/main" val="2315205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76" y="595527"/>
            <a:ext cx="7613405" cy="670717"/>
          </a:xfrm>
          <a:solidFill>
            <a:srgbClr val="92D050"/>
          </a:solidFill>
        </p:spPr>
        <p:txBody>
          <a:bodyPr>
            <a:normAutofit/>
          </a:bodyPr>
          <a:lstStyle/>
          <a:p>
            <a:pPr algn="ctr"/>
            <a:r>
              <a:rPr lang="ru-RU" sz="2800" dirty="0" smtClean="0">
                <a:solidFill>
                  <a:schemeClr val="tx1"/>
                </a:solidFill>
                <a:latin typeface="Arial" panose="020B0604020202020204" pitchFamily="34" charset="0"/>
                <a:cs typeface="Arial" panose="020B0604020202020204" pitchFamily="34" charset="0"/>
              </a:rPr>
              <a:t>Расходы бюджета</a:t>
            </a:r>
            <a:endParaRPr lang="ru-RU" sz="28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7158" y="1285860"/>
            <a:ext cx="8429684" cy="4840303"/>
          </a:xfrm>
        </p:spPr>
        <p:txBody>
          <a:bodyPr/>
          <a:lstStyle/>
          <a:p>
            <a:endParaRPr lang="ru-RU" dirty="0" smtClean="0"/>
          </a:p>
          <a:p>
            <a:endParaRPr lang="ru-RU" dirty="0"/>
          </a:p>
        </p:txBody>
      </p:sp>
      <p:sp>
        <p:nvSpPr>
          <p:cNvPr id="4" name="Rounded Rectangle 3"/>
          <p:cNvSpPr/>
          <p:nvPr/>
        </p:nvSpPr>
        <p:spPr>
          <a:xfrm>
            <a:off x="1121422" y="1393014"/>
            <a:ext cx="6901156" cy="64294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chemeClr val="tx1"/>
                </a:solidFill>
              </a:rPr>
              <a:t>РАСХОДЫ</a:t>
            </a:r>
            <a:endParaRPr lang="ru-RU" sz="2400" b="1" dirty="0">
              <a:solidFill>
                <a:schemeClr val="tx1"/>
              </a:solidFill>
            </a:endParaRPr>
          </a:p>
        </p:txBody>
      </p:sp>
      <p:sp>
        <p:nvSpPr>
          <p:cNvPr id="6" name="Rounded Rectangle 5"/>
          <p:cNvSpPr/>
          <p:nvPr/>
        </p:nvSpPr>
        <p:spPr>
          <a:xfrm>
            <a:off x="772276" y="2825276"/>
            <a:ext cx="1711492" cy="146447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типам расходных обязательств</a:t>
            </a:r>
            <a:endParaRPr lang="ru-RU" b="1" dirty="0">
              <a:solidFill>
                <a:schemeClr val="tx1"/>
              </a:solidFill>
            </a:endParaRPr>
          </a:p>
        </p:txBody>
      </p:sp>
      <p:sp>
        <p:nvSpPr>
          <p:cNvPr id="7" name="Flowchart: Alternate Process 6"/>
          <p:cNvSpPr/>
          <p:nvPr/>
        </p:nvSpPr>
        <p:spPr>
          <a:xfrm>
            <a:off x="2759129" y="2814623"/>
            <a:ext cx="1847406" cy="14764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муниципальным программам</a:t>
            </a:r>
            <a:endParaRPr lang="ru-RU" b="1" dirty="0">
              <a:solidFill>
                <a:schemeClr val="tx1"/>
              </a:solidFill>
            </a:endParaRPr>
          </a:p>
        </p:txBody>
      </p:sp>
      <p:sp>
        <p:nvSpPr>
          <p:cNvPr id="8" name="Rounded Rectangle 7"/>
          <p:cNvSpPr/>
          <p:nvPr/>
        </p:nvSpPr>
        <p:spPr>
          <a:xfrm>
            <a:off x="4938305" y="2833443"/>
            <a:ext cx="1715664" cy="15001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функциям государства</a:t>
            </a:r>
            <a:endParaRPr lang="ru-RU" b="1" dirty="0">
              <a:solidFill>
                <a:schemeClr val="tx1"/>
              </a:solidFill>
            </a:endParaRPr>
          </a:p>
        </p:txBody>
      </p:sp>
      <p:sp>
        <p:nvSpPr>
          <p:cNvPr id="9" name="Rounded Rectangle 8"/>
          <p:cNvSpPr/>
          <p:nvPr/>
        </p:nvSpPr>
        <p:spPr>
          <a:xfrm>
            <a:off x="6876256" y="2825275"/>
            <a:ext cx="1509425" cy="1480589"/>
          </a:xfrm>
          <a:prstGeom prst="roundRect">
            <a:avLst/>
          </a:prstGeom>
          <a:ln w="3175"/>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ведомствам</a:t>
            </a:r>
            <a:endParaRPr lang="ru-RU" b="1" dirty="0">
              <a:solidFill>
                <a:schemeClr val="tx1"/>
              </a:solidFill>
            </a:endParaRPr>
          </a:p>
        </p:txBody>
      </p:sp>
      <p:cxnSp>
        <p:nvCxnSpPr>
          <p:cNvPr id="30" name="Straight Connector 29"/>
          <p:cNvCxnSpPr/>
          <p:nvPr/>
        </p:nvCxnSpPr>
        <p:spPr>
          <a:xfrm rot="5400000">
            <a:off x="7393801" y="2464590"/>
            <a:ext cx="64294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01462" y="2143116"/>
            <a:ext cx="0" cy="642942"/>
          </a:xfrm>
          <a:prstGeom prst="line">
            <a:avLst/>
          </a:prstGeom>
        </p:spPr>
        <p:style>
          <a:lnRef idx="1">
            <a:schemeClr val="accent1"/>
          </a:lnRef>
          <a:fillRef idx="0">
            <a:schemeClr val="accent1"/>
          </a:fillRef>
          <a:effectRef idx="0">
            <a:schemeClr val="accent1"/>
          </a:effectRef>
          <a:fontRef idx="minor">
            <a:schemeClr val="tx1"/>
          </a:fontRef>
        </p:style>
      </p:cxnSp>
      <p:sp>
        <p:nvSpPr>
          <p:cNvPr id="20" name="Стрелка вниз 19"/>
          <p:cNvSpPr/>
          <p:nvPr/>
        </p:nvSpPr>
        <p:spPr>
          <a:xfrm>
            <a:off x="1155387" y="2162725"/>
            <a:ext cx="426217"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низ 25"/>
          <p:cNvSpPr/>
          <p:nvPr/>
        </p:nvSpPr>
        <p:spPr>
          <a:xfrm>
            <a:off x="7452321" y="2151376"/>
            <a:ext cx="449098"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единительная линия 22"/>
          <p:cNvCxnSpPr/>
          <p:nvPr/>
        </p:nvCxnSpPr>
        <p:spPr>
          <a:xfrm>
            <a:off x="4500561" y="2420888"/>
            <a:ext cx="1770" cy="8803"/>
          </a:xfrm>
          <a:prstGeom prst="line">
            <a:avLst/>
          </a:prstGeom>
        </p:spPr>
        <p:style>
          <a:lnRef idx="1">
            <a:schemeClr val="accent1"/>
          </a:lnRef>
          <a:fillRef idx="0">
            <a:schemeClr val="accent1"/>
          </a:fillRef>
          <a:effectRef idx="0">
            <a:schemeClr val="accent1"/>
          </a:effectRef>
          <a:fontRef idx="minor">
            <a:schemeClr val="tx1"/>
          </a:fontRef>
        </p:style>
      </p:cxnSp>
      <p:sp>
        <p:nvSpPr>
          <p:cNvPr id="28" name="Стрелка вниз 27"/>
          <p:cNvSpPr/>
          <p:nvPr/>
        </p:nvSpPr>
        <p:spPr>
          <a:xfrm>
            <a:off x="5592497" y="2143110"/>
            <a:ext cx="426217" cy="655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трелка вниз 28"/>
          <p:cNvSpPr/>
          <p:nvPr/>
        </p:nvSpPr>
        <p:spPr>
          <a:xfrm>
            <a:off x="3469723" y="2143116"/>
            <a:ext cx="426217"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1" name="Рисунок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721" y="4642623"/>
            <a:ext cx="2724416" cy="137866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6283"/>
            <a:ext cx="7816952" cy="936104"/>
          </a:xfrm>
        </p:spPr>
        <p:txBody>
          <a:bodyPr>
            <a:normAutofit/>
          </a:bodyPr>
          <a:lstStyle/>
          <a:p>
            <a:r>
              <a:rPr lang="ru-RU" sz="2200" b="1" dirty="0" smtClean="0">
                <a:solidFill>
                  <a:srgbClr val="FF0000"/>
                </a:solidFill>
              </a:rPr>
              <a:t>              </a:t>
            </a:r>
            <a:r>
              <a:rPr lang="ru-RU" sz="2400" b="1" dirty="0" smtClean="0">
                <a:solidFill>
                  <a:srgbClr val="FF0000"/>
                </a:solidFill>
                <a:latin typeface="Arial" panose="020B0604020202020204" pitchFamily="34" charset="0"/>
                <a:cs typeface="Arial" panose="020B0604020202020204" pitchFamily="34" charset="0"/>
              </a:rPr>
              <a:t>Понятие и типы расходных обязательств</a:t>
            </a:r>
            <a:r>
              <a:rPr lang="ru-RU" sz="2400" dirty="0" smtClean="0">
                <a:latin typeface="Arial" panose="020B0604020202020204" pitchFamily="34" charset="0"/>
                <a:cs typeface="Arial" panose="020B0604020202020204" pitchFamily="34" charset="0"/>
              </a:rPr>
              <a:t/>
            </a:r>
            <a:br>
              <a:rPr lang="ru-RU" sz="2400" dirty="0" smtClean="0">
                <a:latin typeface="Arial" panose="020B0604020202020204" pitchFamily="34" charset="0"/>
                <a:cs typeface="Arial" panose="020B0604020202020204" pitchFamily="34" charset="0"/>
              </a:rPr>
            </a:br>
            <a:endParaRPr lang="ru-RU"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71472" y="894335"/>
            <a:ext cx="7993743" cy="792569"/>
          </a:xfrm>
          <a:ln>
            <a:solidFill>
              <a:schemeClr val="accent5">
                <a:lumMod val="50000"/>
              </a:schemeClr>
            </a:solidFill>
          </a:ln>
        </p:spPr>
        <p:style>
          <a:lnRef idx="1">
            <a:schemeClr val="accent3"/>
          </a:lnRef>
          <a:fillRef idx="2">
            <a:schemeClr val="accent3"/>
          </a:fillRef>
          <a:effectRef idx="1">
            <a:schemeClr val="accent3"/>
          </a:effectRef>
          <a:fontRef idx="minor">
            <a:schemeClr val="dk1"/>
          </a:fontRef>
        </p:style>
        <p:txBody>
          <a:bodyPr>
            <a:normAutofit/>
          </a:bodyPr>
          <a:lstStyle/>
          <a:p>
            <a:r>
              <a:rPr lang="ru-RU" b="1" dirty="0">
                <a:solidFill>
                  <a:schemeClr val="tx1"/>
                </a:solidFill>
              </a:rPr>
              <a:t>Расходное обязательство-это обязанность выплатить денежные средства из соответствующего бюджета</a:t>
            </a:r>
          </a:p>
          <a:p>
            <a:endParaRPr lang="ru-RU" dirty="0" smtClean="0"/>
          </a:p>
          <a:p>
            <a:endParaRPr lang="ru-RU" dirty="0"/>
          </a:p>
        </p:txBody>
      </p:sp>
      <p:sp>
        <p:nvSpPr>
          <p:cNvPr id="4" name="Rectangle 3"/>
          <p:cNvSpPr/>
          <p:nvPr/>
        </p:nvSpPr>
        <p:spPr>
          <a:xfrm>
            <a:off x="571472" y="1786452"/>
            <a:ext cx="3357586" cy="699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b="1" dirty="0" smtClean="0"/>
              <a:t>Расходные обязательства</a:t>
            </a:r>
            <a:endParaRPr lang="ru-RU" sz="2000" b="1" dirty="0"/>
          </a:p>
        </p:txBody>
      </p:sp>
      <p:sp>
        <p:nvSpPr>
          <p:cNvPr id="5" name="Rectangle 4"/>
          <p:cNvSpPr/>
          <p:nvPr/>
        </p:nvSpPr>
        <p:spPr>
          <a:xfrm>
            <a:off x="4000496" y="1786452"/>
            <a:ext cx="4572032" cy="6995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b="1" dirty="0" smtClean="0">
                <a:solidFill>
                  <a:schemeClr val="tx1"/>
                </a:solidFill>
              </a:rPr>
              <a:t>Основания для возникновения и оплаты</a:t>
            </a:r>
            <a:endParaRPr lang="ru-RU" sz="2000" b="1" dirty="0">
              <a:solidFill>
                <a:schemeClr val="tx1"/>
              </a:solidFill>
            </a:endParaRPr>
          </a:p>
        </p:txBody>
      </p:sp>
      <p:sp>
        <p:nvSpPr>
          <p:cNvPr id="6" name="Rectangle 5"/>
          <p:cNvSpPr/>
          <p:nvPr/>
        </p:nvSpPr>
        <p:spPr>
          <a:xfrm>
            <a:off x="4000496" y="2643182"/>
            <a:ext cx="4572032" cy="12858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600" b="1" dirty="0" smtClean="0"/>
              <a:t>Законы, определяющие объем и правила определения объема обязательств перед гражданами, организациями, органами власти</a:t>
            </a:r>
            <a:endParaRPr lang="ru-RU" sz="1600" b="1" dirty="0"/>
          </a:p>
        </p:txBody>
      </p:sp>
      <p:sp>
        <p:nvSpPr>
          <p:cNvPr id="7" name="Rectangle 6"/>
          <p:cNvSpPr/>
          <p:nvPr/>
        </p:nvSpPr>
        <p:spPr>
          <a:xfrm>
            <a:off x="571472" y="2643182"/>
            <a:ext cx="3357586" cy="12858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solidFill>
                  <a:schemeClr val="tx1"/>
                </a:solidFill>
              </a:rPr>
              <a:t>Публичные</a:t>
            </a:r>
            <a:endParaRPr lang="ru-RU" b="1" dirty="0">
              <a:solidFill>
                <a:schemeClr val="tx1"/>
              </a:solidFill>
            </a:endParaRPr>
          </a:p>
        </p:txBody>
      </p:sp>
      <p:sp>
        <p:nvSpPr>
          <p:cNvPr id="8" name="Rectangle 7"/>
          <p:cNvSpPr/>
          <p:nvPr/>
        </p:nvSpPr>
        <p:spPr>
          <a:xfrm>
            <a:off x="4000496" y="4000504"/>
            <a:ext cx="4572032"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600" b="1" dirty="0" smtClean="0"/>
              <a:t>В том числе законы, устанавливающие права граждан на получение социальных выплат (пенсий, пособий, компенсаций)</a:t>
            </a:r>
            <a:endParaRPr lang="ru-RU" sz="1600" b="1" dirty="0"/>
          </a:p>
        </p:txBody>
      </p:sp>
      <p:sp>
        <p:nvSpPr>
          <p:cNvPr id="9" name="Rectangle 8"/>
          <p:cNvSpPr/>
          <p:nvPr/>
        </p:nvSpPr>
        <p:spPr>
          <a:xfrm>
            <a:off x="4000496" y="5000636"/>
            <a:ext cx="4572032" cy="10001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600" b="1" dirty="0" smtClean="0"/>
              <a:t>Государственный (муниципальный) контракт, трудовое соглашение</a:t>
            </a:r>
            <a:endParaRPr lang="ru-RU" sz="1600" b="1" dirty="0"/>
          </a:p>
        </p:txBody>
      </p:sp>
      <p:sp>
        <p:nvSpPr>
          <p:cNvPr id="10" name="Rectangle 9"/>
          <p:cNvSpPr/>
          <p:nvPr/>
        </p:nvSpPr>
        <p:spPr>
          <a:xfrm>
            <a:off x="571472" y="4007651"/>
            <a:ext cx="3357586"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t>В том числе</a:t>
            </a:r>
            <a:r>
              <a:rPr lang="en-US" b="1" dirty="0" smtClean="0"/>
              <a:t>:</a:t>
            </a:r>
            <a:endParaRPr lang="ru-RU" b="1" dirty="0"/>
          </a:p>
        </p:txBody>
      </p:sp>
      <p:sp>
        <p:nvSpPr>
          <p:cNvPr id="11" name="Rectangle 10"/>
          <p:cNvSpPr/>
          <p:nvPr/>
        </p:nvSpPr>
        <p:spPr>
          <a:xfrm>
            <a:off x="571472" y="5000636"/>
            <a:ext cx="3357586" cy="10001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t>Гражданско-правовые</a:t>
            </a:r>
            <a:endParaRPr lang="ru-RU"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5419"/>
            <a:ext cx="8858312" cy="615269"/>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2000" b="1" dirty="0" smtClean="0"/>
              <a:t>Расходы бюджетов по основным функциям государства</a:t>
            </a:r>
            <a:endParaRPr lang="ru-RU" sz="2000" b="1" dirty="0"/>
          </a:p>
        </p:txBody>
      </p:sp>
      <p:sp>
        <p:nvSpPr>
          <p:cNvPr id="3" name="Content Placeholder 2"/>
          <p:cNvSpPr>
            <a:spLocks noGrp="1"/>
          </p:cNvSpPr>
          <p:nvPr>
            <p:ph idx="1"/>
          </p:nvPr>
        </p:nvSpPr>
        <p:spPr>
          <a:xfrm>
            <a:off x="539552" y="1069868"/>
            <a:ext cx="8715670" cy="5572164"/>
          </a:xfrm>
        </p:spPr>
        <p:txBody>
          <a:bodyPr>
            <a:normAutofit lnSpcReduction="10000"/>
          </a:bodyPr>
          <a:lstStyle/>
          <a:p>
            <a:endParaRPr lang="ru-RU" dirty="0" smtClean="0"/>
          </a:p>
          <a:p>
            <a:endParaRPr lang="ru-RU" dirty="0" smtClean="0"/>
          </a:p>
          <a:p>
            <a:endParaRPr lang="ru-RU" dirty="0" smtClean="0"/>
          </a:p>
          <a:p>
            <a:endParaRPr lang="ru-RU" dirty="0" smtClean="0"/>
          </a:p>
          <a:p>
            <a:endParaRPr lang="ru-RU" dirty="0" smtClean="0"/>
          </a:p>
          <a:p>
            <a:pPr>
              <a:buNone/>
            </a:pPr>
            <a:r>
              <a:rPr lang="ru-RU" sz="1400" dirty="0" smtClean="0"/>
              <a:t>              </a:t>
            </a:r>
          </a:p>
          <a:p>
            <a:pPr>
              <a:buNone/>
            </a:pPr>
            <a:endParaRPr lang="ru-RU" sz="1400" dirty="0"/>
          </a:p>
          <a:p>
            <a:pPr>
              <a:buNone/>
            </a:pPr>
            <a:r>
              <a:rPr lang="ru-RU" sz="1400" dirty="0" smtClean="0"/>
              <a:t>  </a:t>
            </a:r>
            <a:r>
              <a:rPr lang="ru-RU" sz="1400" b="1" dirty="0" smtClean="0"/>
              <a:t>Каждый из разделов классификации имеет перечень подразделов, которые отражают основные </a:t>
            </a:r>
          </a:p>
          <a:p>
            <a:pPr>
              <a:buNone/>
            </a:pPr>
            <a:r>
              <a:rPr lang="ru-RU" sz="1400" b="1" dirty="0" smtClean="0"/>
              <a:t>направления реализации соответствующей функции.</a:t>
            </a:r>
          </a:p>
          <a:p>
            <a:pPr>
              <a:buNone/>
            </a:pPr>
            <a:r>
              <a:rPr lang="ru-RU" sz="1400" b="1" dirty="0" smtClean="0"/>
              <a:t>                Полный перечень разделов и подразделов классификации расходов бюджетов приведен в статье 21 бюджетного кодекса Российской Федерации.</a:t>
            </a:r>
          </a:p>
          <a:p>
            <a:pPr>
              <a:buNone/>
            </a:pPr>
            <a:r>
              <a:rPr lang="ru-RU" sz="1400" b="1" dirty="0" smtClean="0"/>
              <a:t>                Например, в составе раздела «Образование», в том числе, выделяются</a:t>
            </a:r>
            <a:r>
              <a:rPr lang="en-US" sz="1400" b="1" dirty="0" smtClean="0"/>
              <a:t>:</a:t>
            </a:r>
          </a:p>
          <a:p>
            <a:r>
              <a:rPr lang="ru-RU" sz="1400" b="1" dirty="0" smtClean="0"/>
              <a:t>Дошкольное образование</a:t>
            </a:r>
            <a:r>
              <a:rPr lang="en-US" sz="1400" b="1" dirty="0" smtClean="0"/>
              <a:t>;</a:t>
            </a:r>
            <a:endParaRPr lang="ru-RU" sz="1400" b="1" dirty="0" smtClean="0"/>
          </a:p>
          <a:p>
            <a:r>
              <a:rPr lang="ru-RU" sz="1400" b="1" dirty="0" smtClean="0"/>
              <a:t>Общее образование</a:t>
            </a:r>
            <a:r>
              <a:rPr lang="en-US" sz="1400" b="1" dirty="0" smtClean="0"/>
              <a:t>;</a:t>
            </a:r>
            <a:endParaRPr lang="ru-RU" sz="1400" b="1" dirty="0" smtClean="0"/>
          </a:p>
          <a:p>
            <a:r>
              <a:rPr lang="ru-RU" sz="1400" b="1" dirty="0" smtClean="0"/>
              <a:t>Начальное профессиональное образование</a:t>
            </a:r>
            <a:r>
              <a:rPr lang="en-US" sz="1400" b="1" dirty="0" smtClean="0"/>
              <a:t>;</a:t>
            </a:r>
            <a:endParaRPr lang="ru-RU" sz="1400" b="1" dirty="0" smtClean="0"/>
          </a:p>
          <a:p>
            <a:r>
              <a:rPr lang="ru-RU" sz="1400" b="1" dirty="0" smtClean="0"/>
              <a:t>Среднее профессиональное образование и др.</a:t>
            </a:r>
          </a:p>
          <a:p>
            <a:endParaRPr lang="ru-RU" dirty="0" smtClean="0"/>
          </a:p>
          <a:p>
            <a:endParaRPr lang="ru-RU" dirty="0"/>
          </a:p>
        </p:txBody>
      </p:sp>
      <p:sp>
        <p:nvSpPr>
          <p:cNvPr id="4" name="Flowchart: Process 3"/>
          <p:cNvSpPr/>
          <p:nvPr/>
        </p:nvSpPr>
        <p:spPr>
          <a:xfrm rot="10800000" flipV="1">
            <a:off x="142844" y="776209"/>
            <a:ext cx="500066" cy="2645486"/>
          </a:xfrm>
          <a:prstGeom prst="flowChartProcess">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ru-RU" sz="1600" b="1" dirty="0" smtClean="0"/>
              <a:t>Общегосударственные вопросы</a:t>
            </a:r>
            <a:endParaRPr lang="ru-RU" sz="1600" b="1" dirty="0"/>
          </a:p>
        </p:txBody>
      </p:sp>
      <p:sp>
        <p:nvSpPr>
          <p:cNvPr id="5" name="Rectangle 4"/>
          <p:cNvSpPr/>
          <p:nvPr/>
        </p:nvSpPr>
        <p:spPr>
          <a:xfrm>
            <a:off x="695530" y="776209"/>
            <a:ext cx="428628" cy="2645486"/>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ru-RU" sz="1600" b="1" dirty="0" smtClean="0"/>
              <a:t>Национальная оборона</a:t>
            </a:r>
            <a:endParaRPr lang="ru-RU" sz="1600" b="1" dirty="0"/>
          </a:p>
        </p:txBody>
      </p:sp>
      <p:sp>
        <p:nvSpPr>
          <p:cNvPr id="6" name="Rectangle 5"/>
          <p:cNvSpPr/>
          <p:nvPr/>
        </p:nvSpPr>
        <p:spPr>
          <a:xfrm>
            <a:off x="1169055" y="769230"/>
            <a:ext cx="1000132" cy="2645486"/>
          </a:xfrm>
          <a:prstGeom prst="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ru-RU" sz="1600" b="1" dirty="0" smtClean="0">
                <a:solidFill>
                  <a:schemeClr val="tx1"/>
                </a:solidFill>
              </a:rPr>
              <a:t>Национальная безопасность и правоохранительная деятельности</a:t>
            </a:r>
            <a:endParaRPr lang="ru-RU" sz="1600" b="1" dirty="0">
              <a:solidFill>
                <a:schemeClr val="tx1"/>
              </a:solidFill>
            </a:endParaRPr>
          </a:p>
        </p:txBody>
      </p:sp>
      <p:sp>
        <p:nvSpPr>
          <p:cNvPr id="7" name="Rectangle 6"/>
          <p:cNvSpPr/>
          <p:nvPr/>
        </p:nvSpPr>
        <p:spPr>
          <a:xfrm>
            <a:off x="2220982" y="759749"/>
            <a:ext cx="428628" cy="2645486"/>
          </a:xfrm>
          <a:prstGeom prst="rect">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ru-RU" sz="1600" b="1" dirty="0" smtClean="0"/>
              <a:t>Национальная экономика</a:t>
            </a:r>
            <a:endParaRPr lang="ru-RU" sz="1600" b="1" dirty="0"/>
          </a:p>
        </p:txBody>
      </p:sp>
      <p:sp>
        <p:nvSpPr>
          <p:cNvPr id="8" name="Rectangle 7"/>
          <p:cNvSpPr/>
          <p:nvPr/>
        </p:nvSpPr>
        <p:spPr>
          <a:xfrm>
            <a:off x="2707853" y="761427"/>
            <a:ext cx="740301" cy="2653289"/>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ru-RU" sz="1600" b="1" dirty="0" smtClean="0"/>
              <a:t>Жилищно-коммунальное хозяйство</a:t>
            </a:r>
            <a:endParaRPr lang="ru-RU" sz="1600" b="1" dirty="0"/>
          </a:p>
        </p:txBody>
      </p:sp>
      <p:sp>
        <p:nvSpPr>
          <p:cNvPr id="9" name="Rectangle 8"/>
          <p:cNvSpPr/>
          <p:nvPr/>
        </p:nvSpPr>
        <p:spPr>
          <a:xfrm>
            <a:off x="3505008" y="759749"/>
            <a:ext cx="500066" cy="2645486"/>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ru-RU" sz="1600" b="1" dirty="0" smtClean="0"/>
              <a:t>Охрана окружающей среды</a:t>
            </a:r>
            <a:endParaRPr lang="ru-RU" sz="1600" b="1" dirty="0"/>
          </a:p>
        </p:txBody>
      </p:sp>
      <p:sp>
        <p:nvSpPr>
          <p:cNvPr id="10" name="Rectangle 9"/>
          <p:cNvSpPr/>
          <p:nvPr/>
        </p:nvSpPr>
        <p:spPr>
          <a:xfrm>
            <a:off x="4030618" y="759749"/>
            <a:ext cx="357190" cy="2645486"/>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ru-RU" sz="1600" b="1" dirty="0" smtClean="0"/>
              <a:t>Образование</a:t>
            </a:r>
            <a:endParaRPr lang="ru-RU" sz="1600" b="1" dirty="0"/>
          </a:p>
        </p:txBody>
      </p:sp>
      <p:sp>
        <p:nvSpPr>
          <p:cNvPr id="11" name="Rectangle 10"/>
          <p:cNvSpPr/>
          <p:nvPr/>
        </p:nvSpPr>
        <p:spPr>
          <a:xfrm>
            <a:off x="4448464" y="769230"/>
            <a:ext cx="428628" cy="2645486"/>
          </a:xfrm>
          <a:prstGeom prst="rect">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ru-RU" sz="1600" b="1" dirty="0" smtClean="0"/>
              <a:t>Культура, кинематография</a:t>
            </a:r>
            <a:endParaRPr lang="ru-RU" sz="1600" b="1" dirty="0"/>
          </a:p>
        </p:txBody>
      </p:sp>
      <p:sp>
        <p:nvSpPr>
          <p:cNvPr id="12" name="Rectangle 11"/>
          <p:cNvSpPr/>
          <p:nvPr/>
        </p:nvSpPr>
        <p:spPr>
          <a:xfrm>
            <a:off x="4944053" y="759749"/>
            <a:ext cx="357190" cy="2645486"/>
          </a:xfrm>
          <a:prstGeom prst="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ru-RU" sz="1600" b="1" dirty="0" smtClean="0"/>
              <a:t>Здравоохранение</a:t>
            </a:r>
            <a:endParaRPr lang="ru-RU" sz="1600" b="1" dirty="0"/>
          </a:p>
        </p:txBody>
      </p:sp>
      <p:sp>
        <p:nvSpPr>
          <p:cNvPr id="13" name="Rectangle 12"/>
          <p:cNvSpPr/>
          <p:nvPr/>
        </p:nvSpPr>
        <p:spPr>
          <a:xfrm>
            <a:off x="5368268" y="759749"/>
            <a:ext cx="428628" cy="2645486"/>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ru-RU" sz="1600" b="1" dirty="0" smtClean="0"/>
              <a:t>Социальная политика</a:t>
            </a:r>
            <a:endParaRPr lang="ru-RU" sz="1600" b="1" dirty="0"/>
          </a:p>
        </p:txBody>
      </p:sp>
      <p:sp>
        <p:nvSpPr>
          <p:cNvPr id="14" name="Rectangle 13"/>
          <p:cNvSpPr/>
          <p:nvPr/>
        </p:nvSpPr>
        <p:spPr>
          <a:xfrm>
            <a:off x="5864343" y="753856"/>
            <a:ext cx="571504" cy="2645486"/>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ru-RU" sz="1600" b="1" dirty="0" smtClean="0">
                <a:solidFill>
                  <a:schemeClr val="tx1"/>
                </a:solidFill>
              </a:rPr>
              <a:t>Физическая культура и спорт</a:t>
            </a:r>
            <a:endParaRPr lang="ru-RU" sz="1600" b="1" dirty="0">
              <a:solidFill>
                <a:schemeClr val="tx1"/>
              </a:solidFill>
            </a:endParaRPr>
          </a:p>
        </p:txBody>
      </p:sp>
      <p:sp>
        <p:nvSpPr>
          <p:cNvPr id="15" name="Rectangle 14"/>
          <p:cNvSpPr/>
          <p:nvPr/>
        </p:nvSpPr>
        <p:spPr>
          <a:xfrm>
            <a:off x="6513048" y="759749"/>
            <a:ext cx="571504" cy="2647164"/>
          </a:xfrm>
          <a:prstGeom prst="rect">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ru-RU" sz="1600" b="1" dirty="0" smtClean="0">
                <a:solidFill>
                  <a:schemeClr val="tx1"/>
                </a:solidFill>
              </a:rPr>
              <a:t>Средства массовой информации</a:t>
            </a:r>
            <a:endParaRPr lang="ru-RU" sz="1600" b="1" dirty="0">
              <a:solidFill>
                <a:schemeClr val="tx1"/>
              </a:solidFill>
            </a:endParaRPr>
          </a:p>
        </p:txBody>
      </p:sp>
      <p:sp>
        <p:nvSpPr>
          <p:cNvPr id="16" name="Rectangle 15"/>
          <p:cNvSpPr/>
          <p:nvPr/>
        </p:nvSpPr>
        <p:spPr>
          <a:xfrm>
            <a:off x="7170687" y="751069"/>
            <a:ext cx="785818" cy="2645486"/>
          </a:xfrm>
          <a:prstGeom prst="rect">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ru-RU" sz="1600" b="1" dirty="0" smtClean="0"/>
              <a:t>Обслуживание государственного и муниципального долга</a:t>
            </a:r>
            <a:endParaRPr lang="ru-RU" sz="1600" b="1" dirty="0"/>
          </a:p>
        </p:txBody>
      </p:sp>
      <p:sp>
        <p:nvSpPr>
          <p:cNvPr id="17" name="Rectangle 16"/>
          <p:cNvSpPr/>
          <p:nvPr/>
        </p:nvSpPr>
        <p:spPr>
          <a:xfrm>
            <a:off x="8025949" y="761427"/>
            <a:ext cx="923541" cy="2645486"/>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ru-RU" sz="1600" b="1" dirty="0" smtClean="0"/>
              <a:t>Межбюджетные трансферты общего характера(дотации)</a:t>
            </a:r>
          </a:p>
          <a:p>
            <a:pPr algn="ct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6" y="331044"/>
            <a:ext cx="8364757" cy="668361"/>
          </a:xfrm>
        </p:spPr>
        <p:txBody>
          <a:bodyPr>
            <a:normAutofit/>
          </a:bodyPr>
          <a:lstStyle/>
          <a:p>
            <a:r>
              <a:rPr lang="ru-RU" sz="1800" b="1" dirty="0" smtClean="0">
                <a:solidFill>
                  <a:schemeClr val="accent1">
                    <a:lumMod val="75000"/>
                  </a:schemeClr>
                </a:solidFill>
              </a:rPr>
              <a:t>Ведомственная структура расходов бюджета и бюджетная       классификация</a:t>
            </a:r>
            <a:endParaRPr lang="ru-RU" sz="1800" b="1" dirty="0">
              <a:solidFill>
                <a:schemeClr val="accent1">
                  <a:lumMod val="75000"/>
                </a:schemeClr>
              </a:solidFill>
            </a:endParaRPr>
          </a:p>
        </p:txBody>
      </p:sp>
      <p:sp>
        <p:nvSpPr>
          <p:cNvPr id="3" name="Content Placeholder 2"/>
          <p:cNvSpPr>
            <a:spLocks noGrp="1"/>
          </p:cNvSpPr>
          <p:nvPr>
            <p:ph idx="1"/>
          </p:nvPr>
        </p:nvSpPr>
        <p:spPr>
          <a:xfrm>
            <a:off x="571472" y="836712"/>
            <a:ext cx="8032976" cy="2878039"/>
          </a:xfrm>
        </p:spPr>
        <p:txBody>
          <a:bodyPr>
            <a:normAutofit lnSpcReduction="10000"/>
          </a:bodyPr>
          <a:lstStyle/>
          <a:p>
            <a:pPr>
              <a:buNone/>
            </a:pPr>
            <a:r>
              <a:rPr lang="ru-RU" sz="1400" b="1" dirty="0" smtClean="0"/>
              <a:t>  Бюджетная классификация Российской Федерации </a:t>
            </a:r>
            <a:r>
              <a:rPr lang="ru-RU" sz="1400" dirty="0" smtClean="0"/>
              <a:t>– </a:t>
            </a:r>
            <a:r>
              <a:rPr lang="ru-RU" sz="1200" dirty="0" smtClean="0"/>
              <a:t>это группировка доходов, расходов и источников финансирования дефицитов бюджетной системы Российской Федерации, Используемая для составления и исполнения бюджетов, составления бюджетной отчетности, обеспечивающей сопоставимость показателей бюджетов бюджетной системы Российской Федерации (статья 18 Бюджетного кодекса).</a:t>
            </a:r>
          </a:p>
          <a:p>
            <a:pPr>
              <a:buNone/>
            </a:pPr>
            <a:r>
              <a:rPr lang="ru-RU" sz="1400" b="1" dirty="0" smtClean="0"/>
              <a:t>Состав бюджетной классификации </a:t>
            </a:r>
            <a:r>
              <a:rPr lang="ru-RU" sz="1400" dirty="0" smtClean="0"/>
              <a:t>(статья 19 Бюджетного кодекса)</a:t>
            </a:r>
          </a:p>
          <a:p>
            <a:r>
              <a:rPr lang="ru-RU" sz="1100" dirty="0" smtClean="0"/>
              <a:t>Классификация доходов бюджетов</a:t>
            </a:r>
            <a:r>
              <a:rPr lang="en-US" sz="1100" dirty="0" smtClean="0"/>
              <a:t>;</a:t>
            </a:r>
            <a:endParaRPr lang="ru-RU" sz="1100" dirty="0" smtClean="0"/>
          </a:p>
          <a:p>
            <a:r>
              <a:rPr lang="ru-RU" sz="1100" dirty="0" smtClean="0"/>
              <a:t>Классификация расходов бюджетов</a:t>
            </a:r>
            <a:r>
              <a:rPr lang="en-US" sz="1100" dirty="0" smtClean="0"/>
              <a:t>;</a:t>
            </a:r>
          </a:p>
          <a:p>
            <a:r>
              <a:rPr lang="ru-RU" sz="1100" dirty="0" smtClean="0"/>
              <a:t>Классификация источников финансирования дефицитов бюджетов</a:t>
            </a:r>
            <a:r>
              <a:rPr lang="en-US" sz="1100" dirty="0" smtClean="0"/>
              <a:t>;</a:t>
            </a:r>
            <a:endParaRPr lang="ru-RU" sz="1100" dirty="0" smtClean="0"/>
          </a:p>
          <a:p>
            <a:r>
              <a:rPr lang="ru-RU" sz="1100" dirty="0" smtClean="0"/>
              <a:t>Классификация операций публично-правовых образований</a:t>
            </a:r>
          </a:p>
          <a:p>
            <a:pPr>
              <a:buNone/>
            </a:pPr>
            <a:r>
              <a:rPr lang="ru-RU" sz="1100" b="1" dirty="0" smtClean="0">
                <a:solidFill>
                  <a:schemeClr val="tx2">
                    <a:lumMod val="10000"/>
                    <a:lumOff val="90000"/>
                  </a:schemeClr>
                </a:solidFill>
              </a:rPr>
              <a:t>Стр</a:t>
            </a:r>
            <a:r>
              <a:rPr lang="ru-RU" sz="1100" b="1" dirty="0" smtClean="0"/>
              <a:t>уктура 20-значного, единого для всех бюджетов бюджетной системы Российской Федерации, кода классификации расходо</a:t>
            </a:r>
            <a:r>
              <a:rPr lang="ru-RU" sz="1100" b="1" dirty="0" smtClean="0">
                <a:solidFill>
                  <a:schemeClr val="tx2">
                    <a:lumMod val="10000"/>
                    <a:lumOff val="90000"/>
                  </a:schemeClr>
                </a:solidFill>
              </a:rPr>
              <a:t>в</a:t>
            </a:r>
            <a:r>
              <a:rPr lang="ru-RU" sz="1100" b="1" dirty="0" smtClean="0"/>
              <a:t> бюджетов (ведомственная структура)</a:t>
            </a:r>
            <a:endParaRPr lang="ru-RU" sz="1100" b="1" dirty="0"/>
          </a:p>
        </p:txBody>
      </p:sp>
      <p:sp>
        <p:nvSpPr>
          <p:cNvPr id="5" name="Rounded Rectangle 4"/>
          <p:cNvSpPr/>
          <p:nvPr/>
        </p:nvSpPr>
        <p:spPr>
          <a:xfrm>
            <a:off x="5179207" y="2188432"/>
            <a:ext cx="3750511" cy="57309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200" b="1" dirty="0" smtClean="0">
                <a:solidFill>
                  <a:schemeClr val="tx1"/>
                </a:solidFill>
              </a:rPr>
              <a:t>Классификация расходов- основа для построения ведомственной структуры  расходов соответствующего бюджета</a:t>
            </a:r>
            <a:endParaRPr lang="ru-RU" sz="1200" b="1" dirty="0">
              <a:solidFill>
                <a:schemeClr val="tx1"/>
              </a:solidFill>
            </a:endParaRPr>
          </a:p>
        </p:txBody>
      </p:sp>
      <p:cxnSp>
        <p:nvCxnSpPr>
          <p:cNvPr id="7" name="Straight Arrow Connector 6"/>
          <p:cNvCxnSpPr/>
          <p:nvPr/>
        </p:nvCxnSpPr>
        <p:spPr>
          <a:xfrm flipH="1" flipV="1">
            <a:off x="3938805" y="2474978"/>
            <a:ext cx="1220146"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Rectangle 15"/>
          <p:cNvSpPr/>
          <p:nvPr/>
        </p:nvSpPr>
        <p:spPr>
          <a:xfrm>
            <a:off x="142844"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a:t>
            </a:r>
            <a:endParaRPr lang="ru-RU" sz="1400" b="1" dirty="0"/>
          </a:p>
        </p:txBody>
      </p:sp>
      <p:sp>
        <p:nvSpPr>
          <p:cNvPr id="17" name="Rectangle 16"/>
          <p:cNvSpPr/>
          <p:nvPr/>
        </p:nvSpPr>
        <p:spPr>
          <a:xfrm>
            <a:off x="571472"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2</a:t>
            </a:r>
            <a:endParaRPr lang="ru-RU" sz="1400" b="1" dirty="0"/>
          </a:p>
        </p:txBody>
      </p:sp>
      <p:sp>
        <p:nvSpPr>
          <p:cNvPr id="18" name="Rectangle 17"/>
          <p:cNvSpPr/>
          <p:nvPr/>
        </p:nvSpPr>
        <p:spPr>
          <a:xfrm>
            <a:off x="1000100" y="4572008"/>
            <a:ext cx="357190"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3</a:t>
            </a:r>
            <a:endParaRPr lang="ru-RU" sz="1400" b="1" dirty="0"/>
          </a:p>
        </p:txBody>
      </p:sp>
      <p:sp>
        <p:nvSpPr>
          <p:cNvPr id="20" name="Rectangle 19"/>
          <p:cNvSpPr/>
          <p:nvPr/>
        </p:nvSpPr>
        <p:spPr>
          <a:xfrm>
            <a:off x="1357290"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4</a:t>
            </a:r>
            <a:endParaRPr lang="ru-RU" sz="1400" b="1" dirty="0"/>
          </a:p>
        </p:txBody>
      </p:sp>
      <p:sp>
        <p:nvSpPr>
          <p:cNvPr id="21" name="Rectangle 20"/>
          <p:cNvSpPr/>
          <p:nvPr/>
        </p:nvSpPr>
        <p:spPr>
          <a:xfrm>
            <a:off x="1857356"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5</a:t>
            </a:r>
            <a:endParaRPr lang="ru-RU" sz="1400" b="1" dirty="0"/>
          </a:p>
        </p:txBody>
      </p:sp>
      <p:sp>
        <p:nvSpPr>
          <p:cNvPr id="22" name="Rounded Rectangle 21"/>
          <p:cNvSpPr/>
          <p:nvPr/>
        </p:nvSpPr>
        <p:spPr>
          <a:xfrm>
            <a:off x="142844" y="4857760"/>
            <a:ext cx="1214446" cy="17859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smtClean="0"/>
              <a:t>Уникальный код для каждого главного распорядителя бюджетных средств (ГРБС-34)</a:t>
            </a:r>
          </a:p>
          <a:p>
            <a:pPr algn="ctr"/>
            <a:endParaRPr lang="ru-RU" sz="1100" dirty="0"/>
          </a:p>
        </p:txBody>
      </p:sp>
      <p:sp>
        <p:nvSpPr>
          <p:cNvPr id="23" name="Rounded Rectangle 22"/>
          <p:cNvSpPr/>
          <p:nvPr/>
        </p:nvSpPr>
        <p:spPr>
          <a:xfrm>
            <a:off x="1357290" y="4857760"/>
            <a:ext cx="1000132" cy="1785950"/>
          </a:xfrm>
          <a:prstGeom prst="roundRect">
            <a:avLst>
              <a:gd name="adj" fmla="val 3817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050" b="1" dirty="0" smtClean="0"/>
              <a:t>Разделы </a:t>
            </a:r>
            <a:r>
              <a:rPr lang="ru-RU" sz="1050" dirty="0" smtClean="0"/>
              <a:t>определяют отраслевое направление расходов (…образование</a:t>
            </a:r>
            <a:r>
              <a:rPr lang="ru-RU" sz="1100" dirty="0" smtClean="0"/>
              <a:t>..)</a:t>
            </a:r>
            <a:endParaRPr lang="ru-RU" sz="1100" dirty="0"/>
          </a:p>
        </p:txBody>
      </p:sp>
      <p:sp>
        <p:nvSpPr>
          <p:cNvPr id="24" name="Rectangle 23"/>
          <p:cNvSpPr/>
          <p:nvPr/>
        </p:nvSpPr>
        <p:spPr>
          <a:xfrm>
            <a:off x="2357422"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6</a:t>
            </a:r>
            <a:endParaRPr lang="ru-RU" sz="1400" b="1" dirty="0"/>
          </a:p>
        </p:txBody>
      </p:sp>
      <p:sp>
        <p:nvSpPr>
          <p:cNvPr id="25" name="Rectangle 24"/>
          <p:cNvSpPr/>
          <p:nvPr/>
        </p:nvSpPr>
        <p:spPr>
          <a:xfrm>
            <a:off x="2857488"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7</a:t>
            </a:r>
            <a:endParaRPr lang="ru-RU" sz="1400" b="1" dirty="0"/>
          </a:p>
        </p:txBody>
      </p:sp>
      <p:sp>
        <p:nvSpPr>
          <p:cNvPr id="26" name="Rounded Rectangle 25"/>
          <p:cNvSpPr/>
          <p:nvPr/>
        </p:nvSpPr>
        <p:spPr>
          <a:xfrm>
            <a:off x="2357422" y="4857760"/>
            <a:ext cx="1000132" cy="17859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b="1" dirty="0" smtClean="0"/>
              <a:t>Подразделы </a:t>
            </a:r>
            <a:r>
              <a:rPr lang="ru-RU" sz="1100" dirty="0" smtClean="0"/>
              <a:t>детализируют направления в разделах (дошкольное образование</a:t>
            </a:r>
            <a:endParaRPr lang="ru-RU" sz="1100" dirty="0"/>
          </a:p>
        </p:txBody>
      </p:sp>
      <p:sp>
        <p:nvSpPr>
          <p:cNvPr id="27" name="Rectangle 26"/>
          <p:cNvSpPr/>
          <p:nvPr/>
        </p:nvSpPr>
        <p:spPr>
          <a:xfrm>
            <a:off x="3357554" y="4572008"/>
            <a:ext cx="357190"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8</a:t>
            </a:r>
            <a:endParaRPr lang="ru-RU" sz="1400" b="1" dirty="0"/>
          </a:p>
        </p:txBody>
      </p:sp>
      <p:sp>
        <p:nvSpPr>
          <p:cNvPr id="28" name="Rectangle 27"/>
          <p:cNvSpPr/>
          <p:nvPr/>
        </p:nvSpPr>
        <p:spPr>
          <a:xfrm>
            <a:off x="3714744" y="4572008"/>
            <a:ext cx="357190"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9</a:t>
            </a:r>
            <a:endParaRPr lang="ru-RU" sz="1400" b="1" dirty="0"/>
          </a:p>
        </p:txBody>
      </p:sp>
      <p:sp>
        <p:nvSpPr>
          <p:cNvPr id="29" name="Rectangle 28"/>
          <p:cNvSpPr/>
          <p:nvPr/>
        </p:nvSpPr>
        <p:spPr>
          <a:xfrm>
            <a:off x="4071934"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10</a:t>
            </a:r>
            <a:endParaRPr lang="ru-RU" sz="1400" b="1" dirty="0"/>
          </a:p>
        </p:txBody>
      </p:sp>
      <p:sp>
        <p:nvSpPr>
          <p:cNvPr id="30" name="Rectangle 29"/>
          <p:cNvSpPr/>
          <p:nvPr/>
        </p:nvSpPr>
        <p:spPr>
          <a:xfrm>
            <a:off x="4500562"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11</a:t>
            </a:r>
            <a:endParaRPr lang="ru-RU" sz="1400" b="1" dirty="0"/>
          </a:p>
        </p:txBody>
      </p:sp>
      <p:sp>
        <p:nvSpPr>
          <p:cNvPr id="31" name="Rectangle 30"/>
          <p:cNvSpPr/>
          <p:nvPr/>
        </p:nvSpPr>
        <p:spPr>
          <a:xfrm>
            <a:off x="4929190"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12</a:t>
            </a:r>
            <a:endParaRPr lang="ru-RU" sz="1400" b="1" dirty="0"/>
          </a:p>
        </p:txBody>
      </p:sp>
      <p:sp>
        <p:nvSpPr>
          <p:cNvPr id="32" name="Rectangle 31"/>
          <p:cNvSpPr/>
          <p:nvPr/>
        </p:nvSpPr>
        <p:spPr>
          <a:xfrm>
            <a:off x="5357818"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13</a:t>
            </a:r>
            <a:endParaRPr lang="ru-RU" sz="1400" b="1" dirty="0"/>
          </a:p>
        </p:txBody>
      </p:sp>
      <p:sp>
        <p:nvSpPr>
          <p:cNvPr id="33" name="Rectangle 32"/>
          <p:cNvSpPr/>
          <p:nvPr/>
        </p:nvSpPr>
        <p:spPr>
          <a:xfrm>
            <a:off x="5786446"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14</a:t>
            </a:r>
            <a:endParaRPr lang="ru-RU" sz="1400" b="1" dirty="0"/>
          </a:p>
        </p:txBody>
      </p:sp>
      <p:sp>
        <p:nvSpPr>
          <p:cNvPr id="34" name="Rectangle 33"/>
          <p:cNvSpPr/>
          <p:nvPr/>
        </p:nvSpPr>
        <p:spPr>
          <a:xfrm>
            <a:off x="6221821" y="4572008"/>
            <a:ext cx="464347"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15</a:t>
            </a:r>
            <a:endParaRPr lang="ru-RU" sz="1400" b="1" dirty="0"/>
          </a:p>
        </p:txBody>
      </p:sp>
      <p:sp>
        <p:nvSpPr>
          <p:cNvPr id="35" name="Rectangle 34"/>
          <p:cNvSpPr/>
          <p:nvPr/>
        </p:nvSpPr>
        <p:spPr>
          <a:xfrm>
            <a:off x="6643702"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16</a:t>
            </a:r>
            <a:endParaRPr lang="ru-RU" sz="1400" b="1" dirty="0"/>
          </a:p>
        </p:txBody>
      </p:sp>
      <p:sp>
        <p:nvSpPr>
          <p:cNvPr id="36" name="Rectangle 35"/>
          <p:cNvSpPr/>
          <p:nvPr/>
        </p:nvSpPr>
        <p:spPr>
          <a:xfrm>
            <a:off x="7143768"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17</a:t>
            </a:r>
            <a:endParaRPr lang="ru-RU" sz="1400" b="1" dirty="0"/>
          </a:p>
        </p:txBody>
      </p:sp>
      <p:sp>
        <p:nvSpPr>
          <p:cNvPr id="37" name="Rectangle 36"/>
          <p:cNvSpPr/>
          <p:nvPr/>
        </p:nvSpPr>
        <p:spPr>
          <a:xfrm>
            <a:off x="7572396"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18</a:t>
            </a:r>
            <a:endParaRPr lang="ru-RU" sz="1400" b="1" dirty="0"/>
          </a:p>
        </p:txBody>
      </p:sp>
      <p:sp>
        <p:nvSpPr>
          <p:cNvPr id="38" name="Rectangle 37"/>
          <p:cNvSpPr/>
          <p:nvPr/>
        </p:nvSpPr>
        <p:spPr>
          <a:xfrm>
            <a:off x="8001024"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19</a:t>
            </a:r>
            <a:endParaRPr lang="ru-RU" sz="1400" b="1" dirty="0"/>
          </a:p>
        </p:txBody>
      </p:sp>
      <p:sp>
        <p:nvSpPr>
          <p:cNvPr id="39" name="Rectangle 38"/>
          <p:cNvSpPr/>
          <p:nvPr/>
        </p:nvSpPr>
        <p:spPr>
          <a:xfrm>
            <a:off x="8501090"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20</a:t>
            </a:r>
            <a:endParaRPr lang="ru-RU" sz="1400" b="1" dirty="0"/>
          </a:p>
        </p:txBody>
      </p:sp>
      <p:sp>
        <p:nvSpPr>
          <p:cNvPr id="40" name="Rounded Rectangle 39"/>
          <p:cNvSpPr/>
          <p:nvPr/>
        </p:nvSpPr>
        <p:spPr>
          <a:xfrm>
            <a:off x="3381495" y="4883087"/>
            <a:ext cx="4214842" cy="176062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200" dirty="0" smtClean="0"/>
          </a:p>
          <a:p>
            <a:pPr algn="ctr"/>
            <a:endParaRPr lang="ru-RU" sz="1200" dirty="0" smtClean="0"/>
          </a:p>
          <a:p>
            <a:pPr algn="ctr"/>
            <a:endParaRPr lang="ru-RU" sz="1200" dirty="0" smtClean="0"/>
          </a:p>
          <a:p>
            <a:pPr algn="ctr"/>
            <a:endParaRPr lang="ru-RU" sz="1200" dirty="0" smtClean="0"/>
          </a:p>
          <a:p>
            <a:r>
              <a:rPr lang="ru-RU" sz="1100" dirty="0" smtClean="0"/>
              <a:t>Программная (</a:t>
            </a:r>
            <a:r>
              <a:rPr lang="ru-RU" sz="1100" dirty="0" err="1" smtClean="0"/>
              <a:t>непрограмная</a:t>
            </a:r>
            <a:r>
              <a:rPr lang="ru-RU" sz="1100" dirty="0" smtClean="0"/>
              <a:t>)          Направление расходов</a:t>
            </a:r>
          </a:p>
          <a:p>
            <a:r>
              <a:rPr lang="ru-RU" sz="1100" dirty="0" smtClean="0"/>
              <a:t>статья</a:t>
            </a:r>
          </a:p>
          <a:p>
            <a:pPr algn="ctr"/>
            <a:r>
              <a:rPr lang="ru-RU" sz="1100" b="1" dirty="0" smtClean="0"/>
              <a:t>Целевые статьи </a:t>
            </a:r>
            <a:r>
              <a:rPr lang="ru-RU" sz="1100" dirty="0" smtClean="0"/>
              <a:t>обеспечивают привязку бюджетных ассигнований к конкретным программам, направлениям деятельности и участникам бюджетного процесса в рамках подразделов</a:t>
            </a:r>
            <a:endParaRPr lang="ru-RU" sz="1100" dirty="0"/>
          </a:p>
        </p:txBody>
      </p:sp>
      <p:sp>
        <p:nvSpPr>
          <p:cNvPr id="42" name="Rounded Rectangle 41"/>
          <p:cNvSpPr/>
          <p:nvPr/>
        </p:nvSpPr>
        <p:spPr>
          <a:xfrm>
            <a:off x="7572396" y="4857760"/>
            <a:ext cx="1357322" cy="17859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b="1" dirty="0" smtClean="0"/>
              <a:t>Виды расходов)</a:t>
            </a:r>
          </a:p>
          <a:p>
            <a:pPr algn="ctr"/>
            <a:r>
              <a:rPr lang="ru-RU" sz="1100" dirty="0" smtClean="0"/>
              <a:t> указывают вид бюджетных ассигнований (выплаты </a:t>
            </a:r>
            <a:r>
              <a:rPr lang="ru-RU" sz="1100" dirty="0" err="1" smtClean="0"/>
              <a:t>персаналу</a:t>
            </a:r>
            <a:r>
              <a:rPr lang="ru-RU" sz="1100" dirty="0" smtClean="0"/>
              <a:t>, закупки, инвестиции и т.д.)</a:t>
            </a:r>
            <a:endParaRPr lang="ru-RU" sz="1100" dirty="0"/>
          </a:p>
        </p:txBody>
      </p:sp>
      <p:sp>
        <p:nvSpPr>
          <p:cNvPr id="43" name="Rounded Rectangle 42"/>
          <p:cNvSpPr/>
          <p:nvPr/>
        </p:nvSpPr>
        <p:spPr>
          <a:xfrm>
            <a:off x="142844" y="3786190"/>
            <a:ext cx="1214446" cy="7858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1000" b="1" dirty="0" smtClean="0"/>
              <a:t>Код главного распорядителя бюджетных средств</a:t>
            </a:r>
            <a:endParaRPr lang="ru-RU" sz="1000" b="1" dirty="0"/>
          </a:p>
        </p:txBody>
      </p:sp>
      <p:sp>
        <p:nvSpPr>
          <p:cNvPr id="44" name="Rounded Rectangle 43"/>
          <p:cNvSpPr/>
          <p:nvPr/>
        </p:nvSpPr>
        <p:spPr>
          <a:xfrm>
            <a:off x="1357290" y="3786190"/>
            <a:ext cx="1000132" cy="78581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000" b="1" dirty="0" smtClean="0"/>
              <a:t>Код раздела</a:t>
            </a:r>
            <a:endParaRPr lang="ru-RU" sz="1000" b="1" dirty="0"/>
          </a:p>
        </p:txBody>
      </p:sp>
      <p:sp>
        <p:nvSpPr>
          <p:cNvPr id="45" name="Rounded Rectangle 44"/>
          <p:cNvSpPr/>
          <p:nvPr/>
        </p:nvSpPr>
        <p:spPr>
          <a:xfrm>
            <a:off x="2357422" y="3786190"/>
            <a:ext cx="1000132" cy="78581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000" b="1" dirty="0" smtClean="0"/>
              <a:t>Код подраздела</a:t>
            </a:r>
            <a:endParaRPr lang="ru-RU" sz="1000" b="1" dirty="0"/>
          </a:p>
        </p:txBody>
      </p:sp>
      <p:sp>
        <p:nvSpPr>
          <p:cNvPr id="46" name="Rounded Rectangle 45"/>
          <p:cNvSpPr/>
          <p:nvPr/>
        </p:nvSpPr>
        <p:spPr>
          <a:xfrm>
            <a:off x="3357554" y="3786190"/>
            <a:ext cx="4214842" cy="7858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000" b="1" dirty="0" smtClean="0"/>
              <a:t>Код целевой статья</a:t>
            </a:r>
            <a:endParaRPr lang="ru-RU" sz="1000" b="1" dirty="0"/>
          </a:p>
        </p:txBody>
      </p:sp>
      <p:sp>
        <p:nvSpPr>
          <p:cNvPr id="48" name="Rounded Rectangle 47"/>
          <p:cNvSpPr/>
          <p:nvPr/>
        </p:nvSpPr>
        <p:spPr>
          <a:xfrm>
            <a:off x="7572396" y="3786190"/>
            <a:ext cx="1428760" cy="78581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000" b="1" dirty="0" smtClean="0"/>
              <a:t>Код вида расходов</a:t>
            </a:r>
            <a:endParaRPr lang="ru-RU" sz="1000" b="1" dirty="0"/>
          </a:p>
        </p:txBody>
      </p:sp>
      <p:sp>
        <p:nvSpPr>
          <p:cNvPr id="49" name="Left Brace 48"/>
          <p:cNvSpPr/>
          <p:nvPr/>
        </p:nvSpPr>
        <p:spPr>
          <a:xfrm rot="16200000">
            <a:off x="4143372" y="4214818"/>
            <a:ext cx="428628" cy="2000264"/>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0" name="Left Brace 49"/>
          <p:cNvSpPr/>
          <p:nvPr/>
        </p:nvSpPr>
        <p:spPr>
          <a:xfrm rot="16200000">
            <a:off x="6215074" y="4143380"/>
            <a:ext cx="428628" cy="2143140"/>
          </a:xfrm>
          <a:prstGeom prst="leftBrace">
            <a:avLst>
              <a:gd name="adj1" fmla="val 2401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88640"/>
            <a:ext cx="8032976" cy="1008112"/>
          </a:xfrm>
          <a:solidFill>
            <a:schemeClr val="accent1">
              <a:lumMod val="60000"/>
              <a:lumOff val="40000"/>
            </a:schemeClr>
          </a:solidFill>
        </p:spPr>
        <p:txBody>
          <a:bodyPr>
            <a:normAutofit/>
          </a:bodyPr>
          <a:lstStyle/>
          <a:p>
            <a:r>
              <a:rPr lang="ru-RU" sz="2000" b="1" dirty="0" smtClean="0">
                <a:solidFill>
                  <a:schemeClr val="accent1">
                    <a:lumMod val="50000"/>
                  </a:schemeClr>
                </a:solidFill>
                <a:latin typeface="Arial" panose="020B0604020202020204" pitchFamily="34" charset="0"/>
                <a:cs typeface="Arial" panose="020B0604020202020204" pitchFamily="34" charset="0"/>
              </a:rPr>
              <a:t>Защищенные статьи расходов бюджета – расходы, подлежащие финансированию в полном объеме</a:t>
            </a:r>
            <a:endParaRPr lang="ru-RU" sz="2000" b="1"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ectangle 3"/>
          <p:cNvSpPr/>
          <p:nvPr/>
        </p:nvSpPr>
        <p:spPr>
          <a:xfrm>
            <a:off x="550644" y="1378948"/>
            <a:ext cx="8053804" cy="44743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t>Оплата труда с начислениями</a:t>
            </a:r>
            <a:endParaRPr lang="ru-RU" b="1" dirty="0"/>
          </a:p>
        </p:txBody>
      </p:sp>
      <p:sp>
        <p:nvSpPr>
          <p:cNvPr id="5" name="Rectangle 4"/>
          <p:cNvSpPr/>
          <p:nvPr/>
        </p:nvSpPr>
        <p:spPr>
          <a:xfrm>
            <a:off x="550644" y="1972966"/>
            <a:ext cx="8053804" cy="4423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Социальное обеспечение</a:t>
            </a:r>
            <a:endParaRPr lang="ru-RU" b="1" dirty="0"/>
          </a:p>
        </p:txBody>
      </p:sp>
      <p:sp>
        <p:nvSpPr>
          <p:cNvPr id="6" name="Rectangle 5"/>
          <p:cNvSpPr/>
          <p:nvPr/>
        </p:nvSpPr>
        <p:spPr>
          <a:xfrm>
            <a:off x="562310" y="2571223"/>
            <a:ext cx="8068376" cy="5091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Оплата коммунальных услуг</a:t>
            </a:r>
            <a:endParaRPr lang="ru-RU" b="1" dirty="0"/>
          </a:p>
        </p:txBody>
      </p:sp>
      <p:sp>
        <p:nvSpPr>
          <p:cNvPr id="7" name="Rectangle 6"/>
          <p:cNvSpPr/>
          <p:nvPr/>
        </p:nvSpPr>
        <p:spPr>
          <a:xfrm>
            <a:off x="562310" y="3224869"/>
            <a:ext cx="8068376"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Приобретение продуктов питания</a:t>
            </a:r>
            <a:endParaRPr lang="ru-RU" b="1" dirty="0"/>
          </a:p>
        </p:txBody>
      </p:sp>
      <p:sp>
        <p:nvSpPr>
          <p:cNvPr id="9" name="Rectangle 8"/>
          <p:cNvSpPr/>
          <p:nvPr/>
        </p:nvSpPr>
        <p:spPr>
          <a:xfrm>
            <a:off x="550644" y="3872363"/>
            <a:ext cx="8053804" cy="4543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t>Платеж в ФФОМС</a:t>
            </a:r>
            <a:endParaRPr lang="ru-RU" b="1" dirty="0"/>
          </a:p>
        </p:txBody>
      </p:sp>
      <p:sp>
        <p:nvSpPr>
          <p:cNvPr id="10" name="Rectangle 9"/>
          <p:cNvSpPr/>
          <p:nvPr/>
        </p:nvSpPr>
        <p:spPr>
          <a:xfrm>
            <a:off x="573517" y="4483132"/>
            <a:ext cx="8045963" cy="4645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Погашение заимствований и обслуживание долга</a:t>
            </a:r>
            <a:endParaRPr lang="ru-RU" b="1" dirty="0"/>
          </a:p>
        </p:txBody>
      </p:sp>
      <p:sp>
        <p:nvSpPr>
          <p:cNvPr id="11" name="Rectangle 10"/>
          <p:cNvSpPr/>
          <p:nvPr/>
        </p:nvSpPr>
        <p:spPr>
          <a:xfrm>
            <a:off x="558485" y="5104059"/>
            <a:ext cx="8050468" cy="5191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t>Налоги, арендные платежи, вневедомственная охрана</a:t>
            </a:r>
            <a:endParaRPr lang="ru-RU" b="1" dirty="0"/>
          </a:p>
        </p:txBody>
      </p:sp>
      <p:sp>
        <p:nvSpPr>
          <p:cNvPr id="12" name="Rectangle 11"/>
          <p:cNvSpPr/>
          <p:nvPr/>
        </p:nvSpPr>
        <p:spPr>
          <a:xfrm>
            <a:off x="562378" y="5779590"/>
            <a:ext cx="8042070" cy="571504"/>
          </a:xfrm>
          <a:prstGeom prst="rect">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ru-RU" b="1" dirty="0" smtClean="0"/>
              <a:t>Финансовая помощь муниципалитетам на обеспечение социально-значимых расходов</a:t>
            </a:r>
            <a:endParaRPr lang="ru-RU"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64896" cy="1275816"/>
          </a:xfrm>
          <a:solidFill>
            <a:schemeClr val="accent2">
              <a:lumMod val="20000"/>
              <a:lumOff val="80000"/>
            </a:schemeClr>
          </a:solidFill>
        </p:spPr>
        <p:txBody>
          <a:bodyPr>
            <a:normAutofit/>
          </a:bodyPr>
          <a:lstStyle/>
          <a:p>
            <a:r>
              <a:rPr lang="ru-RU" sz="2400" b="1" dirty="0" smtClean="0">
                <a:solidFill>
                  <a:srgbClr val="336600"/>
                </a:solidFill>
              </a:rPr>
              <a:t>Расходы консолидированного бюджета Репьёвского муниципального района в расчете на душу населения в 2025году</a:t>
            </a:r>
            <a:endParaRPr lang="ru-RU" sz="2400" b="1" dirty="0">
              <a:solidFill>
                <a:srgbClr val="336600"/>
              </a:solidFill>
            </a:endParaRPr>
          </a:p>
        </p:txBody>
      </p:sp>
      <p:sp>
        <p:nvSpPr>
          <p:cNvPr id="4" name="Content Placeholder 3"/>
          <p:cNvSpPr>
            <a:spLocks noGrp="1"/>
          </p:cNvSpPr>
          <p:nvPr>
            <p:ph idx="1"/>
          </p:nvPr>
        </p:nvSpPr>
        <p:spPr>
          <a:xfrm>
            <a:off x="2071670" y="1600201"/>
            <a:ext cx="6532778" cy="9001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normAutofit fontScale="92500" lnSpcReduction="10000"/>
          </a:bodyPr>
          <a:lstStyle/>
          <a:p>
            <a:pPr>
              <a:buNone/>
            </a:pPr>
            <a:r>
              <a:rPr lang="ru-RU" sz="1800" dirty="0" smtClean="0"/>
              <a:t>Расходов </a:t>
            </a:r>
            <a:r>
              <a:rPr lang="ru-RU" sz="1800" b="1" u="sng" dirty="0" smtClean="0"/>
              <a:t>консолидированного бюджета Репьёвского муниципального района </a:t>
            </a:r>
            <a:r>
              <a:rPr lang="ru-RU" sz="1800" dirty="0" smtClean="0"/>
              <a:t>приходится на одного гражданина</a:t>
            </a:r>
            <a:endParaRPr lang="ru-RU" sz="1800" dirty="0"/>
          </a:p>
        </p:txBody>
      </p:sp>
      <p:sp>
        <p:nvSpPr>
          <p:cNvPr id="5" name="Rounded Rectangle 4"/>
          <p:cNvSpPr/>
          <p:nvPr/>
        </p:nvSpPr>
        <p:spPr>
          <a:xfrm>
            <a:off x="2071670" y="2714620"/>
            <a:ext cx="6532778"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dirty="0" smtClean="0"/>
              <a:t>Расходов консолидированного бюджета Репьёвского муниципального района на </a:t>
            </a:r>
            <a:r>
              <a:rPr lang="ru-RU" b="1" u="sng" dirty="0" smtClean="0"/>
              <a:t>социальную политику </a:t>
            </a:r>
            <a:r>
              <a:rPr lang="ru-RU" dirty="0" smtClean="0"/>
              <a:t>приходится на одного гражданина</a:t>
            </a:r>
            <a:endParaRPr lang="ru-RU" dirty="0"/>
          </a:p>
        </p:txBody>
      </p:sp>
      <p:sp>
        <p:nvSpPr>
          <p:cNvPr id="6" name="Rounded Rectangle 5"/>
          <p:cNvSpPr/>
          <p:nvPr/>
        </p:nvSpPr>
        <p:spPr>
          <a:xfrm>
            <a:off x="2071670" y="3857628"/>
            <a:ext cx="6532778"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dirty="0" smtClean="0"/>
              <a:t>Расходов консолидированного бюджета Репьёвского муниципального района на </a:t>
            </a:r>
            <a:r>
              <a:rPr lang="ru-RU" b="1" u="sng" dirty="0" smtClean="0"/>
              <a:t>общее образование </a:t>
            </a:r>
            <a:r>
              <a:rPr lang="ru-RU" dirty="0" smtClean="0"/>
              <a:t>приходится на одного ученика</a:t>
            </a:r>
            <a:endParaRPr lang="ru-RU" dirty="0"/>
          </a:p>
        </p:txBody>
      </p:sp>
      <p:sp>
        <p:nvSpPr>
          <p:cNvPr id="7" name="Rounded Rectangle 6"/>
          <p:cNvSpPr/>
          <p:nvPr/>
        </p:nvSpPr>
        <p:spPr>
          <a:xfrm>
            <a:off x="2071670" y="5072074"/>
            <a:ext cx="6532778"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dirty="0" smtClean="0"/>
              <a:t>Расходов консолидированного бюджета Репьёвского муниципального района на </a:t>
            </a:r>
            <a:r>
              <a:rPr lang="ru-RU" b="1" u="sng" dirty="0" smtClean="0"/>
              <a:t>дошкольное образование </a:t>
            </a:r>
            <a:r>
              <a:rPr lang="ru-RU" dirty="0" smtClean="0"/>
              <a:t>приходится на одного дошкольника</a:t>
            </a:r>
            <a:endParaRPr lang="ru-RU" dirty="0"/>
          </a:p>
        </p:txBody>
      </p:sp>
      <p:sp>
        <p:nvSpPr>
          <p:cNvPr id="8" name="Rounded Rectangle 7"/>
          <p:cNvSpPr/>
          <p:nvPr/>
        </p:nvSpPr>
        <p:spPr>
          <a:xfrm>
            <a:off x="539552" y="1571612"/>
            <a:ext cx="1389242"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39898</a:t>
            </a:r>
          </a:p>
          <a:p>
            <a:pPr algn="ctr"/>
            <a:r>
              <a:rPr lang="ru-RU" b="1" dirty="0" smtClean="0">
                <a:solidFill>
                  <a:schemeClr val="tx1"/>
                </a:solidFill>
              </a:rPr>
              <a:t>рубля в год</a:t>
            </a:r>
            <a:endParaRPr lang="ru-RU" b="1" dirty="0">
              <a:solidFill>
                <a:schemeClr val="tx1"/>
              </a:solidFill>
            </a:endParaRPr>
          </a:p>
        </p:txBody>
      </p:sp>
      <p:sp>
        <p:nvSpPr>
          <p:cNvPr id="9" name="Rounded Rectangle 8"/>
          <p:cNvSpPr/>
          <p:nvPr/>
        </p:nvSpPr>
        <p:spPr>
          <a:xfrm>
            <a:off x="539552" y="2714620"/>
            <a:ext cx="1389242"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1975</a:t>
            </a:r>
            <a:endParaRPr lang="ru-RU" b="1" dirty="0">
              <a:solidFill>
                <a:schemeClr val="tx1"/>
              </a:solidFill>
            </a:endParaRPr>
          </a:p>
          <a:p>
            <a:pPr algn="ctr"/>
            <a:r>
              <a:rPr lang="ru-RU" dirty="0">
                <a:solidFill>
                  <a:schemeClr val="tx1"/>
                </a:solidFill>
              </a:rPr>
              <a:t> рубля в год</a:t>
            </a:r>
          </a:p>
        </p:txBody>
      </p:sp>
      <p:sp>
        <p:nvSpPr>
          <p:cNvPr id="10" name="Rounded Rectangle 9"/>
          <p:cNvSpPr/>
          <p:nvPr/>
        </p:nvSpPr>
        <p:spPr>
          <a:xfrm>
            <a:off x="539552" y="5072074"/>
            <a:ext cx="1389242"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129950</a:t>
            </a:r>
            <a:endParaRPr lang="ru-RU" b="1" dirty="0">
              <a:solidFill>
                <a:schemeClr val="tx1"/>
              </a:solidFill>
            </a:endParaRPr>
          </a:p>
          <a:p>
            <a:pPr algn="ctr"/>
            <a:r>
              <a:rPr lang="ru-RU" b="1" dirty="0">
                <a:solidFill>
                  <a:schemeClr val="tx1"/>
                </a:solidFill>
              </a:rPr>
              <a:t> рубля в год</a:t>
            </a:r>
          </a:p>
        </p:txBody>
      </p:sp>
      <p:sp>
        <p:nvSpPr>
          <p:cNvPr id="11" name="Rounded Rectangle 10"/>
          <p:cNvSpPr/>
          <p:nvPr/>
        </p:nvSpPr>
        <p:spPr>
          <a:xfrm>
            <a:off x="539552" y="3857628"/>
            <a:ext cx="1389242"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193021 </a:t>
            </a:r>
            <a:r>
              <a:rPr lang="ru-RU" b="1" dirty="0">
                <a:solidFill>
                  <a:schemeClr val="tx1"/>
                </a:solidFill>
              </a:rPr>
              <a:t>рубля в год</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000240"/>
            <a:ext cx="7780365" cy="4714908"/>
          </a:xfrm>
        </p:spPr>
        <p:txBody>
          <a:bodyPr>
            <a:normAutofit/>
          </a:bodyPr>
          <a:lstStyle/>
          <a:p>
            <a:r>
              <a:rPr lang="ru-RU" dirty="0" smtClean="0"/>
              <a:t>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t>
            </a:r>
            <a:endParaRPr lang="ru-RU" sz="2000" dirty="0"/>
          </a:p>
        </p:txBody>
      </p:sp>
      <p:sp>
        <p:nvSpPr>
          <p:cNvPr id="3" name="Text Placeholder 2"/>
          <p:cNvSpPr>
            <a:spLocks noGrp="1"/>
          </p:cNvSpPr>
          <p:nvPr>
            <p:ph type="body" idx="1"/>
          </p:nvPr>
        </p:nvSpPr>
        <p:spPr>
          <a:xfrm>
            <a:off x="553486" y="666773"/>
            <a:ext cx="7941227" cy="714936"/>
          </a:xfrm>
        </p:spPr>
        <p:txBody>
          <a:bodyPr>
            <a:normAutofit fontScale="25000" lnSpcReduction="20000"/>
          </a:bodyPr>
          <a:lstStyle/>
          <a:p>
            <a:pPr algn="ctr"/>
            <a:r>
              <a:rPr lang="ru-RU" sz="11200" b="1" dirty="0" smtClean="0">
                <a:solidFill>
                  <a:schemeClr val="accent4">
                    <a:lumMod val="75000"/>
                  </a:schemeClr>
                </a:solidFill>
              </a:rPr>
              <a:t>Что такое Бюджет</a:t>
            </a:r>
            <a:r>
              <a:rPr lang="en-US" sz="11200" b="1" dirty="0" smtClean="0">
                <a:solidFill>
                  <a:schemeClr val="accent4">
                    <a:lumMod val="75000"/>
                  </a:schemeClr>
                </a:solidFill>
              </a:rPr>
              <a:t>?</a:t>
            </a:r>
            <a:r>
              <a:rPr lang="ru-RU" sz="11200" b="1" dirty="0" smtClean="0">
                <a:solidFill>
                  <a:schemeClr val="accent4">
                    <a:lumMod val="75000"/>
                  </a:schemeClr>
                </a:solidFill>
              </a:rPr>
              <a:t> Какие бывают бюджеты</a:t>
            </a:r>
            <a:r>
              <a:rPr lang="en-US" sz="11200" b="1" dirty="0" smtClean="0">
                <a:solidFill>
                  <a:schemeClr val="accent4">
                    <a:lumMod val="75000"/>
                  </a:schemeClr>
                </a:solidFill>
              </a:rPr>
              <a:t>?</a:t>
            </a:r>
            <a:endParaRPr lang="ru-RU" sz="11200" b="1" dirty="0" smtClean="0">
              <a:solidFill>
                <a:schemeClr val="accent4">
                  <a:lumMod val="75000"/>
                </a:schemeClr>
              </a:solidFill>
            </a:endParaRPr>
          </a:p>
          <a:p>
            <a:pPr algn="ctr"/>
            <a:endParaRPr lang="ru-RU" sz="2800" b="1" dirty="0" smtClean="0">
              <a:solidFill>
                <a:schemeClr val="tx1"/>
              </a:solidFill>
            </a:endParaRPr>
          </a:p>
          <a:p>
            <a:pPr algn="ctr"/>
            <a:r>
              <a:rPr lang="ru-RU" sz="9600" b="1" dirty="0" smtClean="0">
                <a:solidFill>
                  <a:srgbClr val="FF0000"/>
                </a:solidFill>
              </a:rPr>
              <a:t>Бюджет – это план доходов и расходов на определенный период</a:t>
            </a:r>
            <a:endParaRPr lang="en-US" sz="9600" b="1" dirty="0" smtClean="0">
              <a:solidFill>
                <a:srgbClr val="FF0000"/>
              </a:solidFill>
            </a:endParaRPr>
          </a:p>
        </p:txBody>
      </p:sp>
      <p:sp>
        <p:nvSpPr>
          <p:cNvPr id="4" name="Rounded Rectangle 3"/>
          <p:cNvSpPr/>
          <p:nvPr/>
        </p:nvSpPr>
        <p:spPr>
          <a:xfrm>
            <a:off x="781216" y="2552981"/>
            <a:ext cx="2940529" cy="1783918"/>
          </a:xfrm>
          <a:prstGeom prst="roundRect">
            <a:avLst/>
          </a:prstGeom>
          <a:scene3d>
            <a:camera prst="orthographicFront"/>
            <a:lightRig rig="threePt" dir="t"/>
          </a:scene3d>
          <a:sp3d>
            <a:bevelT w="114300" prst="artDeco"/>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t> </a:t>
            </a:r>
            <a:r>
              <a:rPr lang="ru-RU" b="1" dirty="0" smtClean="0">
                <a:solidFill>
                  <a:schemeClr val="accent2">
                    <a:lumMod val="75000"/>
                  </a:schemeClr>
                </a:solidFill>
              </a:rPr>
              <a:t>Консолидированный бюджет Репьёвского муниципального района Воронежской области</a:t>
            </a:r>
            <a:endParaRPr lang="ru-RU" b="1" dirty="0">
              <a:solidFill>
                <a:schemeClr val="accent2">
                  <a:lumMod val="75000"/>
                </a:schemeClr>
              </a:solidFill>
            </a:endParaRPr>
          </a:p>
        </p:txBody>
      </p:sp>
      <p:sp>
        <p:nvSpPr>
          <p:cNvPr id="7" name="Down Arrow 6"/>
          <p:cNvSpPr/>
          <p:nvPr/>
        </p:nvSpPr>
        <p:spPr>
          <a:xfrm rot="16200000" flipH="1">
            <a:off x="4122933" y="2291100"/>
            <a:ext cx="572644" cy="98501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8" name="Down Arrow 7"/>
          <p:cNvSpPr/>
          <p:nvPr/>
        </p:nvSpPr>
        <p:spPr>
          <a:xfrm rot="16200000">
            <a:off x="4199156" y="3414966"/>
            <a:ext cx="576064" cy="98501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ln>
                <a:solidFill>
                  <a:sysClr val="windowText" lastClr="000000"/>
                </a:solidFill>
              </a:ln>
            </a:endParaRPr>
          </a:p>
        </p:txBody>
      </p:sp>
      <p:sp>
        <p:nvSpPr>
          <p:cNvPr id="12" name="Flowchart: Connector 11"/>
          <p:cNvSpPr/>
          <p:nvPr/>
        </p:nvSpPr>
        <p:spPr>
          <a:xfrm>
            <a:off x="7481062" y="3465581"/>
            <a:ext cx="1100142" cy="1071570"/>
          </a:xfrm>
          <a:prstGeom prst="flowChartConnector">
            <a:avLst/>
          </a:prstGeom>
          <a:scene3d>
            <a:camera prst="orthographicFront"/>
            <a:lightRig rig="threePt" dir="t"/>
          </a:scene3d>
          <a:sp3d>
            <a:bevelT w="114300" prst="artDeco"/>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solidFill>
                  <a:schemeClr val="accent2">
                    <a:lumMod val="50000"/>
                  </a:schemeClr>
                </a:solidFill>
              </a:rPr>
              <a:t>1</a:t>
            </a:r>
            <a:endParaRPr lang="ru-RU" sz="2400" b="1" dirty="0">
              <a:solidFill>
                <a:schemeClr val="accent2">
                  <a:lumMod val="50000"/>
                </a:schemeClr>
              </a:solidFill>
            </a:endParaRPr>
          </a:p>
        </p:txBody>
      </p:sp>
      <p:sp>
        <p:nvSpPr>
          <p:cNvPr id="13" name="Flowchart: Connector 12"/>
          <p:cNvSpPr/>
          <p:nvPr/>
        </p:nvSpPr>
        <p:spPr>
          <a:xfrm>
            <a:off x="7394571" y="2186620"/>
            <a:ext cx="1100142" cy="1071570"/>
          </a:xfrm>
          <a:prstGeom prst="flowChartConnector">
            <a:avLst/>
          </a:prstGeom>
          <a:scene3d>
            <a:camera prst="orthographicFront"/>
            <a:lightRig rig="threePt" dir="t"/>
          </a:scene3d>
          <a:sp3d>
            <a:bevelT w="114300" prst="artDeco"/>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solidFill>
                  <a:schemeClr val="accent2">
                    <a:lumMod val="50000"/>
                  </a:schemeClr>
                </a:solidFill>
              </a:rPr>
              <a:t>11</a:t>
            </a:r>
            <a:endParaRPr lang="ru-RU" sz="2400" b="1" dirty="0">
              <a:solidFill>
                <a:schemeClr val="accent2">
                  <a:lumMod val="50000"/>
                </a:schemeClr>
              </a:solidFill>
            </a:endParaRPr>
          </a:p>
        </p:txBody>
      </p:sp>
      <p:sp>
        <p:nvSpPr>
          <p:cNvPr id="5" name="Овал 4"/>
          <p:cNvSpPr/>
          <p:nvPr/>
        </p:nvSpPr>
        <p:spPr>
          <a:xfrm flipH="1">
            <a:off x="5000046" y="2259235"/>
            <a:ext cx="2308034" cy="1029705"/>
          </a:xfrm>
          <a:prstGeom prst="ellipse">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50000"/>
                  </a:schemeClr>
                </a:solidFill>
              </a:rPr>
              <a:t>Бюджеты сельских поселений</a:t>
            </a:r>
            <a:endParaRPr lang="ru-RU" b="1" dirty="0">
              <a:solidFill>
                <a:schemeClr val="accent2">
                  <a:lumMod val="50000"/>
                </a:schemeClr>
              </a:solidFill>
            </a:endParaRPr>
          </a:p>
        </p:txBody>
      </p:sp>
      <p:sp>
        <p:nvSpPr>
          <p:cNvPr id="10" name="Овал 9"/>
          <p:cNvSpPr/>
          <p:nvPr/>
        </p:nvSpPr>
        <p:spPr>
          <a:xfrm flipH="1">
            <a:off x="5066184" y="3392670"/>
            <a:ext cx="2308034" cy="1048158"/>
          </a:xfrm>
          <a:prstGeom prst="ellipse">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50000"/>
                  </a:schemeClr>
                </a:solidFill>
              </a:rPr>
              <a:t>Бюджет района</a:t>
            </a:r>
            <a:endParaRPr lang="ru-RU" b="1" dirty="0">
              <a:solidFill>
                <a:schemeClr val="accent2">
                  <a:lumMod val="50000"/>
                </a:schemeClr>
              </a:solidFill>
            </a:endParaRPr>
          </a:p>
        </p:txBody>
      </p:sp>
      <p:pic>
        <p:nvPicPr>
          <p:cNvPr id="6" name="Рисунок 5"/>
          <p:cNvPicPr>
            <a:picLocks noChangeAspect="1"/>
          </p:cNvPicPr>
          <p:nvPr/>
        </p:nvPicPr>
        <p:blipFill>
          <a:blip r:embed="rId2"/>
          <a:stretch>
            <a:fillRect/>
          </a:stretch>
        </p:blipFill>
        <p:spPr>
          <a:xfrm>
            <a:off x="2308267" y="4583189"/>
            <a:ext cx="3443093" cy="176484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712968" cy="587152"/>
          </a:xfrm>
          <a:solidFill>
            <a:schemeClr val="accent6">
              <a:lumMod val="60000"/>
              <a:lumOff val="40000"/>
            </a:schemeClr>
          </a:solidFill>
        </p:spPr>
        <p:txBody>
          <a:bodyPr>
            <a:normAutofit/>
          </a:bodyPr>
          <a:lstStyle/>
          <a:p>
            <a:r>
              <a:rPr lang="ru-RU" sz="2800" dirty="0" smtClean="0"/>
              <a:t>Темп роста минимального размера оплаты труда</a:t>
            </a:r>
            <a:endParaRPr lang="ru-RU" sz="2800" dirty="0"/>
          </a:p>
        </p:txBody>
      </p:sp>
      <p:graphicFrame>
        <p:nvGraphicFramePr>
          <p:cNvPr id="17" name="Объект 16"/>
          <p:cNvGraphicFramePr>
            <a:graphicFrameLocks noGrp="1"/>
          </p:cNvGraphicFramePr>
          <p:nvPr>
            <p:ph idx="1"/>
            <p:extLst>
              <p:ext uri="{D42A27DB-BD31-4B8C-83A1-F6EECF244321}">
                <p14:modId xmlns:p14="http://schemas.microsoft.com/office/powerpoint/2010/main" val="907126748"/>
              </p:ext>
            </p:extLst>
          </p:nvPr>
        </p:nvGraphicFramePr>
        <p:xfrm>
          <a:off x="467544" y="908720"/>
          <a:ext cx="8136904" cy="55451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1492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539551" y="7286"/>
            <a:ext cx="8064896" cy="5566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6600"/>
                </a:solidFill>
              </a:rPr>
              <a:t>Муниципальная программа Репьёвского муниципального района</a:t>
            </a:r>
          </a:p>
          <a:p>
            <a:pPr algn="ctr"/>
            <a:r>
              <a:rPr lang="ru-RU" b="1" dirty="0" smtClean="0">
                <a:solidFill>
                  <a:srgbClr val="006600"/>
                </a:solidFill>
              </a:rPr>
              <a:t> « Развитие образования »</a:t>
            </a:r>
            <a:endParaRPr lang="ru-RU" b="1" dirty="0">
              <a:solidFill>
                <a:srgbClr val="006600"/>
              </a:solidFill>
            </a:endParaRPr>
          </a:p>
        </p:txBody>
      </p:sp>
      <p:sp>
        <p:nvSpPr>
          <p:cNvPr id="4" name="Стрелка вниз 3"/>
          <p:cNvSpPr/>
          <p:nvPr/>
        </p:nvSpPr>
        <p:spPr>
          <a:xfrm flipH="1">
            <a:off x="4824028" y="1988840"/>
            <a:ext cx="396044" cy="3600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2" y="1411116"/>
            <a:ext cx="9144000" cy="1549734"/>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a:t>
            </a:r>
            <a:r>
              <a:rPr lang="en-US" sz="1200" b="1" u="sng" dirty="0" smtClean="0">
                <a:solidFill>
                  <a:schemeClr val="accent1">
                    <a:lumMod val="50000"/>
                  </a:schemeClr>
                </a:solidFill>
              </a:rPr>
              <a:t>2</a:t>
            </a:r>
            <a:r>
              <a:rPr lang="ru-RU" sz="1200" b="1" u="sng" dirty="0">
                <a:solidFill>
                  <a:schemeClr val="accent1">
                    <a:lumMod val="50000"/>
                  </a:schemeClr>
                </a:solidFill>
              </a:rPr>
              <a:t>5</a:t>
            </a:r>
            <a:r>
              <a:rPr lang="ru-RU" sz="1200" b="1" u="sng" dirty="0" smtClean="0">
                <a:solidFill>
                  <a:schemeClr val="accent1">
                    <a:lumMod val="50000"/>
                  </a:schemeClr>
                </a:solidFill>
              </a:rPr>
              <a:t>г. 265120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2026г. 269141,8 тыс. руб., в 202</a:t>
            </a:r>
            <a:r>
              <a:rPr lang="ru-RU" sz="1200" b="1" u="sng" dirty="0">
                <a:solidFill>
                  <a:schemeClr val="accent1">
                    <a:lumMod val="50000"/>
                  </a:schemeClr>
                </a:solidFill>
              </a:rPr>
              <a:t>7</a:t>
            </a:r>
            <a:r>
              <a:rPr lang="ru-RU" sz="1200" b="1" u="sng" dirty="0" smtClean="0">
                <a:solidFill>
                  <a:schemeClr val="accent1">
                    <a:lumMod val="50000"/>
                  </a:schemeClr>
                </a:solidFill>
              </a:rPr>
              <a:t>г. 357893,7 тыс. руб.</a:t>
            </a:r>
          </a:p>
          <a:p>
            <a:r>
              <a:rPr lang="ru-RU" sz="1200" b="1" dirty="0" smtClean="0">
                <a:solidFill>
                  <a:schemeClr val="accent1">
                    <a:lumMod val="50000"/>
                  </a:schemeClr>
                </a:solidFill>
              </a:rPr>
              <a:t>Подпрограмма 1 «Развитие дошкольного и общего образования» в 20</a:t>
            </a:r>
            <a:r>
              <a:rPr lang="en-US" sz="1200" b="1" dirty="0" smtClean="0">
                <a:solidFill>
                  <a:schemeClr val="accent1">
                    <a:lumMod val="50000"/>
                  </a:schemeClr>
                </a:solidFill>
              </a:rPr>
              <a:t>2</a:t>
            </a:r>
            <a:r>
              <a:rPr lang="ru-RU" sz="1200" b="1" dirty="0">
                <a:solidFill>
                  <a:schemeClr val="accent1">
                    <a:lumMod val="50000"/>
                  </a:schemeClr>
                </a:solidFill>
              </a:rPr>
              <a:t>5</a:t>
            </a:r>
            <a:r>
              <a:rPr lang="ru-RU" sz="1200" b="1" dirty="0" smtClean="0">
                <a:solidFill>
                  <a:schemeClr val="accent1">
                    <a:lumMod val="50000"/>
                  </a:schemeClr>
                </a:solidFill>
              </a:rPr>
              <a:t>г. 225345,2 тыс. руб.</a:t>
            </a:r>
          </a:p>
          <a:p>
            <a:r>
              <a:rPr lang="ru-RU" sz="1200" b="1" dirty="0" smtClean="0">
                <a:solidFill>
                  <a:schemeClr val="accent1">
                    <a:lumMod val="50000"/>
                  </a:schemeClr>
                </a:solidFill>
              </a:rPr>
              <a:t>Подпрограмма 2 «Развитие дополнительного образования и воспитания» в 20</a:t>
            </a:r>
            <a:r>
              <a:rPr lang="en-US" sz="1200" b="1" dirty="0" smtClean="0">
                <a:solidFill>
                  <a:schemeClr val="accent1">
                    <a:lumMod val="50000"/>
                  </a:schemeClr>
                </a:solidFill>
              </a:rPr>
              <a:t>2</a:t>
            </a:r>
            <a:r>
              <a:rPr lang="ru-RU" sz="1200" b="1" dirty="0">
                <a:solidFill>
                  <a:schemeClr val="accent1">
                    <a:lumMod val="50000"/>
                  </a:schemeClr>
                </a:solidFill>
              </a:rPr>
              <a:t>5</a:t>
            </a:r>
            <a:r>
              <a:rPr lang="ru-RU" sz="1200" b="1" dirty="0" smtClean="0">
                <a:solidFill>
                  <a:schemeClr val="accent1">
                    <a:lumMod val="50000"/>
                  </a:schemeClr>
                </a:solidFill>
              </a:rPr>
              <a:t>г. 12304,7 тыс. руб.</a:t>
            </a:r>
          </a:p>
          <a:p>
            <a:r>
              <a:rPr lang="ru-RU" sz="1200" b="1" dirty="0" smtClean="0">
                <a:solidFill>
                  <a:schemeClr val="accent1">
                    <a:lumMod val="50000"/>
                  </a:schemeClr>
                </a:solidFill>
              </a:rPr>
              <a:t>Подпрограмма 3 «Организация отдыха и оздоровления детей и молодежи» в 20</a:t>
            </a:r>
            <a:r>
              <a:rPr lang="en-US" sz="1200" b="1" dirty="0" smtClean="0">
                <a:solidFill>
                  <a:schemeClr val="accent1">
                    <a:lumMod val="50000"/>
                  </a:schemeClr>
                </a:solidFill>
              </a:rPr>
              <a:t>2</a:t>
            </a:r>
            <a:r>
              <a:rPr lang="ru-RU" sz="1200" b="1" dirty="0">
                <a:solidFill>
                  <a:schemeClr val="accent1">
                    <a:lumMod val="50000"/>
                  </a:schemeClr>
                </a:solidFill>
              </a:rPr>
              <a:t>5</a:t>
            </a:r>
            <a:r>
              <a:rPr lang="ru-RU" sz="1200" b="1" dirty="0" smtClean="0">
                <a:solidFill>
                  <a:schemeClr val="accent1">
                    <a:lumMod val="50000"/>
                  </a:schemeClr>
                </a:solidFill>
              </a:rPr>
              <a:t>г. 2334,7 тыс. руб.</a:t>
            </a:r>
          </a:p>
          <a:p>
            <a:r>
              <a:rPr lang="ru-RU" sz="1200" b="1" dirty="0" smtClean="0">
                <a:solidFill>
                  <a:schemeClr val="accent1">
                    <a:lumMod val="50000"/>
                  </a:schemeClr>
                </a:solidFill>
              </a:rPr>
              <a:t>Подпрограмма 4 « Социальная поддержка детей-сирот и детей, нуждающихся в особой защите государства» в 20</a:t>
            </a:r>
            <a:r>
              <a:rPr lang="en-US" sz="1200" b="1" dirty="0" smtClean="0">
                <a:solidFill>
                  <a:schemeClr val="accent1">
                    <a:lumMod val="50000"/>
                  </a:schemeClr>
                </a:solidFill>
              </a:rPr>
              <a:t>2</a:t>
            </a:r>
            <a:r>
              <a:rPr lang="ru-RU" sz="1200" b="1" dirty="0">
                <a:solidFill>
                  <a:schemeClr val="accent1">
                    <a:lumMod val="50000"/>
                  </a:schemeClr>
                </a:solidFill>
              </a:rPr>
              <a:t>5</a:t>
            </a:r>
            <a:r>
              <a:rPr lang="ru-RU" sz="1200" b="1" dirty="0" smtClean="0">
                <a:solidFill>
                  <a:schemeClr val="accent1">
                    <a:lumMod val="50000"/>
                  </a:schemeClr>
                </a:solidFill>
              </a:rPr>
              <a:t>г. 21899 тыс. руб.</a:t>
            </a:r>
          </a:p>
          <a:p>
            <a:r>
              <a:rPr lang="ru-RU" sz="1200" b="1" dirty="0" smtClean="0">
                <a:solidFill>
                  <a:schemeClr val="accent1">
                    <a:lumMod val="50000"/>
                  </a:schemeClr>
                </a:solidFill>
              </a:rPr>
              <a:t>Подпрограмма 5 « Финансовое обеспечение реализации муниципальной программы в 20</a:t>
            </a:r>
            <a:r>
              <a:rPr lang="en-US" sz="1200" b="1" dirty="0" smtClean="0">
                <a:solidFill>
                  <a:schemeClr val="accent1">
                    <a:lumMod val="50000"/>
                  </a:schemeClr>
                </a:solidFill>
              </a:rPr>
              <a:t>2</a:t>
            </a:r>
            <a:r>
              <a:rPr lang="ru-RU" sz="1200" b="1" dirty="0">
                <a:solidFill>
                  <a:schemeClr val="accent1">
                    <a:lumMod val="50000"/>
                  </a:schemeClr>
                </a:solidFill>
              </a:rPr>
              <a:t>5</a:t>
            </a:r>
            <a:r>
              <a:rPr lang="ru-RU" sz="1200" b="1" dirty="0" smtClean="0">
                <a:solidFill>
                  <a:schemeClr val="accent1">
                    <a:lumMod val="50000"/>
                  </a:schemeClr>
                </a:solidFill>
              </a:rPr>
              <a:t>г.  3236,4тыс. руб.</a:t>
            </a:r>
          </a:p>
          <a:p>
            <a:pPr algn="ct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6" name="Скругленный прямоугольник 5"/>
          <p:cNvSpPr/>
          <p:nvPr/>
        </p:nvSpPr>
        <p:spPr>
          <a:xfrm>
            <a:off x="0" y="3076788"/>
            <a:ext cx="2483768" cy="378121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3">
                    <a:lumMod val="50000"/>
                  </a:schemeClr>
                </a:solidFill>
              </a:rPr>
              <a:t>ЦЕЛЬ МУНИЦИПАЛЬНОЙ ПРОГРАММЫ</a:t>
            </a:r>
            <a:r>
              <a:rPr lang="en-US" sz="1100" b="1" dirty="0" smtClean="0">
                <a:solidFill>
                  <a:schemeClr val="accent3">
                    <a:lumMod val="50000"/>
                  </a:schemeClr>
                </a:solidFill>
              </a:rPr>
              <a:t>:</a:t>
            </a:r>
            <a:endParaRPr lang="ru-RU" sz="1100" b="1" dirty="0" smtClean="0">
              <a:solidFill>
                <a:schemeClr val="accent3">
                  <a:lumMod val="50000"/>
                </a:schemeClr>
              </a:solidFill>
            </a:endParaRPr>
          </a:p>
          <a:p>
            <a:r>
              <a:rPr lang="ru-RU" sz="1100" b="1" dirty="0" smtClean="0">
                <a:solidFill>
                  <a:schemeClr val="accent3">
                    <a:lumMod val="50000"/>
                  </a:schemeClr>
                </a:solidFill>
              </a:rPr>
              <a:t>-обеспечение высокого качества образования в соответствии с меняющимися запросами населения и перспективными задачами развития общества и экономики;</a:t>
            </a:r>
            <a:r>
              <a:rPr lang="ru-RU" sz="1100" dirty="0" smtClean="0"/>
              <a:t> </a:t>
            </a:r>
          </a:p>
          <a:p>
            <a:r>
              <a:rPr lang="ru-RU" sz="1100" b="1" dirty="0">
                <a:solidFill>
                  <a:schemeClr val="accent3">
                    <a:lumMod val="50000"/>
                  </a:schemeClr>
                </a:solidFill>
              </a:rPr>
              <a:t>-</a:t>
            </a:r>
            <a:r>
              <a:rPr lang="ru-RU" sz="1100" b="1" dirty="0" smtClean="0">
                <a:solidFill>
                  <a:schemeClr val="accent3">
                    <a:lumMod val="50000"/>
                  </a:schemeClr>
                </a:solidFill>
              </a:rPr>
              <a:t>повышение </a:t>
            </a:r>
            <a:r>
              <a:rPr lang="ru-RU" sz="1100" b="1" dirty="0">
                <a:solidFill>
                  <a:schemeClr val="accent3">
                    <a:lumMod val="50000"/>
                  </a:schemeClr>
                </a:solidFill>
              </a:rPr>
              <a:t>эффективности реализации молодежной политики в интересах инновационного социально ориентированного развития Репьёвского района</a:t>
            </a:r>
            <a:r>
              <a:rPr lang="ru-RU" sz="1100" b="1" dirty="0" smtClean="0">
                <a:solidFill>
                  <a:schemeClr val="accent3">
                    <a:lumMod val="50000"/>
                  </a:schemeClr>
                </a:solidFill>
              </a:rPr>
              <a:t>;</a:t>
            </a:r>
          </a:p>
          <a:p>
            <a:r>
              <a:rPr lang="ru-RU" sz="1100" dirty="0" smtClean="0"/>
              <a:t> </a:t>
            </a:r>
            <a:r>
              <a:rPr lang="ru-RU" sz="1100" b="1" dirty="0">
                <a:solidFill>
                  <a:schemeClr val="accent3">
                    <a:lumMod val="50000"/>
                  </a:schemeClr>
                </a:solidFill>
              </a:rPr>
              <a:t>- создание условий для успешной социализации и эффективной самореализации детей, нуждающихся в особой защите государства.</a:t>
            </a:r>
          </a:p>
        </p:txBody>
      </p:sp>
      <p:sp>
        <p:nvSpPr>
          <p:cNvPr id="7" name="Скругленный прямоугольник 6"/>
          <p:cNvSpPr/>
          <p:nvPr/>
        </p:nvSpPr>
        <p:spPr>
          <a:xfrm>
            <a:off x="2699792" y="3076789"/>
            <a:ext cx="6444208" cy="378121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3">
                    <a:lumMod val="50000"/>
                  </a:schemeClr>
                </a:solidFill>
              </a:rPr>
              <a:t>    </a:t>
            </a:r>
            <a:r>
              <a:rPr lang="ru-RU" sz="1200" b="1" dirty="0" smtClean="0">
                <a:solidFill>
                  <a:schemeClr val="accent3">
                    <a:lumMod val="50000"/>
                  </a:schemeClr>
                </a:solidFill>
              </a:rPr>
              <a:t>ЗАДАЧИ МУНИЦИПАЛЬНОЙ ПРОГРАММЫ</a:t>
            </a:r>
            <a:r>
              <a:rPr lang="en-US" sz="1200" b="1" dirty="0" smtClean="0">
                <a:solidFill>
                  <a:schemeClr val="accent3">
                    <a:lumMod val="50000"/>
                  </a:schemeClr>
                </a:solidFill>
              </a:rPr>
              <a:t>:</a:t>
            </a:r>
          </a:p>
          <a:p>
            <a:r>
              <a:rPr lang="ru-RU" sz="1100" b="1" dirty="0" smtClean="0">
                <a:solidFill>
                  <a:schemeClr val="accent3">
                    <a:lumMod val="50000"/>
                  </a:schemeClr>
                </a:solidFill>
              </a:rPr>
              <a:t>-формирование </a:t>
            </a:r>
            <a:r>
              <a:rPr lang="ru-RU" sz="1100" b="1" dirty="0">
                <a:solidFill>
                  <a:schemeClr val="accent3">
                    <a:lumMod val="50000"/>
                  </a:schemeClr>
                </a:solidFill>
              </a:rPr>
              <a:t>гибкой, подотчетной обществу системы непрерывного образования, развивающей человеческий потенциал, обеспечивающей текущие и перспективные потребности социально-экономического развития Репьевского района</a:t>
            </a:r>
            <a:r>
              <a:rPr lang="ru-RU" sz="1100" b="1" dirty="0" smtClean="0">
                <a:solidFill>
                  <a:schemeClr val="accent3">
                    <a:lumMod val="50000"/>
                  </a:schemeClr>
                </a:solidFill>
              </a:rPr>
              <a:t>;</a:t>
            </a:r>
          </a:p>
          <a:p>
            <a:r>
              <a:rPr lang="ru-RU" sz="1100" b="1" dirty="0" smtClean="0">
                <a:solidFill>
                  <a:schemeClr val="accent3">
                    <a:lumMod val="50000"/>
                  </a:schemeClr>
                </a:solidFill>
              </a:rPr>
              <a:t>-развитие </a:t>
            </a:r>
            <a:r>
              <a:rPr lang="ru-RU" sz="1100" b="1" dirty="0">
                <a:solidFill>
                  <a:schemeClr val="accent3">
                    <a:lumMod val="50000"/>
                  </a:schemeClr>
                </a:solidFill>
              </a:rPr>
              <a:t>инфраструктуры и организационно-экономических механизмов, обеспечивающих максимально равную доступность услуг дошкольного, общего, дополнительного образования детей</a:t>
            </a:r>
            <a:r>
              <a:rPr lang="ru-RU" sz="1100" b="1" dirty="0" smtClean="0">
                <a:solidFill>
                  <a:schemeClr val="accent3">
                    <a:lumMod val="50000"/>
                  </a:schemeClr>
                </a:solidFill>
              </a:rPr>
              <a:t>;</a:t>
            </a:r>
          </a:p>
          <a:p>
            <a:r>
              <a:rPr lang="ru-RU" sz="1100" b="1" dirty="0" smtClean="0">
                <a:solidFill>
                  <a:schemeClr val="accent3">
                    <a:lumMod val="50000"/>
                  </a:schemeClr>
                </a:solidFill>
              </a:rPr>
              <a:t>- </a:t>
            </a:r>
            <a:r>
              <a:rPr lang="ru-RU" sz="1100" b="1" dirty="0">
                <a:solidFill>
                  <a:schemeClr val="accent3">
                    <a:lumMod val="50000"/>
                  </a:schemeClr>
                </a:solidFill>
              </a:rPr>
              <a:t>модернизация основных образовательных программ образовательных организаций в системах дошкольного, общего и дополнительного образования детей, направленная на достижение современного качества учебных результатов и результатов социализации;</a:t>
            </a:r>
          </a:p>
          <a:p>
            <a:r>
              <a:rPr lang="ru-RU" sz="1100" b="1" dirty="0" smtClean="0">
                <a:solidFill>
                  <a:schemeClr val="accent3">
                    <a:lumMod val="50000"/>
                  </a:schemeClr>
                </a:solidFill>
              </a:rPr>
              <a:t>-адаптация </a:t>
            </a:r>
            <a:r>
              <a:rPr lang="ru-RU" sz="1100" b="1" dirty="0">
                <a:solidFill>
                  <a:schemeClr val="accent3">
                    <a:lumMod val="50000"/>
                  </a:schemeClr>
                </a:solidFill>
              </a:rPr>
              <a:t>образовательных программ с целью обучения лиц с ограниченными возможностями здоровья, направленных на обеспечение коррекции нарушений развития и социальную адаптацию указанных лиц</a:t>
            </a:r>
            <a:r>
              <a:rPr lang="ru-RU" sz="1100" b="1" dirty="0" smtClean="0">
                <a:solidFill>
                  <a:schemeClr val="accent3">
                    <a:lumMod val="50000"/>
                  </a:schemeClr>
                </a:solidFill>
              </a:rPr>
              <a:t>;</a:t>
            </a:r>
          </a:p>
          <a:p>
            <a:r>
              <a:rPr lang="ru-RU" sz="1100" b="1" dirty="0" smtClean="0">
                <a:solidFill>
                  <a:schemeClr val="accent3">
                    <a:lumMod val="50000"/>
                  </a:schemeClr>
                </a:solidFill>
              </a:rPr>
              <a:t>-развитие </a:t>
            </a:r>
            <a:r>
              <a:rPr lang="ru-RU" sz="1100" b="1" dirty="0">
                <a:solidFill>
                  <a:schemeClr val="accent3">
                    <a:lumMod val="50000"/>
                  </a:schemeClr>
                </a:solidFill>
              </a:rPr>
              <a:t>потенциала организаций дополнительного образования детей в формировании мотивации к познанию и творчеству, создание среды и ресурсов открытого образования для позитивной социализации и самореализации детей и молодежи</a:t>
            </a:r>
            <a:r>
              <a:rPr lang="ru-RU" sz="1100" b="1" dirty="0" smtClean="0">
                <a:solidFill>
                  <a:schemeClr val="accent3">
                    <a:lumMod val="50000"/>
                  </a:schemeClr>
                </a:solidFill>
              </a:rPr>
              <a:t>;</a:t>
            </a:r>
          </a:p>
          <a:p>
            <a:pPr marL="171450" indent="-171450">
              <a:buFontTx/>
              <a:buChar char="-"/>
            </a:pPr>
            <a:r>
              <a:rPr lang="ru-RU" sz="1100" b="1" dirty="0">
                <a:solidFill>
                  <a:schemeClr val="accent3">
                    <a:lumMod val="50000"/>
                  </a:schemeClr>
                </a:solidFill>
              </a:rPr>
              <a:t>о</a:t>
            </a:r>
            <a:r>
              <a:rPr lang="ru-RU" sz="1100" b="1" dirty="0" smtClean="0">
                <a:solidFill>
                  <a:schemeClr val="accent3">
                    <a:lumMod val="50000"/>
                  </a:schemeClr>
                </a:solidFill>
              </a:rPr>
              <a:t>беспечение эффективного оздоровления, отдыха и занятости, развития творческого, интеллектуального потенциала и личностного развития детей и молодежи</a:t>
            </a:r>
            <a:r>
              <a:rPr lang="en-US" sz="1100" b="1" dirty="0" smtClean="0">
                <a:solidFill>
                  <a:schemeClr val="accent3">
                    <a:lumMod val="50000"/>
                  </a:schemeClr>
                </a:solidFill>
              </a:rPr>
              <a:t>;</a:t>
            </a:r>
            <a:endParaRPr lang="ru-RU" sz="1100" b="1" dirty="0" smtClean="0">
              <a:solidFill>
                <a:schemeClr val="accent3">
                  <a:lumMod val="50000"/>
                </a:schemeClr>
              </a:solidFill>
            </a:endParaRPr>
          </a:p>
          <a:p>
            <a:pPr marL="171450" indent="-171450">
              <a:buFontTx/>
              <a:buChar char="-"/>
            </a:pPr>
            <a:r>
              <a:rPr lang="ru-RU" sz="1100" b="1" dirty="0">
                <a:solidFill>
                  <a:schemeClr val="accent3">
                    <a:lumMod val="50000"/>
                  </a:schemeClr>
                </a:solidFill>
              </a:rPr>
              <a:t>в</a:t>
            </a:r>
            <a:r>
              <a:rPr lang="ru-RU" sz="1100" b="1" dirty="0" smtClean="0">
                <a:solidFill>
                  <a:schemeClr val="accent3">
                    <a:lumMod val="50000"/>
                  </a:schemeClr>
                </a:solidFill>
              </a:rPr>
              <a:t>овлечение молодежи в общественную деятельности.</a:t>
            </a:r>
            <a:endParaRPr lang="ru-RU" sz="1100" b="1" dirty="0">
              <a:solidFill>
                <a:schemeClr val="accent3">
                  <a:lumMod val="50000"/>
                </a:schemeClr>
              </a:solidFill>
            </a:endParaRPr>
          </a:p>
        </p:txBody>
      </p:sp>
      <p:sp>
        <p:nvSpPr>
          <p:cNvPr id="10" name="Скругленный прямоугольник 9"/>
          <p:cNvSpPr/>
          <p:nvPr/>
        </p:nvSpPr>
        <p:spPr>
          <a:xfrm>
            <a:off x="972915" y="647067"/>
            <a:ext cx="7198167" cy="64811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1">
                    <a:lumMod val="50000"/>
                  </a:schemeClr>
                </a:solidFill>
              </a:rPr>
              <a:t>Ответственный исполнитель</a:t>
            </a:r>
            <a:r>
              <a:rPr lang="en-US" b="1" dirty="0" smtClean="0">
                <a:solidFill>
                  <a:schemeClr val="accent1">
                    <a:lumMod val="50000"/>
                  </a:schemeClr>
                </a:solidFill>
              </a:rPr>
              <a:t>:</a:t>
            </a:r>
            <a:r>
              <a:rPr lang="ru-RU" b="1" dirty="0" smtClean="0">
                <a:solidFill>
                  <a:schemeClr val="accent1">
                    <a:lumMod val="50000"/>
                  </a:schemeClr>
                </a:solidFill>
              </a:rPr>
              <a:t> Отдел по образованию администрации Репьёвского муниципального района</a:t>
            </a:r>
            <a:r>
              <a:rPr lang="en-US" b="1" dirty="0" smtClean="0">
                <a:solidFill>
                  <a:schemeClr val="accent1">
                    <a:lumMod val="50000"/>
                  </a:schemeClr>
                </a:solidFill>
              </a:rPr>
              <a:t> </a:t>
            </a:r>
            <a:endParaRPr lang="ru-RU" b="1" dirty="0">
              <a:solidFill>
                <a:schemeClr val="accent1">
                  <a:lumMod val="50000"/>
                </a:schemeClr>
              </a:solidFill>
            </a:endParaRPr>
          </a:p>
        </p:txBody>
      </p:sp>
    </p:spTree>
    <p:extLst>
      <p:ext uri="{BB962C8B-B14F-4D97-AF65-F5344CB8AC3E}">
        <p14:creationId xmlns:p14="http://schemas.microsoft.com/office/powerpoint/2010/main" val="16870091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7832" y="0"/>
            <a:ext cx="8064896" cy="56207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6600"/>
                </a:solidFill>
              </a:rPr>
              <a:t>Муниципальная программа Репьёвского муниципального района</a:t>
            </a:r>
          </a:p>
          <a:p>
            <a:pPr algn="ctr"/>
            <a:r>
              <a:rPr lang="ru-RU" b="1" dirty="0" smtClean="0">
                <a:solidFill>
                  <a:srgbClr val="006600"/>
                </a:solidFill>
              </a:rPr>
              <a:t> «Развитие образования»</a:t>
            </a:r>
            <a:endParaRPr lang="ru-RU" b="1" dirty="0">
              <a:solidFill>
                <a:srgbClr val="006600"/>
              </a:solidFill>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2364" t="70348" r="8649" b="-398"/>
          <a:stretch/>
        </p:blipFill>
        <p:spPr>
          <a:xfrm>
            <a:off x="554922" y="5215804"/>
            <a:ext cx="8034155" cy="1598161"/>
          </a:xfrm>
          <a:prstGeom prst="rect">
            <a:avLst/>
          </a:prstGeom>
          <a:solidFill>
            <a:schemeClr val="accent3">
              <a:lumMod val="40000"/>
              <a:lumOff val="60000"/>
            </a:schemeClr>
          </a:solidFill>
        </p:spPr>
      </p:pic>
      <p:sp>
        <p:nvSpPr>
          <p:cNvPr id="4" name="Скругленный прямоугольник 3"/>
          <p:cNvSpPr/>
          <p:nvPr/>
        </p:nvSpPr>
        <p:spPr>
          <a:xfrm>
            <a:off x="0" y="692696"/>
            <a:ext cx="9144000" cy="43924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accent2">
                    <a:lumMod val="75000"/>
                  </a:schemeClr>
                </a:solidFill>
              </a:rPr>
              <a:t>                                                           </a:t>
            </a:r>
            <a:r>
              <a:rPr lang="ru-RU" sz="1100" b="1" dirty="0" smtClean="0">
                <a:solidFill>
                  <a:schemeClr val="accent2">
                    <a:lumMod val="75000"/>
                  </a:schemeClr>
                </a:solidFill>
              </a:rPr>
              <a:t>             </a:t>
            </a:r>
            <a:r>
              <a:rPr lang="en-US" sz="1100" b="1" dirty="0" smtClean="0">
                <a:solidFill>
                  <a:schemeClr val="accent2">
                    <a:lumMod val="75000"/>
                  </a:schemeClr>
                </a:solidFill>
              </a:rPr>
              <a:t> </a:t>
            </a:r>
            <a:r>
              <a:rPr lang="ru-RU" sz="1100" b="1" dirty="0" smtClean="0">
                <a:solidFill>
                  <a:schemeClr val="accent2">
                    <a:lumMod val="75000"/>
                  </a:schemeClr>
                </a:solidFill>
              </a:rPr>
              <a:t>ЦЕЛЕВЫЕ ИНДИКАТОРЫ</a:t>
            </a:r>
            <a:r>
              <a:rPr lang="en-US" sz="1100" b="1" dirty="0" smtClean="0">
                <a:solidFill>
                  <a:schemeClr val="accent2">
                    <a:lumMod val="75000"/>
                  </a:schemeClr>
                </a:solidFill>
              </a:rPr>
              <a:t>:</a:t>
            </a:r>
          </a:p>
          <a:p>
            <a:r>
              <a:rPr lang="ru-RU" sz="1100" b="1" dirty="0" smtClean="0">
                <a:solidFill>
                  <a:schemeClr val="accent2">
                    <a:lumMod val="75000"/>
                  </a:schemeClr>
                </a:solidFill>
              </a:rPr>
              <a:t>- </a:t>
            </a:r>
            <a:r>
              <a:rPr lang="ru-RU" sz="1100" b="1" dirty="0">
                <a:solidFill>
                  <a:schemeClr val="accent2">
                    <a:lumMod val="75000"/>
                  </a:schemeClr>
                </a:solidFill>
              </a:rPr>
              <a:t>доля детей в возрасте </a:t>
            </a:r>
            <a:r>
              <a:rPr lang="ru-RU" sz="1100" b="1" dirty="0" smtClean="0">
                <a:solidFill>
                  <a:schemeClr val="accent2">
                    <a:lumMod val="75000"/>
                  </a:schemeClr>
                </a:solidFill>
              </a:rPr>
              <a:t>1-6 </a:t>
            </a:r>
            <a:r>
              <a:rPr lang="ru-RU" sz="1100" b="1" dirty="0">
                <a:solidFill>
                  <a:schemeClr val="accent2">
                    <a:lumMod val="75000"/>
                  </a:schemeClr>
                </a:solidFill>
              </a:rPr>
              <a:t>лет, получающих дошкольную образовательную услугу и (или) услугу по их содержанию в муниципальных дошкольных образовательных учреждениях, в общей численности детей в возрасте 1 - 6 лет, процентов</a:t>
            </a:r>
            <a:r>
              <a:rPr lang="ru-RU" sz="1100" b="1" dirty="0" smtClean="0">
                <a:solidFill>
                  <a:schemeClr val="accent2">
                    <a:lumMod val="75000"/>
                  </a:schemeClr>
                </a:solidFill>
              </a:rPr>
              <a:t>;                                                                                                                                                                                    - </a:t>
            </a:r>
            <a:r>
              <a:rPr lang="ru-RU" sz="1100" b="1" dirty="0">
                <a:solidFill>
                  <a:schemeClr val="accent2">
                    <a:lumMod val="75000"/>
                  </a:schemeClr>
                </a:solidFill>
              </a:rPr>
              <a:t>доля детей в возрасте </a:t>
            </a:r>
            <a:r>
              <a:rPr lang="ru-RU" sz="1100" b="1" dirty="0" smtClean="0">
                <a:solidFill>
                  <a:schemeClr val="accent2">
                    <a:lumMod val="75000"/>
                  </a:schemeClr>
                </a:solidFill>
              </a:rPr>
              <a:t>1-6 </a:t>
            </a:r>
            <a:r>
              <a:rPr lang="ru-RU" sz="1100" b="1" dirty="0">
                <a:solidFill>
                  <a:schemeClr val="accent2">
                    <a:lumMod val="75000"/>
                  </a:schemeClr>
                </a:solidFill>
              </a:rPr>
              <a:t>лет, состоящих на учете для определения в муниципальные дошкольные образовательные учреждения в общей численности детей в возрасте </a:t>
            </a:r>
            <a:r>
              <a:rPr lang="ru-RU" sz="1100" b="1" dirty="0" smtClean="0">
                <a:solidFill>
                  <a:schemeClr val="accent2">
                    <a:lumMod val="75000"/>
                  </a:schemeClr>
                </a:solidFill>
              </a:rPr>
              <a:t>1-6 </a:t>
            </a:r>
            <a:r>
              <a:rPr lang="ru-RU" sz="1100" b="1" dirty="0">
                <a:solidFill>
                  <a:schemeClr val="accent2">
                    <a:lumMod val="75000"/>
                  </a:schemeClr>
                </a:solidFill>
              </a:rPr>
              <a:t>лет, %;</a:t>
            </a:r>
          </a:p>
          <a:p>
            <a:r>
              <a:rPr lang="ru-RU" sz="1100" b="1" dirty="0" smtClean="0">
                <a:solidFill>
                  <a:schemeClr val="accent2">
                    <a:lumMod val="75000"/>
                  </a:schemeClr>
                </a:solidFill>
              </a:rPr>
              <a:t>-доля </a:t>
            </a:r>
            <a:r>
              <a:rPr lang="ru-RU" sz="1100" b="1" dirty="0">
                <a:solidFill>
                  <a:schemeClr val="accent2">
                    <a:lumMod val="75000"/>
                  </a:schemeClr>
                </a:solidFill>
              </a:rPr>
              <a:t>муниципальных дошкольных образовательных учреждений, здания которых находятся в аварийном состоянии или требуют капитального ремонта, в общем числе муниципальных дошкольных образовательных учреждений, процентов</a:t>
            </a:r>
            <a:r>
              <a:rPr lang="ru-RU" sz="1100" b="1" dirty="0" smtClean="0">
                <a:solidFill>
                  <a:schemeClr val="accent2">
                    <a:lumMod val="75000"/>
                  </a:schemeClr>
                </a:solidFill>
              </a:rPr>
              <a:t>;</a:t>
            </a:r>
          </a:p>
          <a:p>
            <a:r>
              <a:rPr lang="ru-RU" sz="1100" b="1" dirty="0" smtClean="0">
                <a:solidFill>
                  <a:schemeClr val="accent2">
                    <a:lumMod val="75000"/>
                  </a:schemeClr>
                </a:solidFill>
              </a:rPr>
              <a:t>- </a:t>
            </a:r>
            <a:r>
              <a:rPr lang="ru-RU" sz="1100" b="1" dirty="0">
                <a:solidFill>
                  <a:schemeClr val="accent2">
                    <a:lumMod val="75000"/>
                  </a:schemeClr>
                </a:solidFill>
              </a:rPr>
              <a:t>доля выпускников муниципальных общеобразовательных учреждений, не получивших аттестат о среднем (полном) общем образовании, в общей численности выпускников муниципальных общеобразовательных учреждений, %;</a:t>
            </a:r>
          </a:p>
          <a:p>
            <a:r>
              <a:rPr lang="ru-RU" sz="1100" b="1" dirty="0">
                <a:solidFill>
                  <a:schemeClr val="accent2">
                    <a:lumMod val="75000"/>
                  </a:schemeClr>
                </a:solidFill>
              </a:rPr>
              <a:t>- 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a:t>
            </a:r>
          </a:p>
          <a:p>
            <a:r>
              <a:rPr lang="ru-RU" sz="1100" b="1" dirty="0">
                <a:solidFill>
                  <a:schemeClr val="accent2">
                    <a:lumMod val="75000"/>
                  </a:schemeClr>
                </a:solidFill>
              </a:rPr>
              <a:t>- доля детей в возрасте 5 - </a:t>
            </a:r>
            <a:r>
              <a:rPr lang="ru-RU" sz="1100" b="1" dirty="0" smtClean="0">
                <a:solidFill>
                  <a:schemeClr val="accent2">
                    <a:lumMod val="75000"/>
                  </a:schemeClr>
                </a:solidFill>
              </a:rPr>
              <a:t>18</a:t>
            </a:r>
            <a:r>
              <a:rPr lang="ru-RU" sz="1100" b="1" dirty="0">
                <a:solidFill>
                  <a:schemeClr val="accent2">
                    <a:lumMod val="75000"/>
                  </a:schemeClr>
                </a:solidFill>
              </a:rPr>
              <a:t> лет, получающих услуги по дополнительному образованию  в организациях различной организационно-правовой формы и формы собственности, в общей численности детей данной возрастной группы, процентов;</a:t>
            </a:r>
            <a:r>
              <a:rPr lang="ru-RU" sz="1100" b="1" dirty="0" smtClean="0">
                <a:solidFill>
                  <a:schemeClr val="accent2">
                    <a:lumMod val="75000"/>
                  </a:schemeClr>
                </a:solidFill>
              </a:rPr>
              <a:t> </a:t>
            </a:r>
            <a:endParaRPr lang="ru-RU" sz="1100" b="1" dirty="0">
              <a:solidFill>
                <a:schemeClr val="accent2">
                  <a:lumMod val="75000"/>
                </a:schemeClr>
              </a:solidFill>
            </a:endParaRPr>
          </a:p>
          <a:p>
            <a:r>
              <a:rPr lang="ru-RU" sz="1100" b="1" dirty="0" smtClean="0">
                <a:solidFill>
                  <a:schemeClr val="accent2">
                    <a:lumMod val="75000"/>
                  </a:schemeClr>
                </a:solidFill>
              </a:rPr>
              <a:t>доля </a:t>
            </a:r>
            <a:r>
              <a:rPr lang="ru-RU" sz="1100" b="1" dirty="0">
                <a:solidFill>
                  <a:schemeClr val="accent2">
                    <a:lumMod val="75000"/>
                  </a:schemeClr>
                </a:solidFill>
              </a:rPr>
              <a:t>детей, оставшихся без попечения родителей – всего, в том числе, переданных </a:t>
            </a:r>
            <a:r>
              <a:rPr lang="ru-RU" sz="1100" b="1" dirty="0" smtClean="0">
                <a:solidFill>
                  <a:schemeClr val="accent2">
                    <a:lumMod val="75000"/>
                  </a:schemeClr>
                </a:solidFill>
              </a:rPr>
              <a:t>не родственникам </a:t>
            </a:r>
            <a:r>
              <a:rPr lang="ru-RU" sz="1100" b="1" dirty="0">
                <a:solidFill>
                  <a:schemeClr val="accent2">
                    <a:lumMod val="75000"/>
                  </a:schemeClr>
                </a:solidFill>
              </a:rPr>
              <a:t>(в приемные семьи, на усыновление (удочерение),  под опеку (попечительство), охваченных другими формами семейного устройства (семейные детские дома, патронатные семьи), находящихся в государственных (муниципальных) учреждениях всех типов, </a:t>
            </a:r>
            <a:r>
              <a:rPr lang="ru-RU" sz="1100" b="1" dirty="0" smtClean="0">
                <a:solidFill>
                  <a:schemeClr val="accent2">
                    <a:lumMod val="75000"/>
                  </a:schemeClr>
                </a:solidFill>
              </a:rPr>
              <a:t>%;</a:t>
            </a:r>
            <a:r>
              <a:rPr lang="ru-RU" sz="1100" dirty="0">
                <a:solidFill>
                  <a:schemeClr val="accent2">
                    <a:lumMod val="75000"/>
                  </a:schemeClr>
                </a:solidFill>
              </a:rPr>
              <a:t> </a:t>
            </a:r>
            <a:endParaRPr lang="ru-RU" sz="1100" dirty="0" smtClean="0">
              <a:solidFill>
                <a:schemeClr val="accent2">
                  <a:lumMod val="75000"/>
                </a:schemeClr>
              </a:solidFill>
            </a:endParaRPr>
          </a:p>
          <a:p>
            <a:r>
              <a:rPr lang="ru-RU" sz="1100" b="1" dirty="0" smtClean="0">
                <a:solidFill>
                  <a:schemeClr val="accent2">
                    <a:lumMod val="75000"/>
                  </a:schemeClr>
                </a:solidFill>
              </a:rPr>
              <a:t>- </a:t>
            </a:r>
            <a:r>
              <a:rPr lang="ru-RU" sz="1100" b="1" dirty="0">
                <a:solidFill>
                  <a:schemeClr val="accent2">
                    <a:lumMod val="75000"/>
                  </a:schemeClr>
                </a:solidFill>
              </a:rPr>
              <a:t>удельный вес численности обучающихся по основным образовательным программам начального общего, основного общего и среднего общего образования, участвующих в олимпиадах и конкурсах различного уровня, в общей численности обучающихся по основным образовательным программам начального общего, основного общего и среднего общего образования</a:t>
            </a:r>
          </a:p>
        </p:txBody>
      </p:sp>
    </p:spTree>
    <p:extLst>
      <p:ext uri="{BB962C8B-B14F-4D97-AF65-F5344CB8AC3E}">
        <p14:creationId xmlns:p14="http://schemas.microsoft.com/office/powerpoint/2010/main" val="29794530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91155"/>
            <a:ext cx="8064896" cy="6175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6600"/>
                </a:solidFill>
              </a:rPr>
              <a:t>Муниципальная программа Репьёвского муниципального района</a:t>
            </a:r>
          </a:p>
          <a:p>
            <a:pPr algn="ctr"/>
            <a:r>
              <a:rPr lang="ru-RU" b="1" dirty="0" smtClean="0">
                <a:solidFill>
                  <a:srgbClr val="006600"/>
                </a:solidFill>
              </a:rPr>
              <a:t> «Развитие образования»</a:t>
            </a:r>
            <a:endParaRPr lang="ru-RU" b="1" dirty="0">
              <a:solidFill>
                <a:srgbClr val="006600"/>
              </a:solidFill>
            </a:endParaRPr>
          </a:p>
        </p:txBody>
      </p:sp>
      <p:sp>
        <p:nvSpPr>
          <p:cNvPr id="3" name="Скругленный прямоугольник 2"/>
          <p:cNvSpPr/>
          <p:nvPr/>
        </p:nvSpPr>
        <p:spPr>
          <a:xfrm>
            <a:off x="0" y="980728"/>
            <a:ext cx="9144000" cy="388843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tx1"/>
                </a:solidFill>
              </a:rPr>
              <a:t>                                                             </a:t>
            </a:r>
            <a:r>
              <a:rPr lang="ru-RU" sz="1100" b="1" dirty="0" smtClean="0">
                <a:solidFill>
                  <a:schemeClr val="tx1"/>
                </a:solidFill>
              </a:rPr>
              <a:t>ОЖИДАЕМЫЕ КОНЕЧНЫЕ РЕЗУЛЬТАТЫ</a:t>
            </a:r>
            <a:r>
              <a:rPr lang="en-US" sz="1100" b="1" dirty="0" smtClean="0">
                <a:solidFill>
                  <a:schemeClr val="tx1"/>
                </a:solidFill>
              </a:rPr>
              <a:t>:</a:t>
            </a:r>
          </a:p>
          <a:p>
            <a:r>
              <a:rPr lang="ru-RU" sz="1100" b="1" dirty="0" smtClean="0">
                <a:solidFill>
                  <a:schemeClr val="tx1"/>
                </a:solidFill>
              </a:rPr>
              <a:t>-</a:t>
            </a:r>
            <a:r>
              <a:rPr lang="ru-RU" sz="1100" b="1" dirty="0">
                <a:solidFill>
                  <a:schemeClr val="tx1"/>
                </a:solidFill>
              </a:rPr>
              <a:t>доля детей в возрасте 1 - 6 лет, получающих дошкольную образовательную услугу и (или) услугу по их содержанию в муниципальных дошкольных образовательных учреждениях, в общей численности детей в возрасте 1 - 6 лет, к 2028 году составит не менее 60 </a:t>
            </a:r>
            <a:r>
              <a:rPr lang="ru-RU" sz="1100" b="1" dirty="0" smtClean="0">
                <a:solidFill>
                  <a:schemeClr val="tx1"/>
                </a:solidFill>
              </a:rPr>
              <a:t>%;</a:t>
            </a:r>
            <a:endParaRPr lang="ru-RU" sz="1100" b="1" dirty="0">
              <a:solidFill>
                <a:schemeClr val="tx1"/>
              </a:solidFill>
            </a:endParaRPr>
          </a:p>
          <a:p>
            <a:r>
              <a:rPr lang="ru-RU" sz="1100" b="1" dirty="0">
                <a:solidFill>
                  <a:schemeClr val="tx1"/>
                </a:solidFill>
              </a:rPr>
              <a:t>- доля муниципальных дошкольных образовательных учреждений, здания которых находятся в аварийном состоянии или требуют капитального ремонта, в общем числе муниципальных дошкольных образовательных учреждений составит 0 %</a:t>
            </a:r>
          </a:p>
          <a:p>
            <a:r>
              <a:rPr lang="ru-RU" sz="1100" b="1" dirty="0" smtClean="0">
                <a:solidFill>
                  <a:schemeClr val="tx1"/>
                </a:solidFill>
              </a:rPr>
              <a:t>доля </a:t>
            </a:r>
            <a:r>
              <a:rPr lang="ru-RU" sz="1100" b="1" dirty="0">
                <a:solidFill>
                  <a:schemeClr val="tx1"/>
                </a:solidFill>
              </a:rPr>
              <a:t>выпускников муниципальных общеобразовательных учреждений, не получивших аттестат о среднем (полном) образовании, в общей численности выпускников муниципальных общеобразовательных учреждений составит не более </a:t>
            </a:r>
            <a:r>
              <a:rPr lang="ru-RU" sz="1100" b="1" dirty="0" smtClean="0">
                <a:solidFill>
                  <a:schemeClr val="tx1"/>
                </a:solidFill>
              </a:rPr>
              <a:t>1 %; </a:t>
            </a:r>
          </a:p>
          <a:p>
            <a:r>
              <a:rPr lang="ru-RU" sz="1100" b="1" dirty="0" smtClean="0">
                <a:solidFill>
                  <a:schemeClr val="tx1"/>
                </a:solidFill>
              </a:rPr>
              <a:t>- </a:t>
            </a:r>
            <a:r>
              <a:rPr lang="ru-RU" sz="1100" b="1" dirty="0">
                <a:solidFill>
                  <a:schemeClr val="tx1"/>
                </a:solidFill>
              </a:rPr>
              <a:t>доля выпускников муниципальных общеобразовательных учреждений, не получивших аттестат о среднем (полном) общем образовании, в общей численности выпускников муниципальных общеобразовательных </a:t>
            </a:r>
            <a:r>
              <a:rPr lang="ru-RU" sz="1100" b="1" dirty="0" smtClean="0">
                <a:solidFill>
                  <a:schemeClr val="tx1"/>
                </a:solidFill>
              </a:rPr>
              <a:t>учреждений составит</a:t>
            </a:r>
            <a:r>
              <a:rPr lang="en-US" sz="1100" b="1" dirty="0" smtClean="0">
                <a:solidFill>
                  <a:schemeClr val="tx1"/>
                </a:solidFill>
              </a:rPr>
              <a:t> </a:t>
            </a:r>
            <a:r>
              <a:rPr lang="ru-RU" sz="1100" b="1" dirty="0" smtClean="0">
                <a:solidFill>
                  <a:schemeClr val="tx1"/>
                </a:solidFill>
              </a:rPr>
              <a:t>0,1 </a:t>
            </a:r>
            <a:r>
              <a:rPr lang="ru-RU" sz="1100" b="1" dirty="0">
                <a:solidFill>
                  <a:schemeClr val="tx1"/>
                </a:solidFill>
              </a:rPr>
              <a:t>%</a:t>
            </a:r>
          </a:p>
          <a:p>
            <a:r>
              <a:rPr lang="ru-RU" sz="1100" b="1" dirty="0">
                <a:solidFill>
                  <a:schemeClr val="tx1"/>
                </a:solidFill>
              </a:rPr>
              <a:t>- доля общеобразовательных учреждений, соответствующих современным требованиям обучения, в общем количестве муниципальных общеобразовательных учреждений, составит 100 %; </a:t>
            </a:r>
          </a:p>
          <a:p>
            <a:r>
              <a:rPr lang="ru-RU" sz="1100" b="1" dirty="0">
                <a:solidFill>
                  <a:schemeClr val="tx1"/>
                </a:solidFill>
              </a:rPr>
              <a:t>- не менее 95 процентов детей 5 - 18 лет будут охвачены программами дополнительного </a:t>
            </a:r>
            <a:r>
              <a:rPr lang="ru-RU" sz="1100" b="1" dirty="0" smtClean="0">
                <a:solidFill>
                  <a:schemeClr val="tx1"/>
                </a:solidFill>
              </a:rPr>
              <a:t>образования</a:t>
            </a:r>
            <a:r>
              <a:rPr lang="en-US" sz="1100" b="1" dirty="0" smtClean="0">
                <a:solidFill>
                  <a:schemeClr val="tx1"/>
                </a:solidFill>
              </a:rPr>
              <a:t>;</a:t>
            </a:r>
            <a:endParaRPr lang="ru-RU" sz="1100" b="1" dirty="0">
              <a:solidFill>
                <a:schemeClr val="tx1"/>
              </a:solidFill>
            </a:endParaRPr>
          </a:p>
          <a:p>
            <a:r>
              <a:rPr lang="ru-RU" sz="1100" b="1" dirty="0" smtClean="0">
                <a:solidFill>
                  <a:schemeClr val="tx1"/>
                </a:solidFill>
              </a:rPr>
              <a:t>-увеличится </a:t>
            </a:r>
            <a:r>
              <a:rPr lang="ru-RU" sz="1100" b="1" dirty="0">
                <a:solidFill>
                  <a:schemeClr val="tx1"/>
                </a:solidFill>
              </a:rPr>
              <a:t>удельный вес численности обучающихся по основным образовательным программам начального общего, основного общего и среднего общего образования, участвующих в олимпиадах и конкурсах различного уровня, в общей численности обучающихся по основным образовательным программам начального общего, основного общего и среднего общего образования до 25 </a:t>
            </a:r>
            <a:r>
              <a:rPr lang="ru-RU" sz="1100" dirty="0" smtClean="0">
                <a:solidFill>
                  <a:schemeClr val="tx1"/>
                </a:solidFill>
              </a:rPr>
              <a:t>%;</a:t>
            </a:r>
          </a:p>
          <a:p>
            <a:r>
              <a:rPr lang="ru-RU" sz="1100" dirty="0" smtClean="0">
                <a:solidFill>
                  <a:schemeClr val="tx1"/>
                </a:solidFill>
              </a:rPr>
              <a:t> -</a:t>
            </a:r>
            <a:r>
              <a:rPr lang="ru-RU" sz="1100" b="1" dirty="0" smtClean="0">
                <a:solidFill>
                  <a:schemeClr val="tx1"/>
                </a:solidFill>
              </a:rPr>
              <a:t>снизится </a:t>
            </a:r>
            <a:r>
              <a:rPr lang="ru-RU" sz="1100" b="1" dirty="0">
                <a:solidFill>
                  <a:schemeClr val="tx1"/>
                </a:solidFill>
              </a:rPr>
              <a:t>число детей-сирот и детей, оставшихся без попечения родителей</a:t>
            </a:r>
            <a:r>
              <a:rPr lang="ru-RU" sz="1100" b="1" dirty="0" smtClean="0">
                <a:solidFill>
                  <a:schemeClr val="tx1"/>
                </a:solidFill>
              </a:rPr>
              <a:t>;</a:t>
            </a:r>
            <a:r>
              <a:rPr lang="ru-RU" sz="1100" b="1" dirty="0">
                <a:solidFill>
                  <a:schemeClr val="tx1"/>
                </a:solidFill>
              </a:rPr>
              <a:t> </a:t>
            </a:r>
            <a:endParaRPr lang="ru-RU" sz="1100" b="1" dirty="0" smtClean="0">
              <a:solidFill>
                <a:schemeClr val="tx1"/>
              </a:solidFill>
            </a:endParaRPr>
          </a:p>
          <a:p>
            <a:r>
              <a:rPr lang="ru-RU" sz="1100" b="1" dirty="0">
                <a:solidFill>
                  <a:schemeClr val="tx1"/>
                </a:solidFill>
              </a:rPr>
              <a:t>-</a:t>
            </a:r>
            <a:r>
              <a:rPr lang="ru-RU" sz="1100" b="1" dirty="0" smtClean="0">
                <a:solidFill>
                  <a:schemeClr val="tx1"/>
                </a:solidFill>
              </a:rPr>
              <a:t>произойдет </a:t>
            </a:r>
            <a:r>
              <a:rPr lang="ru-RU" sz="1100" b="1" dirty="0">
                <a:solidFill>
                  <a:schemeClr val="tx1"/>
                </a:solidFill>
              </a:rPr>
              <a:t>увеличение количества детей, охваченных организованным отдыхом и оздоровлением, в общем количестве детей школьного возраста до 90 </a:t>
            </a:r>
            <a:r>
              <a:rPr lang="ru-RU" sz="1100" dirty="0" smtClean="0">
                <a:solidFill>
                  <a:schemeClr val="tx1"/>
                </a:solidFill>
              </a:rPr>
              <a:t>%;</a:t>
            </a:r>
            <a:r>
              <a:rPr lang="ru-RU" sz="1100" dirty="0">
                <a:solidFill>
                  <a:schemeClr val="tx1"/>
                </a:solidFill>
              </a:rPr>
              <a:t> </a:t>
            </a:r>
            <a:endParaRPr lang="ru-RU" sz="1100" dirty="0" smtClean="0">
              <a:solidFill>
                <a:schemeClr val="tx1"/>
              </a:solidFill>
            </a:endParaRPr>
          </a:p>
          <a:p>
            <a:r>
              <a:rPr lang="ru-RU" sz="1100" b="1" dirty="0">
                <a:solidFill>
                  <a:schemeClr val="tx1"/>
                </a:solidFill>
              </a:rPr>
              <a:t>-</a:t>
            </a:r>
            <a:r>
              <a:rPr lang="ru-RU" sz="1100" b="1" dirty="0" smtClean="0">
                <a:solidFill>
                  <a:schemeClr val="tx1"/>
                </a:solidFill>
              </a:rPr>
              <a:t>увеличится </a:t>
            </a:r>
            <a:r>
              <a:rPr lang="ru-RU" sz="1100" b="1" dirty="0">
                <a:solidFill>
                  <a:schemeClr val="tx1"/>
                </a:solidFill>
              </a:rPr>
              <a:t>доля детей-сирот и детей, оставшихся без попечения родителей, воспитывающихся в семьях граждан, не менее 99%.</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50685"/>
          <a:stretch/>
        </p:blipFill>
        <p:spPr>
          <a:xfrm>
            <a:off x="3811362" y="4950958"/>
            <a:ext cx="2448272" cy="129614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5032601"/>
            <a:ext cx="2088232" cy="120158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4725144"/>
            <a:ext cx="1512168" cy="1672484"/>
          </a:xfrm>
          <a:prstGeom prst="rect">
            <a:avLst/>
          </a:prstGeom>
        </p:spPr>
      </p:pic>
    </p:spTree>
    <p:extLst>
      <p:ext uri="{BB962C8B-B14F-4D97-AF65-F5344CB8AC3E}">
        <p14:creationId xmlns:p14="http://schemas.microsoft.com/office/powerpoint/2010/main" val="1240911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360" y="361022"/>
            <a:ext cx="7691072" cy="528224"/>
          </a:xfrm>
          <a:solidFill>
            <a:schemeClr val="accent2">
              <a:lumMod val="20000"/>
              <a:lumOff val="80000"/>
            </a:schemeClr>
          </a:solidFill>
        </p:spPr>
        <p:txBody>
          <a:bodyPr>
            <a:noAutofit/>
          </a:bodyPr>
          <a:lstStyle/>
          <a:p>
            <a:pPr algn="ctr"/>
            <a:r>
              <a:rPr lang="ru-RU" sz="2000" b="1" dirty="0" smtClean="0">
                <a:solidFill>
                  <a:srgbClr val="336600"/>
                </a:solidFill>
                <a:latin typeface="Arial" panose="020B0604020202020204" pitchFamily="34" charset="0"/>
                <a:cs typeface="Arial" panose="020B0604020202020204" pitchFamily="34" charset="0"/>
              </a:rPr>
              <a:t>Субвенции на общее и дошкольное образование</a:t>
            </a:r>
            <a:endParaRPr lang="ru-RU" sz="2000" b="1" dirty="0">
              <a:solidFill>
                <a:srgbClr val="3366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8596" y="928670"/>
            <a:ext cx="8258204" cy="5500726"/>
          </a:xfrm>
        </p:spPr>
        <p:txBody>
          <a:bodyPr/>
          <a:lstStyle/>
          <a:p>
            <a:endParaRPr lang="ru-RU" dirty="0" smtClean="0"/>
          </a:p>
          <a:p>
            <a:endParaRPr lang="ru-RU" dirty="0" smtClean="0"/>
          </a:p>
          <a:p>
            <a:endParaRPr lang="ru-RU" dirty="0" smtClean="0"/>
          </a:p>
          <a:p>
            <a:endParaRPr lang="ru-RU" dirty="0" smtClean="0"/>
          </a:p>
          <a:p>
            <a:pPr>
              <a:buNone/>
            </a:pPr>
            <a:endParaRPr lang="ru-RU" sz="1600" dirty="0" smtClean="0"/>
          </a:p>
          <a:p>
            <a:pPr>
              <a:buNone/>
            </a:pPr>
            <a:r>
              <a:rPr lang="ru-RU" sz="1600" dirty="0" smtClean="0"/>
              <a:t>                            </a:t>
            </a:r>
            <a:endParaRPr lang="ru-RU" dirty="0" smtClean="0"/>
          </a:p>
          <a:p>
            <a:endParaRPr lang="ru-RU" dirty="0" smtClean="0"/>
          </a:p>
          <a:p>
            <a:endParaRPr lang="ru-RU" dirty="0"/>
          </a:p>
        </p:txBody>
      </p:sp>
      <p:sp>
        <p:nvSpPr>
          <p:cNvPr id="4" name="Rectangle 3"/>
          <p:cNvSpPr/>
          <p:nvPr/>
        </p:nvSpPr>
        <p:spPr>
          <a:xfrm>
            <a:off x="785786" y="958421"/>
            <a:ext cx="4362278" cy="382347"/>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5" name="Rectangle 4"/>
          <p:cNvSpPr/>
          <p:nvPr/>
        </p:nvSpPr>
        <p:spPr>
          <a:xfrm>
            <a:off x="5214519" y="948767"/>
            <a:ext cx="991807" cy="382347"/>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2024</a:t>
            </a:r>
            <a:endParaRPr lang="ru-RU" sz="1600" b="1" dirty="0"/>
          </a:p>
        </p:txBody>
      </p:sp>
      <p:sp>
        <p:nvSpPr>
          <p:cNvPr id="6" name="Rectangle 5"/>
          <p:cNvSpPr/>
          <p:nvPr/>
        </p:nvSpPr>
        <p:spPr>
          <a:xfrm>
            <a:off x="6258836" y="958421"/>
            <a:ext cx="1049468" cy="382347"/>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2025</a:t>
            </a:r>
            <a:endParaRPr lang="ru-RU" sz="1600" b="1" dirty="0"/>
          </a:p>
        </p:txBody>
      </p:sp>
      <p:sp>
        <p:nvSpPr>
          <p:cNvPr id="7" name="Rectangle 6"/>
          <p:cNvSpPr/>
          <p:nvPr/>
        </p:nvSpPr>
        <p:spPr>
          <a:xfrm>
            <a:off x="7358487" y="954996"/>
            <a:ext cx="1243634" cy="411146"/>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200" b="1" dirty="0" smtClean="0"/>
              <a:t>Темп роста 20</a:t>
            </a:r>
            <a:r>
              <a:rPr lang="en-US" sz="1200" b="1" dirty="0" smtClean="0"/>
              <a:t>2</a:t>
            </a:r>
            <a:r>
              <a:rPr lang="ru-RU" sz="1200" b="1" dirty="0" smtClean="0"/>
              <a:t>5 к 2024.%</a:t>
            </a:r>
            <a:endParaRPr lang="ru-RU" sz="1200" b="1" dirty="0"/>
          </a:p>
        </p:txBody>
      </p:sp>
      <p:sp>
        <p:nvSpPr>
          <p:cNvPr id="8" name="Rectangle 7"/>
          <p:cNvSpPr/>
          <p:nvPr/>
        </p:nvSpPr>
        <p:spPr>
          <a:xfrm>
            <a:off x="785786" y="1390469"/>
            <a:ext cx="4362278" cy="598371"/>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Субвенция</a:t>
            </a:r>
            <a:r>
              <a:rPr lang="ru-RU" dirty="0" smtClean="0"/>
              <a:t> </a:t>
            </a:r>
            <a:r>
              <a:rPr lang="ru-RU" b="1" dirty="0" smtClean="0"/>
              <a:t>на общее образование, тыс. руб.</a:t>
            </a:r>
            <a:endParaRPr lang="ru-RU" b="1" dirty="0"/>
          </a:p>
        </p:txBody>
      </p:sp>
      <p:sp>
        <p:nvSpPr>
          <p:cNvPr id="9" name="Rectangle 8"/>
          <p:cNvSpPr/>
          <p:nvPr/>
        </p:nvSpPr>
        <p:spPr>
          <a:xfrm>
            <a:off x="5214518" y="1387386"/>
            <a:ext cx="991807" cy="60145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114164,3</a:t>
            </a:r>
            <a:endParaRPr lang="ru-RU" sz="1400" b="1" dirty="0"/>
          </a:p>
        </p:txBody>
      </p:sp>
      <p:sp>
        <p:nvSpPr>
          <p:cNvPr id="10" name="Rectangle 9"/>
          <p:cNvSpPr/>
          <p:nvPr/>
        </p:nvSpPr>
        <p:spPr>
          <a:xfrm>
            <a:off x="6272779" y="1379241"/>
            <a:ext cx="1035525" cy="601454"/>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124150,7</a:t>
            </a:r>
            <a:endParaRPr lang="ru-RU" sz="1400" b="1" dirty="0"/>
          </a:p>
        </p:txBody>
      </p:sp>
      <p:sp>
        <p:nvSpPr>
          <p:cNvPr id="11" name="Rectangle 10"/>
          <p:cNvSpPr/>
          <p:nvPr/>
        </p:nvSpPr>
        <p:spPr>
          <a:xfrm>
            <a:off x="7358487" y="1379241"/>
            <a:ext cx="1229690" cy="601454"/>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108,7</a:t>
            </a:r>
            <a:endParaRPr lang="ru-RU" sz="1600" b="1" dirty="0"/>
          </a:p>
        </p:txBody>
      </p:sp>
      <p:sp>
        <p:nvSpPr>
          <p:cNvPr id="12" name="Rectangle 11"/>
          <p:cNvSpPr/>
          <p:nvPr/>
        </p:nvSpPr>
        <p:spPr>
          <a:xfrm>
            <a:off x="5214518" y="2028264"/>
            <a:ext cx="998826" cy="45743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1021</a:t>
            </a:r>
            <a:endParaRPr lang="ru-RU" sz="1600" b="1" dirty="0"/>
          </a:p>
        </p:txBody>
      </p:sp>
      <p:sp>
        <p:nvSpPr>
          <p:cNvPr id="13" name="Rectangle 12"/>
          <p:cNvSpPr/>
          <p:nvPr/>
        </p:nvSpPr>
        <p:spPr>
          <a:xfrm>
            <a:off x="6279798" y="2035458"/>
            <a:ext cx="1028506" cy="457438"/>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977</a:t>
            </a:r>
            <a:endParaRPr lang="ru-RU" sz="1600" b="1" dirty="0"/>
          </a:p>
        </p:txBody>
      </p:sp>
      <p:sp>
        <p:nvSpPr>
          <p:cNvPr id="14" name="Rectangle 13"/>
          <p:cNvSpPr/>
          <p:nvPr/>
        </p:nvSpPr>
        <p:spPr>
          <a:xfrm>
            <a:off x="7367873" y="2018884"/>
            <a:ext cx="1235980" cy="492496"/>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95,7</a:t>
            </a:r>
            <a:endParaRPr lang="ru-RU" sz="1600" b="1" dirty="0"/>
          </a:p>
        </p:txBody>
      </p:sp>
      <p:sp>
        <p:nvSpPr>
          <p:cNvPr id="15" name="Rectangle 14"/>
          <p:cNvSpPr/>
          <p:nvPr/>
        </p:nvSpPr>
        <p:spPr>
          <a:xfrm>
            <a:off x="5211011" y="2532320"/>
            <a:ext cx="995314" cy="67346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25851,4</a:t>
            </a:r>
            <a:endParaRPr lang="ru-RU" sz="1600" b="1" dirty="0"/>
          </a:p>
        </p:txBody>
      </p:sp>
      <p:sp>
        <p:nvSpPr>
          <p:cNvPr id="16" name="Rectangle 15"/>
          <p:cNvSpPr/>
          <p:nvPr/>
        </p:nvSpPr>
        <p:spPr>
          <a:xfrm>
            <a:off x="6293097" y="2544935"/>
            <a:ext cx="1035525" cy="673462"/>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24282,7</a:t>
            </a:r>
            <a:endParaRPr lang="ru-RU" sz="1600" b="1" dirty="0"/>
          </a:p>
        </p:txBody>
      </p:sp>
      <p:sp>
        <p:nvSpPr>
          <p:cNvPr id="17" name="Rectangle 16"/>
          <p:cNvSpPr/>
          <p:nvPr/>
        </p:nvSpPr>
        <p:spPr>
          <a:xfrm>
            <a:off x="7382614" y="2565521"/>
            <a:ext cx="1235980" cy="640261"/>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93,9</a:t>
            </a:r>
            <a:endParaRPr lang="ru-RU" sz="1600" b="1" dirty="0"/>
          </a:p>
        </p:txBody>
      </p:sp>
      <p:sp>
        <p:nvSpPr>
          <p:cNvPr id="18" name="Rectangle 17"/>
          <p:cNvSpPr/>
          <p:nvPr/>
        </p:nvSpPr>
        <p:spPr>
          <a:xfrm>
            <a:off x="5211011" y="3252400"/>
            <a:ext cx="1002333" cy="60145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283</a:t>
            </a:r>
            <a:endParaRPr lang="ru-RU" sz="1600" b="1" dirty="0"/>
          </a:p>
        </p:txBody>
      </p:sp>
      <p:sp>
        <p:nvSpPr>
          <p:cNvPr id="19" name="Rectangle 18"/>
          <p:cNvSpPr/>
          <p:nvPr/>
        </p:nvSpPr>
        <p:spPr>
          <a:xfrm>
            <a:off x="6272778" y="3259594"/>
            <a:ext cx="1035525" cy="601454"/>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263</a:t>
            </a:r>
            <a:endParaRPr lang="ru-RU" sz="1600" b="1" dirty="0"/>
          </a:p>
        </p:txBody>
      </p:sp>
      <p:sp>
        <p:nvSpPr>
          <p:cNvPr id="20" name="Rectangle 19"/>
          <p:cNvSpPr/>
          <p:nvPr/>
        </p:nvSpPr>
        <p:spPr>
          <a:xfrm>
            <a:off x="7365286" y="3260735"/>
            <a:ext cx="1236835" cy="601454"/>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92,9</a:t>
            </a:r>
            <a:endParaRPr lang="ru-RU" sz="1600" b="1" dirty="0"/>
          </a:p>
        </p:txBody>
      </p:sp>
      <p:sp>
        <p:nvSpPr>
          <p:cNvPr id="21" name="Rectangle 20"/>
          <p:cNvSpPr/>
          <p:nvPr/>
        </p:nvSpPr>
        <p:spPr>
          <a:xfrm>
            <a:off x="785786" y="2038541"/>
            <a:ext cx="4362278" cy="454355"/>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Количество учеников, человек</a:t>
            </a:r>
            <a:endParaRPr lang="ru-RU" b="1" dirty="0"/>
          </a:p>
        </p:txBody>
      </p:sp>
      <p:sp>
        <p:nvSpPr>
          <p:cNvPr id="22" name="Rectangle 21"/>
          <p:cNvSpPr/>
          <p:nvPr/>
        </p:nvSpPr>
        <p:spPr>
          <a:xfrm>
            <a:off x="785786" y="2542597"/>
            <a:ext cx="4362278" cy="670379"/>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Субвенция на дошкольное образование, тыс. руб.</a:t>
            </a:r>
            <a:endParaRPr lang="ru-RU" b="1" dirty="0"/>
          </a:p>
        </p:txBody>
      </p:sp>
      <p:sp>
        <p:nvSpPr>
          <p:cNvPr id="23" name="Rectangle 22"/>
          <p:cNvSpPr/>
          <p:nvPr/>
        </p:nvSpPr>
        <p:spPr>
          <a:xfrm>
            <a:off x="769360" y="3261135"/>
            <a:ext cx="4378704" cy="598371"/>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Количество детей, человек </a:t>
            </a:r>
            <a:endParaRPr lang="ru-RU" b="1" dirty="0"/>
          </a:p>
        </p:txBody>
      </p:sp>
      <p:pic>
        <p:nvPicPr>
          <p:cNvPr id="24" name="Рисунок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3666" y="4006959"/>
            <a:ext cx="2120782" cy="2185013"/>
          </a:xfrm>
          <a:prstGeom prst="rect">
            <a:avLst/>
          </a:prstGeom>
        </p:spPr>
      </p:pic>
      <p:pic>
        <p:nvPicPr>
          <p:cNvPr id="25" name="Рисунок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935" y="4130001"/>
            <a:ext cx="1891849" cy="1963295"/>
          </a:xfrm>
          <a:prstGeom prst="rect">
            <a:avLst/>
          </a:prstGeom>
        </p:spPr>
      </p:pic>
      <p:pic>
        <p:nvPicPr>
          <p:cNvPr id="30" name="Объект 4"/>
          <p:cNvPicPr>
            <a:picLocks noChangeAspect="1"/>
          </p:cNvPicPr>
          <p:nvPr/>
        </p:nvPicPr>
        <p:blipFill rotWithShape="1">
          <a:blip r:embed="rId5">
            <a:extLst>
              <a:ext uri="{28A0092B-C50C-407E-A947-70E740481C1C}">
                <a14:useLocalDpi xmlns:a14="http://schemas.microsoft.com/office/drawing/2010/main" val="0"/>
              </a:ext>
            </a:extLst>
          </a:blip>
          <a:srcRect t="2104" r="33333" b="20526"/>
          <a:stretch/>
        </p:blipFill>
        <p:spPr>
          <a:xfrm>
            <a:off x="3309900" y="4239317"/>
            <a:ext cx="2495596" cy="1810267"/>
          </a:xfrm>
          <a:prstGeom prst="rect">
            <a:avLst/>
          </a:prstGeom>
          <a:solidFill>
            <a:srgbClr val="FFFF99"/>
          </a:solid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552232" y="96429"/>
            <a:ext cx="8064896" cy="72008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6600"/>
                </a:solidFill>
                <a:latin typeface="Arial" panose="020B0604020202020204" pitchFamily="34" charset="0"/>
                <a:cs typeface="Arial" panose="020B0604020202020204" pitchFamily="34" charset="0"/>
              </a:rPr>
              <a:t>Муниципальная программа Репьёвского муниципального района</a:t>
            </a:r>
            <a:r>
              <a:rPr lang="en-US" sz="1600" b="1" dirty="0" smtClean="0">
                <a:solidFill>
                  <a:srgbClr val="006600"/>
                </a:solidFill>
                <a:latin typeface="Arial" panose="020B0604020202020204" pitchFamily="34" charset="0"/>
                <a:cs typeface="Arial" panose="020B0604020202020204" pitchFamily="34" charset="0"/>
              </a:rPr>
              <a:t>                   </a:t>
            </a:r>
            <a:r>
              <a:rPr lang="ru-RU" sz="1600" b="1" dirty="0" smtClean="0">
                <a:solidFill>
                  <a:srgbClr val="006600"/>
                </a:solidFill>
                <a:latin typeface="Arial" panose="020B0604020202020204" pitchFamily="34" charset="0"/>
                <a:cs typeface="Arial" panose="020B0604020202020204" pitchFamily="34" charset="0"/>
              </a:rPr>
              <a:t> « Обеспечение доступным и комфортным жильем и коммунальными услугами населения Репьёвского района» (2020-2028 гг.)</a:t>
            </a:r>
            <a:endParaRPr lang="ru-RU" sz="1600" b="1" dirty="0">
              <a:solidFill>
                <a:srgbClr val="006600"/>
              </a:solidFill>
              <a:latin typeface="Arial" panose="020B0604020202020204" pitchFamily="34" charset="0"/>
              <a:cs typeface="Arial" panose="020B0604020202020204" pitchFamily="34" charset="0"/>
            </a:endParaRPr>
          </a:p>
        </p:txBody>
      </p:sp>
      <p:sp>
        <p:nvSpPr>
          <p:cNvPr id="3" name="Скругленный прямоугольник 2"/>
          <p:cNvSpPr/>
          <p:nvPr/>
        </p:nvSpPr>
        <p:spPr>
          <a:xfrm>
            <a:off x="552232" y="935434"/>
            <a:ext cx="8064896" cy="720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50000"/>
                  </a:schemeClr>
                </a:solidFill>
              </a:rPr>
              <a:t>Ответственный исполнитель муниципальной программы</a:t>
            </a:r>
            <a:r>
              <a:rPr lang="en-US" sz="1600" b="1" dirty="0" smtClean="0">
                <a:solidFill>
                  <a:schemeClr val="accent1">
                    <a:lumMod val="50000"/>
                  </a:schemeClr>
                </a:solidFill>
              </a:rPr>
              <a:t>: </a:t>
            </a:r>
            <a:r>
              <a:rPr lang="ru-RU" sz="1600" b="1" dirty="0" smtClean="0">
                <a:solidFill>
                  <a:schemeClr val="accent1">
                    <a:lumMod val="50000"/>
                  </a:schemeClr>
                </a:solidFill>
              </a:rPr>
              <a:t>администрация Репьёвского муниципального района Воронежской области</a:t>
            </a:r>
            <a:endParaRPr lang="ru-RU" sz="1600" b="1" dirty="0">
              <a:solidFill>
                <a:schemeClr val="accent1">
                  <a:lumMod val="50000"/>
                </a:schemeClr>
              </a:solidFill>
            </a:endParaRPr>
          </a:p>
        </p:txBody>
      </p:sp>
      <p:sp>
        <p:nvSpPr>
          <p:cNvPr id="4" name="Скругленный прямоугольник 3"/>
          <p:cNvSpPr/>
          <p:nvPr/>
        </p:nvSpPr>
        <p:spPr>
          <a:xfrm>
            <a:off x="0" y="3579562"/>
            <a:ext cx="3299688" cy="326962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МУНИЦИПАЛЬНОЙ ПРОГРАММЫ</a:t>
            </a:r>
            <a:r>
              <a:rPr lang="en-US" sz="1200" b="1" dirty="0" smtClean="0">
                <a:solidFill>
                  <a:schemeClr val="tx1"/>
                </a:solidFill>
              </a:rPr>
              <a:t>:</a:t>
            </a:r>
            <a:endParaRPr lang="ru-RU" sz="1200" b="1" dirty="0" smtClean="0">
              <a:solidFill>
                <a:schemeClr val="tx1"/>
              </a:solidFill>
            </a:endParaRPr>
          </a:p>
          <a:p>
            <a:pPr algn="ctr"/>
            <a:endParaRPr lang="ru-RU" sz="1200" b="1" dirty="0" smtClean="0">
              <a:solidFill>
                <a:schemeClr val="tx1"/>
              </a:solidFill>
            </a:endParaRPr>
          </a:p>
          <a:p>
            <a:pPr algn="ctr"/>
            <a:r>
              <a:rPr lang="ru-RU" sz="1200" b="1" dirty="0" smtClean="0">
                <a:solidFill>
                  <a:schemeClr val="tx1"/>
                </a:solidFill>
              </a:rPr>
              <a:t>1.Обеспечение </a:t>
            </a:r>
            <a:r>
              <a:rPr lang="ru-RU" sz="1200" b="1" dirty="0">
                <a:solidFill>
                  <a:schemeClr val="tx1"/>
                </a:solidFill>
              </a:rPr>
              <a:t>населения </a:t>
            </a:r>
            <a:r>
              <a:rPr lang="ru-RU" sz="1200" b="1" dirty="0" smtClean="0">
                <a:solidFill>
                  <a:schemeClr val="tx1"/>
                </a:solidFill>
              </a:rPr>
              <a:t>Репьёвского </a:t>
            </a:r>
            <a:r>
              <a:rPr lang="ru-RU" sz="1200" b="1" dirty="0">
                <a:solidFill>
                  <a:schemeClr val="tx1"/>
                </a:solidFill>
              </a:rPr>
              <a:t>муниципального района доступным жильем путем реализации механизмов поддержки и развития жилищного строительства и стимулирования спроса на рынке жилья. </a:t>
            </a:r>
            <a:endParaRPr lang="ru-RU" sz="1200" b="1" dirty="0" smtClean="0">
              <a:solidFill>
                <a:schemeClr val="tx1"/>
              </a:solidFill>
            </a:endParaRPr>
          </a:p>
          <a:p>
            <a:pPr algn="ctr"/>
            <a:r>
              <a:rPr lang="ru-RU" sz="1200" b="1" dirty="0" smtClean="0">
                <a:solidFill>
                  <a:schemeClr val="tx1"/>
                </a:solidFill>
              </a:rPr>
              <a:t>2. Создание условий для обеспечения качественными услугами жилищно-коммунального хозяйства населения Репьёвского муниципального района</a:t>
            </a:r>
            <a:endParaRPr lang="ru-RU" sz="1200" b="1" dirty="0">
              <a:solidFill>
                <a:schemeClr val="tx1"/>
              </a:solidFill>
            </a:endParaRPr>
          </a:p>
        </p:txBody>
      </p:sp>
      <p:sp>
        <p:nvSpPr>
          <p:cNvPr id="5" name="Скругленный прямоугольник 4"/>
          <p:cNvSpPr/>
          <p:nvPr/>
        </p:nvSpPr>
        <p:spPr>
          <a:xfrm>
            <a:off x="3491880" y="3588380"/>
            <a:ext cx="5652120" cy="326962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ЗАДАЧИ МУНИЦИПАЛЬНОЙ ПРОГРАММЫ</a:t>
            </a:r>
            <a:r>
              <a:rPr lang="en-US" sz="1200" b="1" dirty="0" smtClean="0">
                <a:solidFill>
                  <a:schemeClr val="tx1"/>
                </a:solidFill>
              </a:rPr>
              <a:t>:</a:t>
            </a:r>
          </a:p>
          <a:p>
            <a:r>
              <a:rPr lang="ru-RU" sz="1200" b="1" dirty="0" smtClean="0">
                <a:solidFill>
                  <a:schemeClr val="tx1"/>
                </a:solidFill>
              </a:rPr>
              <a:t>- </a:t>
            </a:r>
            <a:r>
              <a:rPr lang="ru-RU" sz="1200" b="1" dirty="0">
                <a:solidFill>
                  <a:schemeClr val="tx1"/>
                </a:solidFill>
              </a:rPr>
              <a:t>формирование приоритетов </a:t>
            </a:r>
            <a:r>
              <a:rPr lang="ru-RU" sz="1200" b="1" dirty="0" smtClean="0">
                <a:solidFill>
                  <a:schemeClr val="tx1"/>
                </a:solidFill>
              </a:rPr>
              <a:t>роста </a:t>
            </a:r>
            <a:r>
              <a:rPr lang="ru-RU" sz="1200" b="1" dirty="0">
                <a:solidFill>
                  <a:schemeClr val="tx1"/>
                </a:solidFill>
              </a:rPr>
              <a:t>жилищного строительства в </a:t>
            </a:r>
            <a:r>
              <a:rPr lang="ru-RU" sz="1200" b="1" dirty="0" err="1" smtClean="0">
                <a:solidFill>
                  <a:schemeClr val="tx1"/>
                </a:solidFill>
              </a:rPr>
              <a:t>Репьёвском</a:t>
            </a:r>
            <a:r>
              <a:rPr lang="ru-RU" sz="1200" b="1" dirty="0" smtClean="0">
                <a:solidFill>
                  <a:schemeClr val="tx1"/>
                </a:solidFill>
              </a:rPr>
              <a:t> </a:t>
            </a:r>
            <a:r>
              <a:rPr lang="ru-RU" sz="1200" b="1" dirty="0">
                <a:solidFill>
                  <a:schemeClr val="tx1"/>
                </a:solidFill>
              </a:rPr>
              <a:t>муниципальном районе;</a:t>
            </a:r>
          </a:p>
          <a:p>
            <a:r>
              <a:rPr lang="ru-RU" sz="1200" b="1" dirty="0">
                <a:solidFill>
                  <a:schemeClr val="tx1"/>
                </a:solidFill>
              </a:rPr>
              <a:t>- обеспечение ежегодного роста объемов ввода жилья;</a:t>
            </a:r>
          </a:p>
          <a:p>
            <a:r>
              <a:rPr lang="ru-RU" sz="1200" b="1" dirty="0">
                <a:solidFill>
                  <a:schemeClr val="tx1"/>
                </a:solidFill>
              </a:rPr>
              <a:t>- развитие направлений строительства жилья, доступного для широких слоев населения</a:t>
            </a:r>
            <a:r>
              <a:rPr lang="ru-RU" sz="1200" b="1" dirty="0" smtClean="0">
                <a:solidFill>
                  <a:schemeClr val="tx1"/>
                </a:solidFill>
              </a:rPr>
              <a:t>;</a:t>
            </a:r>
            <a:endParaRPr lang="ru-RU" sz="1200" b="1" dirty="0">
              <a:solidFill>
                <a:schemeClr val="tx1"/>
              </a:solidFill>
            </a:endParaRPr>
          </a:p>
          <a:p>
            <a:r>
              <a:rPr lang="ru-RU" sz="1200" b="1" dirty="0">
                <a:solidFill>
                  <a:schemeClr val="tx1"/>
                </a:solidFill>
              </a:rPr>
              <a:t>- обеспечение информационной открытости для населения мер, предпринимаемых государством в целях стимулирования развития жилищного строительства;</a:t>
            </a:r>
          </a:p>
          <a:p>
            <a:r>
              <a:rPr lang="ru-RU" sz="1200" b="1" dirty="0">
                <a:solidFill>
                  <a:schemeClr val="tx1"/>
                </a:solidFill>
              </a:rPr>
              <a:t>- оказание содействия по привлечению в жилищное строительство финансовых ресурсов из бюджетных и внебюджетных </a:t>
            </a:r>
            <a:r>
              <a:rPr lang="ru-RU" sz="1200" b="1" dirty="0" smtClean="0">
                <a:solidFill>
                  <a:schemeClr val="tx1"/>
                </a:solidFill>
              </a:rPr>
              <a:t>источников</a:t>
            </a:r>
            <a:r>
              <a:rPr lang="en-US" sz="1200" b="1" dirty="0" smtClean="0">
                <a:solidFill>
                  <a:schemeClr val="tx1"/>
                </a:solidFill>
              </a:rPr>
              <a:t>;</a:t>
            </a:r>
          </a:p>
          <a:p>
            <a:pPr marL="171450" indent="-171450">
              <a:buFontTx/>
              <a:buChar char="-"/>
            </a:pPr>
            <a:r>
              <a:rPr lang="ru-RU" sz="1200" b="1" dirty="0" smtClean="0">
                <a:solidFill>
                  <a:schemeClr val="tx1"/>
                </a:solidFill>
              </a:rPr>
              <a:t>формирование </a:t>
            </a:r>
            <a:r>
              <a:rPr lang="ru-RU" sz="1200" b="1" dirty="0">
                <a:solidFill>
                  <a:schemeClr val="tx1"/>
                </a:solidFill>
              </a:rPr>
              <a:t>активной гражданской позиции населения в вопросах охраны и поддержания порядка на территориях сельских поселений</a:t>
            </a:r>
            <a:r>
              <a:rPr lang="ru-RU" sz="1200" b="1" dirty="0" smtClean="0">
                <a:solidFill>
                  <a:schemeClr val="tx1"/>
                </a:solidFill>
              </a:rPr>
              <a:t>;</a:t>
            </a:r>
            <a:endParaRPr lang="en-US" sz="1200" b="1" dirty="0" smtClean="0">
              <a:solidFill>
                <a:schemeClr val="tx1"/>
              </a:solidFill>
            </a:endParaRPr>
          </a:p>
          <a:p>
            <a:r>
              <a:rPr lang="en-US" sz="1200" b="1" dirty="0">
                <a:solidFill>
                  <a:schemeClr val="tx1"/>
                </a:solidFill>
              </a:rPr>
              <a:t>-</a:t>
            </a:r>
            <a:r>
              <a:rPr lang="ru-RU" sz="1200" b="1" dirty="0" smtClean="0">
                <a:solidFill>
                  <a:schemeClr val="tx1"/>
                </a:solidFill>
              </a:rPr>
              <a:t> </a:t>
            </a:r>
            <a:r>
              <a:rPr lang="ru-RU" sz="1200" b="1" dirty="0">
                <a:solidFill>
                  <a:schemeClr val="tx1"/>
                </a:solidFill>
              </a:rPr>
              <a:t>улучшение технической обеспеченности муниципального района.</a:t>
            </a:r>
          </a:p>
          <a:p>
            <a:r>
              <a:rPr lang="ru-RU" sz="1200" b="1" dirty="0">
                <a:solidFill>
                  <a:schemeClr val="tx1"/>
                </a:solidFill>
              </a:rPr>
              <a:t>- организовать раздельный сбор твердых коммунальных отходов на территории населенных пунктов.</a:t>
            </a:r>
          </a:p>
        </p:txBody>
      </p:sp>
      <p:sp>
        <p:nvSpPr>
          <p:cNvPr id="6" name="Стрелка вниз 5"/>
          <p:cNvSpPr/>
          <p:nvPr/>
        </p:nvSpPr>
        <p:spPr>
          <a:xfrm flipH="1">
            <a:off x="6156176" y="3112640"/>
            <a:ext cx="792088" cy="419666"/>
          </a:xfrm>
          <a:prstGeom prst="downArrow">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flipH="1">
            <a:off x="1547664" y="3122828"/>
            <a:ext cx="792088" cy="407200"/>
          </a:xfrm>
          <a:prstGeom prst="downArrow">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696248" y="2160904"/>
            <a:ext cx="7776864" cy="922086"/>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u="sng" dirty="0">
                <a:solidFill>
                  <a:schemeClr val="accent1">
                    <a:lumMod val="50000"/>
                  </a:schemeClr>
                </a:solidFill>
              </a:rPr>
              <a:t>Объем финансирования муниципальной </a:t>
            </a:r>
            <a:r>
              <a:rPr lang="ru-RU" sz="1200" b="1" u="sng" dirty="0" smtClean="0">
                <a:solidFill>
                  <a:schemeClr val="accent1">
                    <a:lumMod val="50000"/>
                  </a:schemeClr>
                </a:solidFill>
              </a:rPr>
              <a:t>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В 2025г. 1512 </a:t>
            </a:r>
            <a:r>
              <a:rPr lang="ru-RU" sz="1200" b="1" u="sng" dirty="0" err="1">
                <a:solidFill>
                  <a:schemeClr val="accent1">
                    <a:lumMod val="50000"/>
                  </a:schemeClr>
                </a:solidFill>
              </a:rPr>
              <a:t>тыс.руб</a:t>
            </a:r>
            <a:r>
              <a:rPr lang="ru-RU" sz="1200" b="1" u="sng" dirty="0" smtClean="0">
                <a:solidFill>
                  <a:schemeClr val="accent1">
                    <a:lumMod val="50000"/>
                  </a:schemeClr>
                </a:solidFill>
              </a:rPr>
              <a:t>., в 2026г. 1725,9 тыс. руб., в 2027г. 1731,5 тыс. руб.</a:t>
            </a:r>
            <a:endParaRPr lang="ru-RU" sz="1200" b="1" u="sng" dirty="0">
              <a:solidFill>
                <a:schemeClr val="accent1">
                  <a:lumMod val="50000"/>
                </a:schemeClr>
              </a:solidFill>
            </a:endParaRPr>
          </a:p>
          <a:p>
            <a:r>
              <a:rPr lang="ru-RU" sz="1200" b="1" dirty="0">
                <a:solidFill>
                  <a:schemeClr val="accent1">
                    <a:lumMod val="50000"/>
                  </a:schemeClr>
                </a:solidFill>
              </a:rPr>
              <a:t>Подпрограмма1. </a:t>
            </a:r>
            <a:r>
              <a:rPr lang="ru-RU" sz="1200" b="1" dirty="0" smtClean="0">
                <a:solidFill>
                  <a:schemeClr val="accent1">
                    <a:lumMod val="50000"/>
                  </a:schemeClr>
                </a:solidFill>
              </a:rPr>
              <a:t>«Обеспечение доступным и комфортным  жильем молодых семей» </a:t>
            </a:r>
            <a:endParaRPr lang="ru-RU" sz="1200" b="1" dirty="0">
              <a:solidFill>
                <a:schemeClr val="accent1">
                  <a:lumMod val="50000"/>
                </a:schemeClr>
              </a:solidFill>
            </a:endParaRPr>
          </a:p>
        </p:txBody>
      </p:sp>
      <p:sp>
        <p:nvSpPr>
          <p:cNvPr id="10" name="Стрелка вниз 9"/>
          <p:cNvSpPr/>
          <p:nvPr/>
        </p:nvSpPr>
        <p:spPr>
          <a:xfrm flipH="1">
            <a:off x="4188636" y="1724054"/>
            <a:ext cx="792088" cy="407200"/>
          </a:xfrm>
          <a:prstGeom prst="downArrow">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178029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9555" y="35695"/>
            <a:ext cx="8064896" cy="83596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3">
                    <a:lumMod val="75000"/>
                  </a:schemeClr>
                </a:solidFill>
              </a:rPr>
              <a:t>Муниципальная программа </a:t>
            </a:r>
            <a:r>
              <a:rPr lang="ru-RU" b="1" dirty="0" smtClean="0">
                <a:solidFill>
                  <a:schemeClr val="accent3">
                    <a:lumMod val="75000"/>
                  </a:schemeClr>
                </a:solidFill>
              </a:rPr>
              <a:t>Репьёвского </a:t>
            </a:r>
            <a:r>
              <a:rPr lang="ru-RU" b="1" dirty="0">
                <a:solidFill>
                  <a:schemeClr val="accent3">
                    <a:lumMod val="75000"/>
                  </a:schemeClr>
                </a:solidFill>
              </a:rPr>
              <a:t>муниципального района </a:t>
            </a:r>
            <a:endParaRPr lang="ru-RU" b="1" dirty="0" smtClean="0">
              <a:solidFill>
                <a:schemeClr val="accent3">
                  <a:lumMod val="75000"/>
                </a:schemeClr>
              </a:solidFill>
            </a:endParaRPr>
          </a:p>
          <a:p>
            <a:pPr algn="ctr"/>
            <a:r>
              <a:rPr lang="ru-RU" b="1" dirty="0" smtClean="0">
                <a:solidFill>
                  <a:schemeClr val="accent3">
                    <a:lumMod val="75000"/>
                  </a:schemeClr>
                </a:solidFill>
              </a:rPr>
              <a:t>« </a:t>
            </a:r>
            <a:r>
              <a:rPr lang="ru-RU" b="1" dirty="0">
                <a:solidFill>
                  <a:schemeClr val="accent3">
                    <a:lumMod val="75000"/>
                  </a:schemeClr>
                </a:solidFill>
              </a:rPr>
              <a:t>Обеспечение доступным и комфортным жильем и коммунальными услугами населения </a:t>
            </a:r>
            <a:r>
              <a:rPr lang="ru-RU" b="1" dirty="0" smtClean="0">
                <a:solidFill>
                  <a:schemeClr val="accent3">
                    <a:lumMod val="75000"/>
                  </a:schemeClr>
                </a:solidFill>
              </a:rPr>
              <a:t>Репьёвского </a:t>
            </a:r>
            <a:r>
              <a:rPr lang="ru-RU" b="1" dirty="0">
                <a:solidFill>
                  <a:schemeClr val="accent3">
                    <a:lumMod val="75000"/>
                  </a:schemeClr>
                </a:solidFill>
              </a:rPr>
              <a:t>района»</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265" y="1038664"/>
            <a:ext cx="2972048" cy="1841498"/>
          </a:xfrm>
          <a:prstGeom prst="rect">
            <a:avLst/>
          </a:prstGeom>
        </p:spPr>
      </p:pic>
      <p:sp>
        <p:nvSpPr>
          <p:cNvPr id="6" name="Скругленный прямоугольник 5"/>
          <p:cNvSpPr/>
          <p:nvPr/>
        </p:nvSpPr>
        <p:spPr>
          <a:xfrm>
            <a:off x="3677645" y="1038664"/>
            <a:ext cx="5400600" cy="211426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3300"/>
                </a:solidFill>
              </a:rPr>
              <a:t>Ожидаемые конечные результаты</a:t>
            </a:r>
            <a:r>
              <a:rPr lang="en-US" sz="1600" b="1" dirty="0" smtClean="0">
                <a:solidFill>
                  <a:srgbClr val="003300"/>
                </a:solidFill>
              </a:rPr>
              <a:t>:</a:t>
            </a:r>
          </a:p>
          <a:p>
            <a:r>
              <a:rPr lang="ru-RU" sz="1200" b="1" dirty="0">
                <a:solidFill>
                  <a:schemeClr val="tx1"/>
                </a:solidFill>
              </a:rPr>
              <a:t>- обеспечить население Репьёвского муниципального района доступным и комфортным жильем;</a:t>
            </a:r>
          </a:p>
          <a:p>
            <a:r>
              <a:rPr lang="ru-RU" sz="1200" b="1" dirty="0">
                <a:solidFill>
                  <a:schemeClr val="tx1"/>
                </a:solidFill>
              </a:rPr>
              <a:t>- пополнить парк специализированной техникой;</a:t>
            </a:r>
          </a:p>
          <a:p>
            <a:r>
              <a:rPr lang="ru-RU" sz="1200" b="1" dirty="0">
                <a:solidFill>
                  <a:schemeClr val="tx1"/>
                </a:solidFill>
              </a:rPr>
              <a:t>- повысить уровень технической обеспеченности муниципального района за счет приобретения 9 ед. коммунальной (специализированной) техники.</a:t>
            </a:r>
          </a:p>
          <a:p>
            <a:r>
              <a:rPr lang="ru-RU" sz="1200" b="1" dirty="0">
                <a:solidFill>
                  <a:schemeClr val="tx1"/>
                </a:solidFill>
              </a:rPr>
              <a:t>- организовать раздельный сбор твердых коммунальных отходов.</a:t>
            </a:r>
          </a:p>
          <a:p>
            <a:r>
              <a:rPr lang="ru-RU" sz="1200" b="1" dirty="0">
                <a:solidFill>
                  <a:schemeClr val="tx1"/>
                </a:solidFill>
              </a:rPr>
              <a:t>-провести мероприятия, направленные на формирование экологической культуры раздельного накопления твердых коммунальных отходов.</a:t>
            </a: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501008"/>
            <a:ext cx="3816424" cy="3096344"/>
          </a:xfrm>
          <a:prstGeom prst="rect">
            <a:avLst/>
          </a:prstGeom>
        </p:spPr>
      </p:pic>
      <p:sp>
        <p:nvSpPr>
          <p:cNvPr id="11" name="Скругленный прямоугольник 10"/>
          <p:cNvSpPr/>
          <p:nvPr/>
        </p:nvSpPr>
        <p:spPr>
          <a:xfrm>
            <a:off x="16933" y="3131715"/>
            <a:ext cx="4843235" cy="368166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3300"/>
                </a:solidFill>
              </a:rPr>
              <a:t>ЦЕЛЕВЫЕ ИНДИКАТОРЫ</a:t>
            </a:r>
            <a:r>
              <a:rPr lang="en-US" sz="1600" b="1" dirty="0" smtClean="0">
                <a:solidFill>
                  <a:srgbClr val="003300"/>
                </a:solidFill>
              </a:rPr>
              <a:t>:</a:t>
            </a:r>
          </a:p>
          <a:p>
            <a:r>
              <a:rPr lang="ru-RU" sz="1200" b="1" dirty="0" smtClean="0">
                <a:solidFill>
                  <a:schemeClr val="tx1"/>
                </a:solidFill>
              </a:rPr>
              <a:t>1</a:t>
            </a:r>
            <a:r>
              <a:rPr lang="ru-RU" sz="1200" b="1" dirty="0">
                <a:solidFill>
                  <a:schemeClr val="tx1"/>
                </a:solidFill>
              </a:rPr>
              <a:t>. Удельный вес введенной общей площади жилых домов по отношению к общей площади жилищного фонда;</a:t>
            </a:r>
          </a:p>
          <a:p>
            <a:r>
              <a:rPr lang="ru-RU" sz="1200" b="1" dirty="0">
                <a:solidFill>
                  <a:schemeClr val="tx1"/>
                </a:solidFill>
              </a:rPr>
              <a:t>2. Общая площадь жилых помещений, приходящихся в среднем на 1 жителя района;</a:t>
            </a:r>
          </a:p>
          <a:p>
            <a:r>
              <a:rPr lang="ru-RU" sz="1200" b="1" dirty="0">
                <a:solidFill>
                  <a:schemeClr val="tx1"/>
                </a:solidFill>
              </a:rPr>
              <a:t>3. Количество граждан, получивших государственную поддержку на улучшение жилищных условий в рамках подпрограммы «Обеспечение жильем молодых семей» (2020 - 2028 </a:t>
            </a:r>
            <a:r>
              <a:rPr lang="ru-RU" sz="1200" b="1" dirty="0" err="1">
                <a:solidFill>
                  <a:schemeClr val="tx1"/>
                </a:solidFill>
              </a:rPr>
              <a:t>г.г</a:t>
            </a:r>
            <a:r>
              <a:rPr lang="ru-RU" sz="1200" b="1" dirty="0">
                <a:solidFill>
                  <a:schemeClr val="tx1"/>
                </a:solidFill>
              </a:rPr>
              <a:t>.);</a:t>
            </a:r>
          </a:p>
          <a:p>
            <a:r>
              <a:rPr lang="ru-RU" sz="1200" b="1" dirty="0">
                <a:solidFill>
                  <a:schemeClr val="tx1"/>
                </a:solidFill>
              </a:rPr>
              <a:t>4. Количество молодых семей, улучшивших жилищные условия с помощью государственной поддержки;</a:t>
            </a:r>
          </a:p>
          <a:p>
            <a:r>
              <a:rPr lang="ru-RU" sz="1200" b="1" dirty="0">
                <a:solidFill>
                  <a:schemeClr val="tx1"/>
                </a:solidFill>
              </a:rPr>
              <a:t>5. Уровень износа коммунальной инфраструктуры;</a:t>
            </a:r>
          </a:p>
          <a:p>
            <a:r>
              <a:rPr lang="ru-RU" sz="1200" b="1" dirty="0">
                <a:solidFill>
                  <a:schemeClr val="tx1"/>
                </a:solidFill>
              </a:rPr>
              <a:t>6. Количество приобретенной коммунальной техники.</a:t>
            </a:r>
          </a:p>
          <a:p>
            <a:r>
              <a:rPr lang="ru-RU" sz="1200" b="1" dirty="0">
                <a:solidFill>
                  <a:schemeClr val="tx1"/>
                </a:solidFill>
              </a:rPr>
              <a:t>7. Количество приобретенных контейнеров.</a:t>
            </a:r>
          </a:p>
          <a:p>
            <a:r>
              <a:rPr lang="ru-RU" sz="1200" b="1" dirty="0">
                <a:solidFill>
                  <a:schemeClr val="tx1"/>
                </a:solidFill>
              </a:rPr>
              <a:t>8. Количество проведенных мероприятий, направленных на формирование экологической культуры раздельного накопления твердых коммунальных отходов</a:t>
            </a:r>
            <a:r>
              <a:rPr lang="ru-RU" sz="1600" b="1" dirty="0">
                <a:solidFill>
                  <a:schemeClr val="tx1"/>
                </a:solidFill>
              </a:rPr>
              <a:t>.</a:t>
            </a:r>
          </a:p>
        </p:txBody>
      </p:sp>
    </p:spTree>
    <p:extLst>
      <p:ext uri="{BB962C8B-B14F-4D97-AF65-F5344CB8AC3E}">
        <p14:creationId xmlns:p14="http://schemas.microsoft.com/office/powerpoint/2010/main" val="23404341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0998" y="240900"/>
            <a:ext cx="8075386" cy="60755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1">
                    <a:lumMod val="50000"/>
                  </a:schemeClr>
                </a:solidFill>
              </a:rPr>
              <a:t>Муниципальная программа Репьёвского муниципального района </a:t>
            </a:r>
          </a:p>
          <a:p>
            <a:pPr algn="ctr"/>
            <a:r>
              <a:rPr lang="ru-RU" b="1" dirty="0" smtClean="0">
                <a:solidFill>
                  <a:schemeClr val="accent1">
                    <a:lumMod val="50000"/>
                  </a:schemeClr>
                </a:solidFill>
              </a:rPr>
              <a:t>«Развитие культуры»</a:t>
            </a:r>
            <a:endParaRPr lang="ru-RU" b="1" dirty="0">
              <a:solidFill>
                <a:schemeClr val="accent1">
                  <a:lumMod val="50000"/>
                </a:schemeClr>
              </a:solidFill>
            </a:endParaRPr>
          </a:p>
        </p:txBody>
      </p:sp>
      <p:sp>
        <p:nvSpPr>
          <p:cNvPr id="5" name="Скругленный прямоугольник 4"/>
          <p:cNvSpPr/>
          <p:nvPr/>
        </p:nvSpPr>
        <p:spPr>
          <a:xfrm rot="10800000" flipV="1">
            <a:off x="530998" y="924756"/>
            <a:ext cx="8066833" cy="58351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50000"/>
                  </a:schemeClr>
                </a:solidFill>
              </a:rPr>
              <a:t>Ответственный исполнитель муниципальной программы</a:t>
            </a:r>
            <a:r>
              <a:rPr lang="en-US" sz="1400" b="1" dirty="0" smtClean="0">
                <a:solidFill>
                  <a:schemeClr val="accent1">
                    <a:lumMod val="50000"/>
                  </a:schemeClr>
                </a:solidFill>
              </a:rPr>
              <a:t>:</a:t>
            </a:r>
            <a:r>
              <a:rPr lang="ru-RU" sz="1400" b="1" dirty="0" smtClean="0">
                <a:solidFill>
                  <a:schemeClr val="accent1">
                    <a:lumMod val="50000"/>
                  </a:schemeClr>
                </a:solidFill>
              </a:rPr>
              <a:t> </a:t>
            </a:r>
          </a:p>
          <a:p>
            <a:pPr algn="ctr"/>
            <a:r>
              <a:rPr lang="ru-RU" sz="1400" b="1" dirty="0" smtClean="0">
                <a:solidFill>
                  <a:schemeClr val="accent1">
                    <a:lumMod val="50000"/>
                  </a:schemeClr>
                </a:solidFill>
              </a:rPr>
              <a:t>Отдел культуры администрации Репьёвского муниципального района</a:t>
            </a:r>
            <a:endParaRPr lang="ru-RU" sz="1400" b="1" dirty="0">
              <a:solidFill>
                <a:schemeClr val="accent1">
                  <a:lumMod val="50000"/>
                </a:schemeClr>
              </a:solidFill>
            </a:endParaRPr>
          </a:p>
        </p:txBody>
      </p:sp>
      <p:sp>
        <p:nvSpPr>
          <p:cNvPr id="6" name="Скругленный прямоугольник 5"/>
          <p:cNvSpPr/>
          <p:nvPr/>
        </p:nvSpPr>
        <p:spPr>
          <a:xfrm>
            <a:off x="530998" y="1672596"/>
            <a:ext cx="8075386" cy="109759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200" b="1" u="sng" dirty="0" smtClean="0">
              <a:solidFill>
                <a:schemeClr val="accent1">
                  <a:lumMod val="50000"/>
                </a:schemeClr>
              </a:solidFill>
            </a:endParaRPr>
          </a:p>
          <a:p>
            <a:pPr algn="ctr"/>
            <a:endParaRPr lang="ru-RU" sz="1200" b="1" u="sng" dirty="0">
              <a:solidFill>
                <a:schemeClr val="accent1">
                  <a:lumMod val="50000"/>
                </a:schemeClr>
              </a:solidFill>
            </a:endParaRPr>
          </a:p>
          <a:p>
            <a:pPr algn="ct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Объем </a:t>
            </a:r>
            <a:r>
              <a:rPr lang="ru-RU" sz="1200" b="1" u="sng" dirty="0">
                <a:solidFill>
                  <a:schemeClr val="accent1">
                    <a:lumMod val="50000"/>
                  </a:schemeClr>
                </a:solidFill>
              </a:rPr>
              <a:t>финансирования муниципальной </a:t>
            </a:r>
            <a:r>
              <a:rPr lang="ru-RU" sz="1200" b="1" u="sng" dirty="0" smtClean="0">
                <a:solidFill>
                  <a:schemeClr val="accent1">
                    <a:lumMod val="50000"/>
                  </a:schemeClr>
                </a:solidFill>
              </a:rPr>
              <a:t>программы</a:t>
            </a:r>
            <a:r>
              <a:rPr lang="en-US" sz="1200" b="1" u="sng" dirty="0" smtClean="0">
                <a:solidFill>
                  <a:schemeClr val="accent1">
                    <a:lumMod val="50000"/>
                  </a:schemeClr>
                </a:solidFill>
              </a:rPr>
              <a:t>:</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2025г. 95509,9 тыс</a:t>
            </a:r>
            <a:r>
              <a:rPr lang="ru-RU" sz="1200" b="1" u="sng" dirty="0">
                <a:solidFill>
                  <a:schemeClr val="accent1">
                    <a:lumMod val="50000"/>
                  </a:schemeClr>
                </a:solidFill>
              </a:rPr>
              <a:t>. руб</a:t>
            </a:r>
            <a:r>
              <a:rPr lang="ru-RU" sz="1200" b="1" u="sng" dirty="0" smtClean="0">
                <a:solidFill>
                  <a:schemeClr val="accent1">
                    <a:lumMod val="50000"/>
                  </a:schemeClr>
                </a:solidFill>
              </a:rPr>
              <a:t>., в 2026г. 76686,6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2027г. 48699,9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endParaRPr lang="ru-RU" sz="1200" b="1" u="sng" dirty="0">
              <a:solidFill>
                <a:schemeClr val="accent1">
                  <a:lumMod val="50000"/>
                </a:schemeClr>
              </a:solidFill>
            </a:endParaRPr>
          </a:p>
          <a:p>
            <a:r>
              <a:rPr lang="ru-RU" sz="1200" b="1" dirty="0">
                <a:solidFill>
                  <a:schemeClr val="accent1">
                    <a:lumMod val="50000"/>
                  </a:schemeClr>
                </a:solidFill>
              </a:rPr>
              <a:t>Подпрограмма 1 «Искусство и наследие» </a:t>
            </a:r>
            <a:r>
              <a:rPr lang="ru-RU" sz="1200" b="1" dirty="0" smtClean="0">
                <a:solidFill>
                  <a:schemeClr val="accent1">
                    <a:lumMod val="50000"/>
                  </a:schemeClr>
                </a:solidFill>
              </a:rPr>
              <a:t> Подпрограмма 2 «Образование» Подпрограмма </a:t>
            </a:r>
            <a:r>
              <a:rPr lang="ru-RU" sz="1200" b="1" dirty="0">
                <a:solidFill>
                  <a:schemeClr val="accent1">
                    <a:lumMod val="50000"/>
                  </a:schemeClr>
                </a:solidFill>
              </a:rPr>
              <a:t>3</a:t>
            </a:r>
            <a:r>
              <a:rPr lang="ru-RU" sz="1200" b="1" dirty="0" smtClean="0">
                <a:solidFill>
                  <a:schemeClr val="accent1">
                    <a:lumMod val="50000"/>
                  </a:schemeClr>
                </a:solidFill>
              </a:rPr>
              <a:t> </a:t>
            </a:r>
            <a:r>
              <a:rPr lang="ru-RU" sz="1200" b="1" dirty="0">
                <a:solidFill>
                  <a:schemeClr val="accent1">
                    <a:lumMod val="50000"/>
                  </a:schemeClr>
                </a:solidFill>
              </a:rPr>
              <a:t>«Развитие культуры» </a:t>
            </a:r>
            <a:r>
              <a:rPr lang="ru-RU" sz="1200" b="1" dirty="0" smtClean="0">
                <a:solidFill>
                  <a:schemeClr val="accent1">
                    <a:lumMod val="50000"/>
                  </a:schemeClr>
                </a:solidFill>
              </a:rPr>
              <a:t>Подпрограмма </a:t>
            </a:r>
            <a:r>
              <a:rPr lang="ru-RU" sz="1200" b="1" dirty="0">
                <a:solidFill>
                  <a:schemeClr val="accent1">
                    <a:lumMod val="50000"/>
                  </a:schemeClr>
                </a:solidFill>
              </a:rPr>
              <a:t>4</a:t>
            </a:r>
            <a:r>
              <a:rPr lang="ru-RU" sz="1200" b="1" dirty="0" smtClean="0">
                <a:solidFill>
                  <a:schemeClr val="accent1">
                    <a:lumMod val="50000"/>
                  </a:schemeClr>
                </a:solidFill>
              </a:rPr>
              <a:t> </a:t>
            </a:r>
            <a:r>
              <a:rPr lang="ru-RU" sz="1200" b="1" dirty="0">
                <a:solidFill>
                  <a:schemeClr val="accent1">
                    <a:lumMod val="50000"/>
                  </a:schemeClr>
                </a:solidFill>
              </a:rPr>
              <a:t>«Обеспечение реализации муниципальной </a:t>
            </a:r>
            <a:r>
              <a:rPr lang="ru-RU" sz="1200" b="1" dirty="0" smtClean="0">
                <a:solidFill>
                  <a:schemeClr val="accent1">
                    <a:lumMod val="50000"/>
                  </a:schemeClr>
                </a:solidFill>
              </a:rPr>
              <a:t>программы</a:t>
            </a:r>
            <a:r>
              <a:rPr lang="ru-RU" sz="1200" b="1" dirty="0">
                <a:solidFill>
                  <a:schemeClr val="accent1">
                    <a:lumMod val="50000"/>
                  </a:schemeClr>
                </a:solidFill>
              </a:rPr>
              <a:t>» </a:t>
            </a:r>
            <a:r>
              <a:rPr lang="ru-RU" sz="1200" b="1" dirty="0" smtClean="0">
                <a:solidFill>
                  <a:schemeClr val="accent1">
                    <a:lumMod val="50000"/>
                  </a:schemeClr>
                </a:solidFill>
              </a:rPr>
              <a:t>Подпрограмма </a:t>
            </a:r>
            <a:r>
              <a:rPr lang="ru-RU" sz="1200" b="1" dirty="0">
                <a:solidFill>
                  <a:schemeClr val="accent1">
                    <a:lumMod val="50000"/>
                  </a:schemeClr>
                </a:solidFill>
              </a:rPr>
              <a:t>5</a:t>
            </a:r>
            <a:r>
              <a:rPr lang="ru-RU" sz="1200" b="1" dirty="0" smtClean="0">
                <a:solidFill>
                  <a:schemeClr val="accent1">
                    <a:lumMod val="50000"/>
                  </a:schemeClr>
                </a:solidFill>
              </a:rPr>
              <a:t> </a:t>
            </a:r>
            <a:r>
              <a:rPr lang="ru-RU" sz="1200" b="1" dirty="0">
                <a:solidFill>
                  <a:schemeClr val="accent1">
                    <a:lumMod val="50000"/>
                  </a:schemeClr>
                </a:solidFill>
              </a:rPr>
              <a:t>« Развитие сельской культуры </a:t>
            </a:r>
            <a:r>
              <a:rPr lang="ru-RU" sz="1200" b="1" dirty="0" smtClean="0">
                <a:solidFill>
                  <a:schemeClr val="accent1">
                    <a:lumMod val="50000"/>
                  </a:schemeClr>
                </a:solidFill>
              </a:rPr>
              <a:t>Репьёвского </a:t>
            </a:r>
            <a:r>
              <a:rPr lang="ru-RU" sz="1200" b="1" dirty="0">
                <a:solidFill>
                  <a:schemeClr val="accent1">
                    <a:lumMod val="50000"/>
                  </a:schemeClr>
                </a:solidFill>
              </a:rPr>
              <a:t>муниципального </a:t>
            </a:r>
            <a:r>
              <a:rPr lang="ru-RU" sz="1200" b="1" dirty="0" smtClean="0">
                <a:solidFill>
                  <a:schemeClr val="accent1">
                    <a:lumMod val="50000"/>
                  </a:schemeClr>
                </a:solidFill>
              </a:rPr>
              <a:t>района на 2020-2028 годы».</a:t>
            </a:r>
            <a:endParaRPr lang="ru-RU" sz="1200" b="1" dirty="0">
              <a:solidFill>
                <a:schemeClr val="accent1">
                  <a:lumMod val="50000"/>
                </a:schemeClr>
              </a:solidFill>
            </a:endParaRPr>
          </a:p>
          <a:p>
            <a:pPr algn="ct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9" name="Скругленный прямоугольник 8"/>
          <p:cNvSpPr/>
          <p:nvPr/>
        </p:nvSpPr>
        <p:spPr>
          <a:xfrm>
            <a:off x="4042640" y="3152181"/>
            <a:ext cx="5066209" cy="36809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5">
                    <a:lumMod val="50000"/>
                  </a:schemeClr>
                </a:solidFill>
              </a:rPr>
              <a:t>ОЖИДАЕМЫЕ КОНЕЧНЫЕ РЕЗУЛЬТАТЫ</a:t>
            </a:r>
            <a:r>
              <a:rPr lang="en-US" sz="1000" b="1" dirty="0" smtClean="0">
                <a:solidFill>
                  <a:schemeClr val="accent5">
                    <a:lumMod val="50000"/>
                  </a:schemeClr>
                </a:solidFill>
              </a:rPr>
              <a:t>:</a:t>
            </a:r>
            <a:endParaRPr lang="ru-RU" sz="1000" b="1" dirty="0" smtClean="0">
              <a:solidFill>
                <a:schemeClr val="accent5">
                  <a:lumMod val="50000"/>
                </a:schemeClr>
              </a:solidFill>
            </a:endParaRPr>
          </a:p>
          <a:p>
            <a:r>
              <a:rPr lang="ru-RU" sz="1100" b="1" dirty="0" smtClean="0">
                <a:solidFill>
                  <a:schemeClr val="tx1"/>
                </a:solidFill>
              </a:rPr>
              <a:t>К 2028 </a:t>
            </a:r>
            <a:r>
              <a:rPr lang="ru-RU" sz="1100" b="1" dirty="0">
                <a:solidFill>
                  <a:schemeClr val="tx1"/>
                </a:solidFill>
              </a:rPr>
              <a:t>году планируется достичь следующих результатов:</a:t>
            </a:r>
          </a:p>
          <a:p>
            <a:r>
              <a:rPr lang="ru-RU" sz="1100" b="1" dirty="0">
                <a:solidFill>
                  <a:schemeClr val="tx1"/>
                </a:solidFill>
              </a:rPr>
              <a:t>Увеличение численности участников культурно-досуговых мероприятий (по сравнению с предыдущим годом) составит 23216 чел.;</a:t>
            </a:r>
          </a:p>
          <a:p>
            <a:r>
              <a:rPr lang="ru-RU" sz="1100" b="1" dirty="0">
                <a:solidFill>
                  <a:schemeClr val="tx1"/>
                </a:solidFill>
              </a:rPr>
              <a:t>Рост количества культурно-досуговых мероприятий 3375 ед.;</a:t>
            </a:r>
          </a:p>
          <a:p>
            <a:r>
              <a:rPr lang="ru-RU" sz="1100" b="1" dirty="0">
                <a:solidFill>
                  <a:schemeClr val="tx1"/>
                </a:solidFill>
              </a:rPr>
              <a:t>Уменьшение доли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культуры-1,5%;</a:t>
            </a:r>
          </a:p>
          <a:p>
            <a:r>
              <a:rPr lang="ru-RU" sz="1100" b="1" dirty="0">
                <a:solidFill>
                  <a:schemeClr val="tx1"/>
                </a:solidFill>
              </a:rPr>
              <a:t>Отношение среднемесячной номинальной начисленной заработной платы работников муниципальных учреждений культуры к среднемесячной начисленной заработной плате работников, занятых в сфере экономики региона-90,2%;</a:t>
            </a:r>
          </a:p>
          <a:p>
            <a:r>
              <a:rPr lang="ru-RU" sz="1100" b="1" dirty="0">
                <a:solidFill>
                  <a:schemeClr val="tx1"/>
                </a:solidFill>
              </a:rPr>
              <a:t>5.Увеличение количества наименований библиографических записей (изданий), включенных в электронный каталог-5490 </a:t>
            </a:r>
            <a:r>
              <a:rPr lang="ru-RU" sz="1100" b="1" dirty="0" err="1">
                <a:solidFill>
                  <a:schemeClr val="tx1"/>
                </a:solidFill>
              </a:rPr>
              <a:t>ед</a:t>
            </a:r>
            <a:r>
              <a:rPr lang="ru-RU" sz="1100" b="1" dirty="0">
                <a:solidFill>
                  <a:schemeClr val="tx1"/>
                </a:solidFill>
              </a:rPr>
              <a:t>;</a:t>
            </a:r>
          </a:p>
          <a:p>
            <a:r>
              <a:rPr lang="ru-RU" sz="1100" b="1" dirty="0">
                <a:solidFill>
                  <a:schemeClr val="tx1"/>
                </a:solidFill>
              </a:rPr>
              <a:t>6.Увеличение количества библиотек, подключенных к сети «Интернет»-7 ед.</a:t>
            </a:r>
          </a:p>
          <a:p>
            <a:r>
              <a:rPr lang="ru-RU" sz="1100" b="1" dirty="0">
                <a:solidFill>
                  <a:schemeClr val="tx1"/>
                </a:solidFill>
              </a:rPr>
              <a:t>7. Увеличение доли детей, обучающихся в детской музыкальной школе, в общей численности учащихся детей-15%.</a:t>
            </a:r>
          </a:p>
        </p:txBody>
      </p:sp>
      <p:sp>
        <p:nvSpPr>
          <p:cNvPr id="10" name="Скругленный прямоугольник 9"/>
          <p:cNvSpPr/>
          <p:nvPr/>
        </p:nvSpPr>
        <p:spPr>
          <a:xfrm>
            <a:off x="1896683" y="3172627"/>
            <a:ext cx="2016224" cy="36809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5">
                    <a:lumMod val="50000"/>
                  </a:schemeClr>
                </a:solidFill>
              </a:rPr>
              <a:t>ЗАДАЧИ МУНИЦИПАЛЬНОЙ ПРОГРАММЫ</a:t>
            </a:r>
            <a:r>
              <a:rPr lang="en-US" sz="1100" b="1" dirty="0">
                <a:solidFill>
                  <a:srgbClr val="FFFF99"/>
                </a:solidFill>
              </a:rPr>
              <a:t>:</a:t>
            </a:r>
          </a:p>
          <a:p>
            <a:r>
              <a:rPr lang="ru-RU" sz="1100" b="1" dirty="0" smtClean="0">
                <a:solidFill>
                  <a:schemeClr val="tx1"/>
                </a:solidFill>
              </a:rPr>
              <a:t>1.Сохранение </a:t>
            </a:r>
            <a:r>
              <a:rPr lang="ru-RU" sz="1100" b="1" dirty="0">
                <a:solidFill>
                  <a:schemeClr val="tx1"/>
                </a:solidFill>
              </a:rPr>
              <a:t>культурного и исторического наследия района, обеспечение доступа граждан к культурным ценностям и участию в культурной жизни, реализация творческого потенциала для граждан  района;</a:t>
            </a:r>
          </a:p>
          <a:p>
            <a:r>
              <a:rPr lang="ru-RU" sz="1100" b="1" dirty="0" smtClean="0">
                <a:solidFill>
                  <a:schemeClr val="tx1"/>
                </a:solidFill>
              </a:rPr>
              <a:t>2</a:t>
            </a:r>
            <a:r>
              <a:rPr lang="ru-RU" sz="1100" b="1" dirty="0">
                <a:solidFill>
                  <a:schemeClr val="tx1"/>
                </a:solidFill>
              </a:rPr>
              <a:t>. </a:t>
            </a:r>
            <a:r>
              <a:rPr lang="ru-RU" sz="1100" b="1" dirty="0" smtClean="0">
                <a:solidFill>
                  <a:schemeClr val="tx1"/>
                </a:solidFill>
              </a:rPr>
              <a:t>Создание </a:t>
            </a:r>
            <a:r>
              <a:rPr lang="ru-RU" sz="1100" b="1" dirty="0">
                <a:solidFill>
                  <a:schemeClr val="tx1"/>
                </a:solidFill>
              </a:rPr>
              <a:t>благоприятных условий для устойчивого развития сферы культуры.</a:t>
            </a:r>
          </a:p>
        </p:txBody>
      </p:sp>
      <p:sp>
        <p:nvSpPr>
          <p:cNvPr id="14" name="Стрелка вниз 13"/>
          <p:cNvSpPr/>
          <p:nvPr/>
        </p:nvSpPr>
        <p:spPr>
          <a:xfrm>
            <a:off x="1002358" y="2844636"/>
            <a:ext cx="477767" cy="332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99"/>
              </a:solidFill>
            </a:endParaRPr>
          </a:p>
        </p:txBody>
      </p:sp>
      <p:sp>
        <p:nvSpPr>
          <p:cNvPr id="15" name="Стрелка вниз 14"/>
          <p:cNvSpPr/>
          <p:nvPr/>
        </p:nvSpPr>
        <p:spPr>
          <a:xfrm>
            <a:off x="2843806" y="2828664"/>
            <a:ext cx="477767" cy="319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6197424" y="2828664"/>
            <a:ext cx="477767" cy="319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кругленный прямоугольник 16"/>
          <p:cNvSpPr/>
          <p:nvPr/>
        </p:nvSpPr>
        <p:spPr>
          <a:xfrm>
            <a:off x="76744" y="3152181"/>
            <a:ext cx="1686944" cy="36809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5">
                    <a:lumMod val="50000"/>
                  </a:schemeClr>
                </a:solidFill>
              </a:rPr>
              <a:t>ЦЕЛЬ МУНИЦИПАЛЬНОЙ ПРОГРАММЫ</a:t>
            </a:r>
            <a:r>
              <a:rPr lang="en-US" sz="1100" b="1" dirty="0" smtClean="0">
                <a:solidFill>
                  <a:srgbClr val="FFFF99"/>
                </a:solidFill>
              </a:rPr>
              <a:t>:</a:t>
            </a:r>
          </a:p>
          <a:p>
            <a:r>
              <a:rPr lang="ru-RU" sz="1100" b="1" dirty="0">
                <a:solidFill>
                  <a:schemeClr val="tx1"/>
                </a:solidFill>
              </a:rPr>
              <a:t>Формирование многообразной и полноценной культурной жизни населения Репьёвского муниципального района Воронежской области</a:t>
            </a:r>
          </a:p>
        </p:txBody>
      </p:sp>
    </p:spTree>
    <p:extLst>
      <p:ext uri="{BB962C8B-B14F-4D97-AF65-F5344CB8AC3E}">
        <p14:creationId xmlns:p14="http://schemas.microsoft.com/office/powerpoint/2010/main" val="26231499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352928" cy="6199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1">
                    <a:lumMod val="50000"/>
                  </a:schemeClr>
                </a:solidFill>
              </a:rPr>
              <a:t>Муниципальная </a:t>
            </a:r>
            <a:r>
              <a:rPr lang="ru-RU" b="1">
                <a:solidFill>
                  <a:schemeClr val="accent1">
                    <a:lumMod val="50000"/>
                  </a:schemeClr>
                </a:solidFill>
              </a:rPr>
              <a:t>программа </a:t>
            </a:r>
            <a:r>
              <a:rPr lang="ru-RU" b="1" smtClean="0">
                <a:solidFill>
                  <a:schemeClr val="accent1">
                    <a:lumMod val="50000"/>
                  </a:schemeClr>
                </a:solidFill>
              </a:rPr>
              <a:t>Репьёвского </a:t>
            </a:r>
            <a:r>
              <a:rPr lang="ru-RU" b="1" dirty="0">
                <a:solidFill>
                  <a:schemeClr val="accent1">
                    <a:lumMod val="50000"/>
                  </a:schemeClr>
                </a:solidFill>
              </a:rPr>
              <a:t>муниципального района </a:t>
            </a:r>
            <a:endParaRPr lang="ru-RU" b="1" dirty="0" smtClean="0">
              <a:solidFill>
                <a:schemeClr val="accent1">
                  <a:lumMod val="50000"/>
                </a:schemeClr>
              </a:solidFill>
            </a:endParaRPr>
          </a:p>
          <a:p>
            <a:pPr algn="ctr"/>
            <a:r>
              <a:rPr lang="ru-RU" b="1" dirty="0" smtClean="0">
                <a:solidFill>
                  <a:schemeClr val="accent1">
                    <a:lumMod val="50000"/>
                  </a:schemeClr>
                </a:solidFill>
              </a:rPr>
              <a:t>«</a:t>
            </a:r>
            <a:r>
              <a:rPr lang="ru-RU" b="1" dirty="0">
                <a:solidFill>
                  <a:schemeClr val="accent1">
                    <a:lumMod val="50000"/>
                  </a:schemeClr>
                </a:solidFill>
              </a:rPr>
              <a:t>Развитие культуры»</a:t>
            </a:r>
          </a:p>
        </p:txBody>
      </p:sp>
      <p:sp>
        <p:nvSpPr>
          <p:cNvPr id="3" name="Скругленный прямоугольник 2"/>
          <p:cNvSpPr/>
          <p:nvPr/>
        </p:nvSpPr>
        <p:spPr>
          <a:xfrm>
            <a:off x="3563888" y="1179066"/>
            <a:ext cx="5040559" cy="5472608"/>
          </a:xfrm>
          <a:prstGeom prst="roundRect">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smtClean="0">
                <a:solidFill>
                  <a:schemeClr val="accent1">
                    <a:lumMod val="50000"/>
                  </a:schemeClr>
                </a:solidFill>
              </a:rPr>
              <a:t>                     </a:t>
            </a:r>
            <a:r>
              <a:rPr lang="ru-RU" sz="1400" b="1" dirty="0" smtClean="0">
                <a:solidFill>
                  <a:schemeClr val="accent1">
                    <a:lumMod val="50000"/>
                  </a:schemeClr>
                </a:solidFill>
              </a:rPr>
              <a:t>ЦЕЛЕВЫЕ ИНДИКАТОРЫ</a:t>
            </a:r>
            <a:r>
              <a:rPr lang="en-US" sz="1400" b="1" dirty="0" smtClean="0">
                <a:solidFill>
                  <a:schemeClr val="accent1">
                    <a:lumMod val="50000"/>
                  </a:schemeClr>
                </a:solidFill>
              </a:rPr>
              <a:t>:</a:t>
            </a:r>
          </a:p>
          <a:p>
            <a:pPr lvl="0"/>
            <a:r>
              <a:rPr lang="ru-RU" sz="1400" b="1" dirty="0" smtClean="0">
                <a:solidFill>
                  <a:srgbClr val="003300"/>
                </a:solidFill>
              </a:rPr>
              <a:t>1.Увеличение </a:t>
            </a:r>
            <a:r>
              <a:rPr lang="ru-RU" sz="1400" b="1" dirty="0">
                <a:solidFill>
                  <a:srgbClr val="003300"/>
                </a:solidFill>
              </a:rPr>
              <a:t>численности участников культурно-досуговых мероприятий (по сравнению с предыдущим годом)- чел.;</a:t>
            </a:r>
          </a:p>
          <a:p>
            <a:pPr lvl="0"/>
            <a:r>
              <a:rPr lang="ru-RU" sz="1400" b="1" dirty="0" smtClean="0">
                <a:solidFill>
                  <a:srgbClr val="003300"/>
                </a:solidFill>
              </a:rPr>
              <a:t>2.Рост </a:t>
            </a:r>
            <a:r>
              <a:rPr lang="ru-RU" sz="1400" b="1" dirty="0">
                <a:solidFill>
                  <a:srgbClr val="003300"/>
                </a:solidFill>
              </a:rPr>
              <a:t>количества культурно-досуговых мероприятий-ед.;</a:t>
            </a:r>
          </a:p>
          <a:p>
            <a:pPr lvl="0"/>
            <a:r>
              <a:rPr lang="ru-RU" sz="1400" b="1" dirty="0" smtClean="0">
                <a:solidFill>
                  <a:srgbClr val="003300"/>
                </a:solidFill>
              </a:rPr>
              <a:t>3.Уменьшение </a:t>
            </a:r>
            <a:r>
              <a:rPr lang="ru-RU" sz="1400" b="1" dirty="0">
                <a:solidFill>
                  <a:srgbClr val="003300"/>
                </a:solidFill>
              </a:rPr>
              <a:t>доли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a:t>
            </a:r>
          </a:p>
          <a:p>
            <a:pPr lvl="0"/>
            <a:r>
              <a:rPr lang="ru-RU" sz="1400" b="1" dirty="0" smtClean="0">
                <a:solidFill>
                  <a:srgbClr val="003300"/>
                </a:solidFill>
              </a:rPr>
              <a:t>4.Отношение </a:t>
            </a:r>
            <a:r>
              <a:rPr lang="ru-RU" sz="1400" b="1" dirty="0">
                <a:solidFill>
                  <a:srgbClr val="003300"/>
                </a:solidFill>
              </a:rPr>
              <a:t>среднемесячной номинальной начисленной заработной платы работников муниципальных учреждений культуры к среднемесячной начисленной заработной плате работников, занятых в сфере экономики региона-%;</a:t>
            </a:r>
          </a:p>
          <a:p>
            <a:r>
              <a:rPr lang="ru-RU" sz="1400" b="1" dirty="0">
                <a:solidFill>
                  <a:srgbClr val="003300"/>
                </a:solidFill>
              </a:rPr>
              <a:t>5.Увеличение количества наименований библиографических записей (изданий), включенных в    электронный каталог-</a:t>
            </a:r>
            <a:r>
              <a:rPr lang="ru-RU" sz="1400" b="1" dirty="0" err="1">
                <a:solidFill>
                  <a:srgbClr val="003300"/>
                </a:solidFill>
              </a:rPr>
              <a:t>ед</a:t>
            </a:r>
            <a:r>
              <a:rPr lang="ru-RU" sz="1400" b="1" dirty="0">
                <a:solidFill>
                  <a:srgbClr val="003300"/>
                </a:solidFill>
              </a:rPr>
              <a:t>;</a:t>
            </a:r>
          </a:p>
          <a:p>
            <a:r>
              <a:rPr lang="ru-RU" sz="1400" b="1" dirty="0">
                <a:solidFill>
                  <a:srgbClr val="003300"/>
                </a:solidFill>
              </a:rPr>
              <a:t>6.Увеличение количества библиотек, подключенных к сети «Интернет»-ед.</a:t>
            </a:r>
          </a:p>
          <a:p>
            <a:r>
              <a:rPr lang="ru-RU" sz="1400" b="1" dirty="0">
                <a:solidFill>
                  <a:srgbClr val="003300"/>
                </a:solidFill>
              </a:rPr>
              <a:t>7. Увеличение доли детей, обучающихся в детской музыкальной школе, в общей численности учащихся детей-%</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64" y="1196752"/>
            <a:ext cx="2664296" cy="1656184"/>
          </a:xfrm>
          <a:prstGeom prst="rect">
            <a:avLst/>
          </a:prstGeom>
          <a:ln w="57150">
            <a:solidFill>
              <a:schemeClr val="accent1">
                <a:lumMod val="75000"/>
              </a:schemeClr>
            </a:solidFill>
          </a:ln>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476" y="4653136"/>
            <a:ext cx="2664296" cy="1553363"/>
          </a:xfrm>
          <a:prstGeom prst="rect">
            <a:avLst/>
          </a:prstGeom>
          <a:ln w="57150">
            <a:solidFill>
              <a:schemeClr val="accent1">
                <a:lumMod val="75000"/>
              </a:schemeClr>
            </a:solidFill>
          </a:ln>
        </p:spPr>
      </p:pic>
    </p:spTree>
    <p:extLst>
      <p:ext uri="{BB962C8B-B14F-4D97-AF65-F5344CB8AC3E}">
        <p14:creationId xmlns:p14="http://schemas.microsoft.com/office/powerpoint/2010/main" val="39794639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72243"/>
            <a:ext cx="8064896" cy="8892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1">
                    <a:lumMod val="50000"/>
                  </a:schemeClr>
                </a:solidFill>
              </a:rPr>
              <a:t>Муниципальная программа Репьёвского муниципального района </a:t>
            </a:r>
          </a:p>
          <a:p>
            <a:pPr algn="ctr"/>
            <a:r>
              <a:rPr lang="ru-RU" b="1" dirty="0" smtClean="0">
                <a:solidFill>
                  <a:schemeClr val="accent1">
                    <a:lumMod val="50000"/>
                  </a:schemeClr>
                </a:solidFill>
              </a:rPr>
              <a:t>«Развитие транспортной системы»</a:t>
            </a:r>
            <a:endParaRPr lang="ru-RU" b="1" dirty="0">
              <a:solidFill>
                <a:schemeClr val="accent1">
                  <a:lumMod val="50000"/>
                </a:schemeClr>
              </a:solidFill>
            </a:endParaRPr>
          </a:p>
        </p:txBody>
      </p:sp>
      <p:sp>
        <p:nvSpPr>
          <p:cNvPr id="3" name="Скругленный прямоугольник 2"/>
          <p:cNvSpPr/>
          <p:nvPr/>
        </p:nvSpPr>
        <p:spPr>
          <a:xfrm>
            <a:off x="539552" y="1112986"/>
            <a:ext cx="8064896" cy="720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75000"/>
                  </a:schemeClr>
                </a:solidFill>
              </a:rPr>
              <a:t>Ответственные исполнители муниципальной программы</a:t>
            </a:r>
            <a:r>
              <a:rPr lang="en-US" sz="1400" b="1" dirty="0" smtClean="0">
                <a:solidFill>
                  <a:schemeClr val="accent1">
                    <a:lumMod val="75000"/>
                  </a:schemeClr>
                </a:solidFill>
              </a:rPr>
              <a:t>: </a:t>
            </a:r>
            <a:endParaRPr lang="ru-RU" sz="1400" b="1" dirty="0" smtClean="0">
              <a:solidFill>
                <a:schemeClr val="accent1">
                  <a:lumMod val="75000"/>
                </a:schemeClr>
              </a:solidFill>
            </a:endParaRPr>
          </a:p>
          <a:p>
            <a:pPr algn="ctr"/>
            <a:r>
              <a:rPr lang="ru-RU" sz="1400" b="1" dirty="0" smtClean="0">
                <a:solidFill>
                  <a:schemeClr val="accent1">
                    <a:lumMod val="75000"/>
                  </a:schemeClr>
                </a:solidFill>
              </a:rPr>
              <a:t>Администрация Репьёвского муниципального района</a:t>
            </a:r>
          </a:p>
          <a:p>
            <a:pPr algn="ctr"/>
            <a:r>
              <a:rPr lang="ru-RU" sz="1400" b="1" dirty="0" smtClean="0">
                <a:solidFill>
                  <a:schemeClr val="accent1">
                    <a:lumMod val="75000"/>
                  </a:schemeClr>
                </a:solidFill>
              </a:rPr>
              <a:t>Отдел финансов администрации Репьёвского муниципального района</a:t>
            </a:r>
            <a:endParaRPr lang="ru-RU" sz="1400" b="1" dirty="0">
              <a:solidFill>
                <a:schemeClr val="accent1">
                  <a:lumMod val="75000"/>
                </a:schemeClr>
              </a:solidFill>
            </a:endParaRPr>
          </a:p>
        </p:txBody>
      </p:sp>
      <p:sp>
        <p:nvSpPr>
          <p:cNvPr id="4" name="Скругленный прямоугольник 3"/>
          <p:cNvSpPr/>
          <p:nvPr/>
        </p:nvSpPr>
        <p:spPr>
          <a:xfrm>
            <a:off x="539553" y="2091498"/>
            <a:ext cx="8064896" cy="86317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200" b="1" u="sng" dirty="0">
                <a:solidFill>
                  <a:schemeClr val="accent1">
                    <a:lumMod val="50000"/>
                  </a:schemeClr>
                </a:solidFill>
              </a:rPr>
              <a:t>Объем финансирования муниципальной </a:t>
            </a:r>
            <a:r>
              <a:rPr lang="ru-RU" sz="1200" b="1" u="sng" dirty="0" smtClean="0">
                <a:solidFill>
                  <a:schemeClr val="accent1">
                    <a:lumMod val="50000"/>
                  </a:schemeClr>
                </a:solidFill>
              </a:rPr>
              <a:t>программы</a:t>
            </a:r>
            <a:r>
              <a:rPr lang="en-US" sz="1200" b="1" u="sng" dirty="0" smtClean="0">
                <a:solidFill>
                  <a:schemeClr val="accent1">
                    <a:lumMod val="50000"/>
                  </a:schemeClr>
                </a:solidFill>
              </a:rPr>
              <a:t>:</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2025г. 64349,3 тыс</a:t>
            </a:r>
            <a:r>
              <a:rPr lang="ru-RU" sz="1200" b="1" u="sng" dirty="0">
                <a:solidFill>
                  <a:schemeClr val="accent1">
                    <a:lumMod val="50000"/>
                  </a:schemeClr>
                </a:solidFill>
              </a:rPr>
              <a:t>. руб</a:t>
            </a:r>
            <a:r>
              <a:rPr lang="ru-RU" sz="1200" b="1" u="sng" dirty="0" smtClean="0">
                <a:solidFill>
                  <a:schemeClr val="accent1">
                    <a:lumMod val="50000"/>
                  </a:schemeClr>
                </a:solidFill>
              </a:rPr>
              <a:t>., в 2026г. 64763,3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2027г. 69100,3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endParaRPr lang="ru-RU" sz="1200" b="1" u="sng" dirty="0">
              <a:solidFill>
                <a:schemeClr val="accent1">
                  <a:lumMod val="50000"/>
                </a:schemeClr>
              </a:solidFill>
            </a:endParaRPr>
          </a:p>
          <a:p>
            <a:r>
              <a:rPr lang="ru-RU" sz="1200" b="1" dirty="0">
                <a:solidFill>
                  <a:schemeClr val="accent1">
                    <a:lumMod val="50000"/>
                  </a:schemeClr>
                </a:solidFill>
              </a:rPr>
              <a:t>Подпрограмма 1 </a:t>
            </a:r>
            <a:r>
              <a:rPr lang="ru-RU" sz="1200" b="1" dirty="0" smtClean="0">
                <a:solidFill>
                  <a:schemeClr val="accent1">
                    <a:lumMod val="50000"/>
                  </a:schemeClr>
                </a:solidFill>
              </a:rPr>
              <a:t>«Развитие дорожного хозяйства в </a:t>
            </a:r>
            <a:r>
              <a:rPr lang="ru-RU" sz="1200" b="1" dirty="0" err="1" smtClean="0">
                <a:solidFill>
                  <a:schemeClr val="accent1">
                    <a:lumMod val="50000"/>
                  </a:schemeClr>
                </a:solidFill>
              </a:rPr>
              <a:t>Репьёвском</a:t>
            </a:r>
            <a:r>
              <a:rPr lang="ru-RU" sz="1200" b="1" dirty="0" smtClean="0">
                <a:solidFill>
                  <a:schemeClr val="accent1">
                    <a:lumMod val="50000"/>
                  </a:schemeClr>
                </a:solidFill>
              </a:rPr>
              <a:t> муниципальном районе»</a:t>
            </a: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7" name="Скругленный прямоугольник 6"/>
          <p:cNvSpPr/>
          <p:nvPr/>
        </p:nvSpPr>
        <p:spPr>
          <a:xfrm>
            <a:off x="539551" y="3720325"/>
            <a:ext cx="2090767" cy="294903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2">
                    <a:lumMod val="50000"/>
                  </a:schemeClr>
                </a:solidFill>
              </a:rPr>
              <a:t>ЦЕЛЬ МУНИЦИПАЛЬНОЙ ПРОГРАММЫ</a:t>
            </a:r>
            <a:r>
              <a:rPr lang="en-US" sz="1400" b="1" dirty="0" smtClean="0">
                <a:solidFill>
                  <a:schemeClr val="accent2">
                    <a:lumMod val="50000"/>
                  </a:schemeClr>
                </a:solidFill>
              </a:rPr>
              <a:t>:</a:t>
            </a:r>
          </a:p>
          <a:p>
            <a:r>
              <a:rPr lang="ru-RU" sz="1400" b="1" dirty="0">
                <a:solidFill>
                  <a:schemeClr val="accent2">
                    <a:lumMod val="50000"/>
                  </a:schemeClr>
                </a:solidFill>
              </a:rPr>
              <a:t>Повышение доступности и качества транспортных услуг для населения.</a:t>
            </a:r>
          </a:p>
        </p:txBody>
      </p:sp>
      <p:sp>
        <p:nvSpPr>
          <p:cNvPr id="8" name="Скругленный прямоугольник 7"/>
          <p:cNvSpPr/>
          <p:nvPr/>
        </p:nvSpPr>
        <p:spPr>
          <a:xfrm>
            <a:off x="2771800" y="3720325"/>
            <a:ext cx="2845583" cy="294903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2">
                    <a:lumMod val="50000"/>
                  </a:schemeClr>
                </a:solidFill>
              </a:rPr>
              <a:t>ЗАДАЧИ МУНИЦИПАЛЬНОЙ ПРОГРАММЫ</a:t>
            </a:r>
            <a:r>
              <a:rPr lang="en-US" sz="1400" b="1" dirty="0" smtClean="0">
                <a:solidFill>
                  <a:schemeClr val="accent2">
                    <a:lumMod val="50000"/>
                  </a:schemeClr>
                </a:solidFill>
              </a:rPr>
              <a:t>:</a:t>
            </a:r>
            <a:endParaRPr lang="ru-RU" sz="1400" b="1" dirty="0" smtClean="0">
              <a:solidFill>
                <a:schemeClr val="accent2">
                  <a:lumMod val="50000"/>
                </a:schemeClr>
              </a:solidFill>
            </a:endParaRPr>
          </a:p>
          <a:p>
            <a:r>
              <a:rPr lang="ru-RU" sz="1400" b="1" dirty="0" smtClean="0">
                <a:solidFill>
                  <a:schemeClr val="accent2">
                    <a:lumMod val="50000"/>
                  </a:schemeClr>
                </a:solidFill>
              </a:rPr>
              <a:t>Обеспечение </a:t>
            </a:r>
            <a:r>
              <a:rPr lang="ru-RU" sz="1400" b="1" dirty="0">
                <a:solidFill>
                  <a:schemeClr val="accent2">
                    <a:lumMod val="50000"/>
                  </a:schemeClr>
                </a:solidFill>
              </a:rPr>
              <a:t>функционирования сети автомобильных дорог общего пользования муниципального значения.</a:t>
            </a:r>
          </a:p>
          <a:p>
            <a:r>
              <a:rPr lang="ru-RU" sz="1400" b="1" dirty="0">
                <a:solidFill>
                  <a:schemeClr val="accent2">
                    <a:lumMod val="50000"/>
                  </a:schemeClr>
                </a:solidFill>
              </a:rPr>
              <a:t>Формирование единой дорожной сети круглогодичной доступности для населения</a:t>
            </a:r>
            <a:endParaRPr lang="en-US" sz="1400" b="1" dirty="0">
              <a:solidFill>
                <a:schemeClr val="accent2">
                  <a:lumMod val="50000"/>
                </a:schemeClr>
              </a:solidFill>
            </a:endParaRPr>
          </a:p>
        </p:txBody>
      </p:sp>
      <p:sp>
        <p:nvSpPr>
          <p:cNvPr id="10" name="Скругленный прямоугольник 9"/>
          <p:cNvSpPr/>
          <p:nvPr/>
        </p:nvSpPr>
        <p:spPr>
          <a:xfrm>
            <a:off x="5758865" y="3720325"/>
            <a:ext cx="2845583" cy="294903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2">
                    <a:lumMod val="50000"/>
                  </a:schemeClr>
                </a:solidFill>
              </a:rPr>
              <a:t>ОЖИДАЕМЫЕ КОНЕЧНЫЕ РЕЗУЛЬТАТЫ</a:t>
            </a:r>
            <a:r>
              <a:rPr lang="en-US" sz="1400" b="1" dirty="0" smtClean="0">
                <a:solidFill>
                  <a:schemeClr val="accent2">
                    <a:lumMod val="50000"/>
                  </a:schemeClr>
                </a:solidFill>
              </a:rPr>
              <a:t>:</a:t>
            </a:r>
            <a:endParaRPr lang="ru-RU" sz="1400" b="1" dirty="0" smtClean="0">
              <a:solidFill>
                <a:schemeClr val="accent2">
                  <a:lumMod val="50000"/>
                </a:schemeClr>
              </a:solidFill>
            </a:endParaRPr>
          </a:p>
          <a:p>
            <a:r>
              <a:rPr lang="ru-RU" sz="1400" b="1" dirty="0">
                <a:solidFill>
                  <a:schemeClr val="accent2">
                    <a:lumMod val="50000"/>
                  </a:schemeClr>
                </a:solidFill>
              </a:rPr>
              <a:t>Ежегодный прирост протяженности автомобильных дорог общего пользования </a:t>
            </a:r>
            <a:r>
              <a:rPr lang="ru-RU" sz="1400" b="1" dirty="0" smtClean="0">
                <a:solidFill>
                  <a:schemeClr val="accent2">
                    <a:lumMod val="50000"/>
                  </a:schemeClr>
                </a:solidFill>
              </a:rPr>
              <a:t>муниципального </a:t>
            </a:r>
            <a:r>
              <a:rPr lang="ru-RU" sz="1400" b="1" dirty="0">
                <a:solidFill>
                  <a:schemeClr val="accent2">
                    <a:lumMod val="50000"/>
                  </a:schemeClr>
                </a:solidFill>
              </a:rPr>
              <a:t>значения, соответствующих нормативным требованиям к транспортно-эксплуатационным показателям, на 1,1% к предыдущему году</a:t>
            </a:r>
          </a:p>
        </p:txBody>
      </p:sp>
      <p:sp>
        <p:nvSpPr>
          <p:cNvPr id="11" name="Стрелка вниз 10"/>
          <p:cNvSpPr/>
          <p:nvPr/>
        </p:nvSpPr>
        <p:spPr>
          <a:xfrm>
            <a:off x="4094233" y="3129675"/>
            <a:ext cx="477767" cy="375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1346050" y="3140152"/>
            <a:ext cx="477767" cy="375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7236296" y="3129675"/>
            <a:ext cx="477767" cy="375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10235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69" y="183913"/>
            <a:ext cx="8143932" cy="355622"/>
          </a:xfrm>
        </p:spPr>
        <p:txBody>
          <a:bodyPr>
            <a:noAutofit/>
          </a:bodyPr>
          <a:lstStyle/>
          <a:p>
            <a:pPr algn="ct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На чем основано составление проекта районного бюджета?</a:t>
            </a:r>
            <a:b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b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1" name="Text Placeholder 10"/>
          <p:cNvSpPr>
            <a:spLocks noGrp="1"/>
          </p:cNvSpPr>
          <p:nvPr>
            <p:ph type="body" idx="1"/>
          </p:nvPr>
        </p:nvSpPr>
        <p:spPr>
          <a:xfrm>
            <a:off x="500655" y="2204557"/>
            <a:ext cx="2071701" cy="633119"/>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dirty="0" smtClean="0"/>
              <a:t>       </a:t>
            </a:r>
            <a:r>
              <a:rPr lang="ru-RU" dirty="0" smtClean="0"/>
              <a:t>   </a:t>
            </a:r>
            <a:r>
              <a:rPr lang="ru-RU" b="1" dirty="0" smtClean="0">
                <a:solidFill>
                  <a:schemeClr val="accent1">
                    <a:lumMod val="50000"/>
                  </a:schemeClr>
                </a:solidFill>
              </a:rPr>
              <a:t>1</a:t>
            </a:r>
            <a:endParaRPr lang="ru-RU" b="1" dirty="0">
              <a:solidFill>
                <a:schemeClr val="accent1">
                  <a:lumMod val="50000"/>
                </a:schemeClr>
              </a:solidFill>
            </a:endParaRPr>
          </a:p>
        </p:txBody>
      </p:sp>
      <p:sp>
        <p:nvSpPr>
          <p:cNvPr id="4" name="Content Placeholder 3"/>
          <p:cNvSpPr>
            <a:spLocks noGrp="1"/>
          </p:cNvSpPr>
          <p:nvPr>
            <p:ph sz="half" idx="2"/>
          </p:nvPr>
        </p:nvSpPr>
        <p:spPr>
          <a:xfrm>
            <a:off x="738892" y="3212976"/>
            <a:ext cx="8158840" cy="3429024"/>
          </a:xfrm>
        </p:spPr>
        <p:txBody>
          <a:bodyPr/>
          <a:lstStyle/>
          <a:p>
            <a:endParaRPr lang="ru-RU" dirty="0"/>
          </a:p>
        </p:txBody>
      </p:sp>
      <p:sp>
        <p:nvSpPr>
          <p:cNvPr id="16" name="Text Placeholder 15"/>
          <p:cNvSpPr>
            <a:spLocks noGrp="1"/>
          </p:cNvSpPr>
          <p:nvPr>
            <p:ph type="body" sz="quarter" idx="3"/>
          </p:nvPr>
        </p:nvSpPr>
        <p:spPr>
          <a:xfrm>
            <a:off x="6922012" y="2204557"/>
            <a:ext cx="1928826" cy="641412"/>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r>
              <a:rPr lang="ru-RU" sz="3600" dirty="0" smtClean="0"/>
              <a:t>      </a:t>
            </a:r>
            <a:r>
              <a:rPr lang="ru-RU" b="1" dirty="0" smtClean="0">
                <a:solidFill>
                  <a:schemeClr val="accent1">
                    <a:lumMod val="50000"/>
                  </a:schemeClr>
                </a:solidFill>
              </a:rPr>
              <a:t>4</a:t>
            </a:r>
            <a:endParaRPr lang="ru-RU" b="1" dirty="0">
              <a:solidFill>
                <a:schemeClr val="accent1">
                  <a:lumMod val="50000"/>
                </a:schemeClr>
              </a:solidFill>
            </a:endParaRPr>
          </a:p>
        </p:txBody>
      </p:sp>
      <p:sp>
        <p:nvSpPr>
          <p:cNvPr id="18" name="Content Placeholder 17"/>
          <p:cNvSpPr>
            <a:spLocks noGrp="1"/>
          </p:cNvSpPr>
          <p:nvPr>
            <p:ph sz="quarter" idx="4"/>
          </p:nvPr>
        </p:nvSpPr>
        <p:spPr>
          <a:xfrm>
            <a:off x="4830330" y="2966836"/>
            <a:ext cx="1928826" cy="2714644"/>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buNone/>
            </a:pPr>
            <a:r>
              <a:rPr lang="ru-RU" sz="1600" dirty="0" smtClean="0"/>
              <a:t>Основные</a:t>
            </a:r>
          </a:p>
          <a:p>
            <a:pPr algn="ctr">
              <a:buNone/>
            </a:pPr>
            <a:r>
              <a:rPr lang="ru-RU" sz="1600" dirty="0" smtClean="0"/>
              <a:t>направления</a:t>
            </a:r>
          </a:p>
          <a:p>
            <a:pPr algn="ctr">
              <a:buNone/>
            </a:pPr>
            <a:r>
              <a:rPr lang="ru-RU" sz="1600" dirty="0" smtClean="0"/>
              <a:t>бюджетной и</a:t>
            </a:r>
          </a:p>
          <a:p>
            <a:pPr algn="ctr">
              <a:buNone/>
            </a:pPr>
            <a:r>
              <a:rPr lang="ru-RU" sz="1600" dirty="0" smtClean="0"/>
              <a:t>налоговой</a:t>
            </a:r>
          </a:p>
          <a:p>
            <a:pPr algn="ctr">
              <a:buNone/>
            </a:pPr>
            <a:r>
              <a:rPr lang="ru-RU" sz="1600" dirty="0" smtClean="0"/>
              <a:t>политики</a:t>
            </a:r>
            <a:endParaRPr lang="ru-RU" sz="1600" dirty="0"/>
          </a:p>
        </p:txBody>
      </p:sp>
      <p:sp>
        <p:nvSpPr>
          <p:cNvPr id="7" name="Rounded Rectangle 6"/>
          <p:cNvSpPr/>
          <p:nvPr/>
        </p:nvSpPr>
        <p:spPr>
          <a:xfrm>
            <a:off x="500655" y="1313886"/>
            <a:ext cx="8361469" cy="769117"/>
          </a:xfrm>
          <a:prstGeom prst="roundRect">
            <a:avLst/>
          </a:prstGeom>
          <a:scene3d>
            <a:camera prst="orthographicFront"/>
            <a:lightRig rig="threePt" dir="t"/>
          </a:scene3d>
          <a:sp3d>
            <a:bevelT w="114300" prst="hardEdg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t>Составление проекта районного бюджета основывается на</a:t>
            </a:r>
            <a:r>
              <a:rPr lang="en-US" sz="2400" dirty="0" smtClean="0"/>
              <a:t>:</a:t>
            </a:r>
            <a:endParaRPr lang="ru-RU" sz="2400" dirty="0"/>
          </a:p>
        </p:txBody>
      </p:sp>
      <p:sp>
        <p:nvSpPr>
          <p:cNvPr id="8" name="Rounded Rectangle 7"/>
          <p:cNvSpPr/>
          <p:nvPr/>
        </p:nvSpPr>
        <p:spPr>
          <a:xfrm>
            <a:off x="2714612" y="2204557"/>
            <a:ext cx="2000264" cy="633126"/>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rPr>
              <a:t>2</a:t>
            </a:r>
            <a:endParaRPr lang="ru-RU" sz="2400" b="1" dirty="0">
              <a:solidFill>
                <a:schemeClr val="accent1">
                  <a:lumMod val="50000"/>
                </a:schemeClr>
              </a:solidFill>
            </a:endParaRPr>
          </a:p>
        </p:txBody>
      </p:sp>
      <p:sp>
        <p:nvSpPr>
          <p:cNvPr id="9" name="Rounded Rectangle 8"/>
          <p:cNvSpPr/>
          <p:nvPr/>
        </p:nvSpPr>
        <p:spPr>
          <a:xfrm>
            <a:off x="2659768" y="2980553"/>
            <a:ext cx="2071702" cy="2643206"/>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Прогнозе социально-экономического развития Репьёвского муниципального района Воронежской области</a:t>
            </a:r>
            <a:endParaRPr lang="ru-RU" sz="1600" dirty="0"/>
          </a:p>
        </p:txBody>
      </p:sp>
      <p:sp>
        <p:nvSpPr>
          <p:cNvPr id="10" name="Rounded Rectangle 9"/>
          <p:cNvSpPr/>
          <p:nvPr/>
        </p:nvSpPr>
        <p:spPr>
          <a:xfrm>
            <a:off x="521192" y="2980553"/>
            <a:ext cx="2051164" cy="2643206"/>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Бюджетном послании президента Российской федерации</a:t>
            </a:r>
            <a:endParaRPr lang="ru-RU" sz="1600" dirty="0"/>
          </a:p>
        </p:txBody>
      </p:sp>
      <p:sp>
        <p:nvSpPr>
          <p:cNvPr id="12" name="Rounded Rectangle 11"/>
          <p:cNvSpPr/>
          <p:nvPr/>
        </p:nvSpPr>
        <p:spPr>
          <a:xfrm>
            <a:off x="4818312" y="2204557"/>
            <a:ext cx="2000264" cy="640726"/>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rPr>
              <a:t>3</a:t>
            </a:r>
            <a:endParaRPr lang="ru-RU" sz="2400" b="1" dirty="0">
              <a:solidFill>
                <a:schemeClr val="accent1">
                  <a:lumMod val="50000"/>
                </a:schemeClr>
              </a:solidFill>
            </a:endParaRPr>
          </a:p>
        </p:txBody>
      </p:sp>
      <p:sp>
        <p:nvSpPr>
          <p:cNvPr id="17" name="Rounded Rectangle 16"/>
          <p:cNvSpPr/>
          <p:nvPr/>
        </p:nvSpPr>
        <p:spPr>
          <a:xfrm>
            <a:off x="6858016" y="2951386"/>
            <a:ext cx="1964891" cy="2714644"/>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Муниципальных программах Репьёвского муниципального района Воронежской области</a:t>
            </a:r>
            <a:endParaRPr lang="ru-RU" sz="1600" dirty="0"/>
          </a:p>
        </p:txBody>
      </p:sp>
      <p:sp>
        <p:nvSpPr>
          <p:cNvPr id="19" name="Rounded Rectangle 18"/>
          <p:cNvSpPr/>
          <p:nvPr/>
        </p:nvSpPr>
        <p:spPr>
          <a:xfrm>
            <a:off x="489369" y="5766629"/>
            <a:ext cx="8361469" cy="1044136"/>
          </a:xfrm>
          <a:prstGeom prst="roundRect">
            <a:avLst/>
          </a:prstGeom>
          <a:scene3d>
            <a:camera prst="orthographicFront"/>
            <a:lightRig rig="threePt" dir="t"/>
          </a:scene3d>
          <a:sp3d>
            <a:bevelT w="114300" prst="hardEdg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Проект районного бюджета на 2025 год и плановый период 2026 и 2027 годов сформирован в программном формате. Всего на данный момент в </a:t>
            </a:r>
            <a:r>
              <a:rPr lang="ru-RU" sz="1600" b="1" dirty="0" err="1" smtClean="0"/>
              <a:t>Репьёвском</a:t>
            </a:r>
            <a:r>
              <a:rPr lang="ru-RU" sz="1600" b="1" dirty="0" smtClean="0"/>
              <a:t> районе разработано 12 муниципальных программ</a:t>
            </a:r>
            <a:endParaRPr lang="ru-RU" sz="16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8064896" cy="75779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Муниципальная программа Репьёвского муниципального района </a:t>
            </a:r>
          </a:p>
          <a:p>
            <a:pPr algn="ctr"/>
            <a:r>
              <a:rPr lang="ru-RU" b="1" dirty="0" smtClean="0"/>
              <a:t>«Развитие транспортной системы»</a:t>
            </a:r>
            <a:endParaRPr lang="ru-RU" b="1" dirty="0"/>
          </a:p>
        </p:txBody>
      </p:sp>
      <p:sp>
        <p:nvSpPr>
          <p:cNvPr id="3" name="Скругленный прямоугольник 2"/>
          <p:cNvSpPr/>
          <p:nvPr/>
        </p:nvSpPr>
        <p:spPr>
          <a:xfrm>
            <a:off x="4517148" y="1360020"/>
            <a:ext cx="4303324" cy="50213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chemeClr val="tx1"/>
                </a:solidFill>
              </a:rPr>
              <a:t>                </a:t>
            </a:r>
            <a:r>
              <a:rPr lang="ru-RU" sz="1400" b="1" dirty="0" smtClean="0">
                <a:solidFill>
                  <a:schemeClr val="tx1"/>
                </a:solidFill>
              </a:rPr>
              <a:t>ЦЕЛЕВЫЕ </a:t>
            </a:r>
            <a:r>
              <a:rPr lang="ru-RU" sz="1400" b="1" dirty="0">
                <a:solidFill>
                  <a:schemeClr val="tx1"/>
                </a:solidFill>
              </a:rPr>
              <a:t>ИНДИКАТОРЫ</a:t>
            </a:r>
            <a:r>
              <a:rPr lang="en-US" sz="1400" b="1" dirty="0" smtClean="0">
                <a:solidFill>
                  <a:schemeClr val="tx1"/>
                </a:solidFill>
              </a:rPr>
              <a:t>:</a:t>
            </a:r>
            <a:endParaRPr lang="ru-RU" sz="1400" b="1" dirty="0" smtClean="0">
              <a:solidFill>
                <a:schemeClr val="tx1"/>
              </a:solidFill>
            </a:endParaRPr>
          </a:p>
          <a:p>
            <a:r>
              <a:rPr lang="ru-RU" sz="1400" b="1" dirty="0" smtClean="0">
                <a:solidFill>
                  <a:schemeClr val="tx1"/>
                </a:solidFill>
              </a:rPr>
              <a:t>1.Прирост </a:t>
            </a:r>
            <a:r>
              <a:rPr lang="ru-RU" sz="1400" b="1" dirty="0">
                <a:solidFill>
                  <a:schemeClr val="tx1"/>
                </a:solidFill>
              </a:rPr>
              <a:t>протяженности автомобильных дорог общего пользования местного значения на территории Воронежской области, соответствующих нормативным требованиям к транспортно-эксплуатационным показателям, в результате капитального ремонта и ремонта автомобильных дорог</a:t>
            </a:r>
          </a:p>
          <a:p>
            <a:r>
              <a:rPr lang="ru-RU" sz="1400" b="1" dirty="0" smtClean="0">
                <a:solidFill>
                  <a:schemeClr val="tx1"/>
                </a:solidFill>
              </a:rPr>
              <a:t>2.Общая </a:t>
            </a:r>
            <a:r>
              <a:rPr lang="ru-RU" sz="1400" b="1" dirty="0">
                <a:solidFill>
                  <a:schemeClr val="tx1"/>
                </a:solidFill>
              </a:rPr>
              <a:t>протяженность автомобильных дорог общего пользования местного значения, соответствующих нормативным требованиям к транспортно-эксплуатационным показателям, на 31 декабря отчетного года</a:t>
            </a:r>
          </a:p>
          <a:p>
            <a:r>
              <a:rPr lang="ru-RU" sz="1400" b="1" dirty="0" smtClean="0">
                <a:solidFill>
                  <a:schemeClr val="tx1"/>
                </a:solidFill>
              </a:rPr>
              <a:t>3.Доля </a:t>
            </a:r>
            <a:r>
              <a:rPr lang="ru-RU" sz="1400" b="1" dirty="0">
                <a:solidFill>
                  <a:schemeClr val="tx1"/>
                </a:solidFill>
              </a:rPr>
              <a:t>протяженности автомобильных дорог общего пользования местного значения на территории Воронежской области, соответствующих нормативным требованиям к транспортно-эксплуатационным показателям, на 31 декабря отчетного года</a:t>
            </a:r>
            <a:endParaRPr lang="en-US" sz="1400" b="1"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982205"/>
            <a:ext cx="3384376" cy="2295714"/>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294191"/>
            <a:ext cx="3384376" cy="2412268"/>
          </a:xfrm>
          <a:prstGeom prst="rect">
            <a:avLst/>
          </a:prstGeom>
        </p:spPr>
      </p:pic>
    </p:spTree>
    <p:extLst>
      <p:ext uri="{BB962C8B-B14F-4D97-AF65-F5344CB8AC3E}">
        <p14:creationId xmlns:p14="http://schemas.microsoft.com/office/powerpoint/2010/main" val="10543424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
            <a:ext cx="8352928" cy="67021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Муниципальная программа </a:t>
            </a:r>
            <a:r>
              <a:rPr lang="ru-RU" b="1" dirty="0" smtClean="0"/>
              <a:t>Репьёвского </a:t>
            </a:r>
            <a:r>
              <a:rPr lang="ru-RU" b="1" dirty="0"/>
              <a:t>муниципального района </a:t>
            </a:r>
            <a:endParaRPr lang="ru-RU" b="1" dirty="0" smtClean="0"/>
          </a:p>
          <a:p>
            <a:pPr algn="ctr"/>
            <a:r>
              <a:rPr lang="ru-RU" b="1" dirty="0" smtClean="0"/>
              <a:t>« Развитие физической культуры и спорта»</a:t>
            </a:r>
            <a:endParaRPr lang="ru-RU" b="1" dirty="0"/>
          </a:p>
        </p:txBody>
      </p:sp>
      <p:sp>
        <p:nvSpPr>
          <p:cNvPr id="3" name="Скругленный прямоугольник 2"/>
          <p:cNvSpPr/>
          <p:nvPr/>
        </p:nvSpPr>
        <p:spPr>
          <a:xfrm>
            <a:off x="352079" y="745529"/>
            <a:ext cx="8352928" cy="46248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accent1">
                    <a:lumMod val="50000"/>
                  </a:schemeClr>
                </a:solidFill>
                <a:latin typeface="Arial" panose="020B0604020202020204" pitchFamily="34" charset="0"/>
                <a:cs typeface="Arial" panose="020B0604020202020204" pitchFamily="34" charset="0"/>
              </a:rPr>
              <a:t>Ответственный исполнитель муниципальной программы</a:t>
            </a:r>
            <a:r>
              <a:rPr lang="en-US" sz="1400" dirty="0" smtClean="0">
                <a:solidFill>
                  <a:schemeClr val="accent1">
                    <a:lumMod val="50000"/>
                  </a:schemeClr>
                </a:solidFill>
                <a:latin typeface="Arial" panose="020B0604020202020204" pitchFamily="34" charset="0"/>
                <a:cs typeface="Arial" panose="020B0604020202020204" pitchFamily="34" charset="0"/>
              </a:rPr>
              <a:t>: </a:t>
            </a:r>
            <a:r>
              <a:rPr lang="ru-RU" sz="1400" dirty="0" smtClean="0">
                <a:solidFill>
                  <a:schemeClr val="accent1">
                    <a:lumMod val="50000"/>
                  </a:schemeClr>
                </a:solidFill>
                <a:latin typeface="Arial" panose="020B0604020202020204" pitchFamily="34" charset="0"/>
                <a:cs typeface="Arial" panose="020B0604020202020204" pitchFamily="34" charset="0"/>
              </a:rPr>
              <a:t>Отдел по образованию администрации Репьёвского муниципального района</a:t>
            </a:r>
            <a:endParaRPr lang="ru-RU" sz="1400" dirty="0">
              <a:solidFill>
                <a:schemeClr val="accent1">
                  <a:lumMod val="50000"/>
                </a:schemeClr>
              </a:solidFill>
              <a:latin typeface="Arial" panose="020B0604020202020204" pitchFamily="34" charset="0"/>
              <a:cs typeface="Arial" panose="020B0604020202020204" pitchFamily="34" charset="0"/>
            </a:endParaRPr>
          </a:p>
        </p:txBody>
      </p:sp>
      <p:sp>
        <p:nvSpPr>
          <p:cNvPr id="4" name="Скругленный прямоугольник 3"/>
          <p:cNvSpPr/>
          <p:nvPr/>
        </p:nvSpPr>
        <p:spPr>
          <a:xfrm>
            <a:off x="420738" y="1743114"/>
            <a:ext cx="8352928" cy="713397"/>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r>
              <a:rPr lang="ru-RU" sz="1400" b="1" u="sng" dirty="0" smtClean="0">
                <a:solidFill>
                  <a:schemeClr val="accent1">
                    <a:lumMod val="50000"/>
                  </a:schemeClr>
                </a:solidFill>
              </a:rPr>
              <a:t>Объем финансирования муниципальной программы</a:t>
            </a:r>
            <a:r>
              <a:rPr lang="en-US" sz="1400" b="1" u="sng" dirty="0" smtClean="0">
                <a:solidFill>
                  <a:schemeClr val="accent1">
                    <a:lumMod val="50000"/>
                  </a:schemeClr>
                </a:solidFill>
              </a:rPr>
              <a:t>: </a:t>
            </a:r>
          </a:p>
          <a:p>
            <a:pPr algn="ctr"/>
            <a:r>
              <a:rPr lang="ru-RU" sz="1400" b="1" u="sng" dirty="0">
                <a:solidFill>
                  <a:schemeClr val="accent1">
                    <a:lumMod val="50000"/>
                  </a:schemeClr>
                </a:solidFill>
              </a:rPr>
              <a:t>в</a:t>
            </a:r>
            <a:r>
              <a:rPr lang="ru-RU" sz="1400" b="1" u="sng" dirty="0" smtClean="0">
                <a:solidFill>
                  <a:schemeClr val="accent1">
                    <a:lumMod val="50000"/>
                  </a:schemeClr>
                </a:solidFill>
              </a:rPr>
              <a:t> 2025г. 10471,6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 </a:t>
            </a:r>
            <a:r>
              <a:rPr lang="ru-RU" sz="1400" b="1" u="sng" dirty="0">
                <a:solidFill>
                  <a:schemeClr val="accent1">
                    <a:lumMod val="50000"/>
                  </a:schemeClr>
                </a:solidFill>
              </a:rPr>
              <a:t>в </a:t>
            </a:r>
            <a:r>
              <a:rPr lang="ru-RU" sz="1400" b="1" u="sng" dirty="0" smtClean="0">
                <a:solidFill>
                  <a:schemeClr val="accent1">
                    <a:lumMod val="50000"/>
                  </a:schemeClr>
                </a:solidFill>
              </a:rPr>
              <a:t>2026г.7737,3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 </a:t>
            </a:r>
            <a:r>
              <a:rPr lang="ru-RU" sz="1400" b="1" u="sng" dirty="0">
                <a:solidFill>
                  <a:schemeClr val="accent1">
                    <a:lumMod val="50000"/>
                  </a:schemeClr>
                </a:solidFill>
              </a:rPr>
              <a:t>в </a:t>
            </a:r>
            <a:r>
              <a:rPr lang="ru-RU" sz="1400" b="1" u="sng" dirty="0" smtClean="0">
                <a:solidFill>
                  <a:schemeClr val="accent1">
                    <a:lumMod val="50000"/>
                  </a:schemeClr>
                </a:solidFill>
              </a:rPr>
              <a:t>2027г</a:t>
            </a:r>
            <a:r>
              <a:rPr lang="ru-RU" sz="1400" b="1" u="sng" dirty="0">
                <a:solidFill>
                  <a:schemeClr val="accent1">
                    <a:lumMod val="50000"/>
                  </a:schemeClr>
                </a:solidFill>
              </a:rPr>
              <a:t>. </a:t>
            </a:r>
            <a:r>
              <a:rPr lang="ru-RU" sz="1400" b="1" u="sng" dirty="0" smtClean="0">
                <a:solidFill>
                  <a:schemeClr val="accent1">
                    <a:lumMod val="50000"/>
                  </a:schemeClr>
                </a:solidFill>
              </a:rPr>
              <a:t>7737,3 </a:t>
            </a:r>
            <a:r>
              <a:rPr lang="ru-RU" sz="1400" b="1" u="sng" dirty="0" err="1">
                <a:solidFill>
                  <a:schemeClr val="accent1">
                    <a:lumMod val="50000"/>
                  </a:schemeClr>
                </a:solidFill>
              </a:rPr>
              <a:t>тыс.руб</a:t>
            </a:r>
            <a:r>
              <a:rPr lang="ru-RU" sz="1400" b="1" u="sng" dirty="0">
                <a:solidFill>
                  <a:schemeClr val="accent1">
                    <a:lumMod val="50000"/>
                  </a:schemeClr>
                </a:solidFill>
              </a:rPr>
              <a:t>.</a:t>
            </a:r>
          </a:p>
          <a:p>
            <a:r>
              <a:rPr lang="ru-RU" sz="1200" b="1" dirty="0" smtClean="0">
                <a:solidFill>
                  <a:schemeClr val="accent1">
                    <a:lumMod val="50000"/>
                  </a:schemeClr>
                </a:solidFill>
              </a:rPr>
              <a:t>Подпрограмма1. «Организация и проведение физкультурных и спортивных мероприятий»</a:t>
            </a: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108520" y="3016181"/>
            <a:ext cx="4733156" cy="384181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75000"/>
                  </a:schemeClr>
                </a:solidFill>
              </a:rPr>
              <a:t>ЦЕЛЬ МУНИЦИПАЛЬНОЙ ПРОГРАММЫ</a:t>
            </a:r>
            <a:r>
              <a:rPr lang="en-US" sz="1200" b="1" dirty="0" smtClean="0">
                <a:solidFill>
                  <a:srgbClr val="FFFF99"/>
                </a:solidFill>
              </a:rPr>
              <a:t>:</a:t>
            </a:r>
            <a:endParaRPr lang="ru-RU" sz="1200" b="1" dirty="0" smtClean="0">
              <a:solidFill>
                <a:schemeClr val="tx1"/>
              </a:solidFill>
            </a:endParaRPr>
          </a:p>
          <a:p>
            <a:r>
              <a:rPr lang="ru-RU" sz="1200" dirty="0"/>
              <a:t>- </a:t>
            </a:r>
            <a:r>
              <a:rPr lang="ru-RU" sz="1200" b="1" dirty="0">
                <a:solidFill>
                  <a:schemeClr val="tx1"/>
                </a:solidFill>
              </a:rPr>
              <a:t>Комплексное решение проблем физического воспитания и вовлечения подрастающего поколения в систематические занятия физической культурой и спортом;</a:t>
            </a:r>
          </a:p>
          <a:p>
            <a:r>
              <a:rPr lang="ru-RU" sz="1200" b="1" dirty="0">
                <a:solidFill>
                  <a:schemeClr val="tx1"/>
                </a:solidFill>
              </a:rPr>
              <a:t>- Создание условий для укрепления здоровья населения путем приобщения молодого поколения, лиц с ограниченными возможностями здоровья и инвалидов к регулярным занятиям спортом, развития инфраструктуры спорта, популяризации массового спорта;</a:t>
            </a:r>
          </a:p>
          <a:p>
            <a:r>
              <a:rPr lang="ru-RU" sz="1200" b="1" dirty="0">
                <a:solidFill>
                  <a:schemeClr val="tx1"/>
                </a:solidFill>
              </a:rPr>
              <a:t>- Развитие </a:t>
            </a:r>
            <a:r>
              <a:rPr lang="ru-RU" sz="1200" b="1" dirty="0" smtClean="0">
                <a:solidFill>
                  <a:schemeClr val="tx1"/>
                </a:solidFill>
              </a:rPr>
              <a:t>материально–технической </a:t>
            </a:r>
            <a:r>
              <a:rPr lang="ru-RU" sz="1200" b="1" dirty="0">
                <a:solidFill>
                  <a:schemeClr val="tx1"/>
                </a:solidFill>
              </a:rPr>
              <a:t>базы для физической культуры и спорта;</a:t>
            </a:r>
          </a:p>
          <a:p>
            <a:r>
              <a:rPr lang="ru-RU" sz="1200" b="1" dirty="0">
                <a:solidFill>
                  <a:schemeClr val="tx1"/>
                </a:solidFill>
              </a:rPr>
              <a:t>- Снижение криминогенной напряженности, вредных привычек и правонарушений в подростковой молодежной среде средствами физической культуры и спорта;</a:t>
            </a:r>
          </a:p>
          <a:p>
            <a:r>
              <a:rPr lang="ru-RU" sz="1200" b="1" dirty="0">
                <a:solidFill>
                  <a:schemeClr val="tx1"/>
                </a:solidFill>
              </a:rPr>
              <a:t>- Физическая реабилитация и социальная адаптация людей с ограниченными жизненными возможностями </a:t>
            </a:r>
          </a:p>
        </p:txBody>
      </p:sp>
      <p:sp>
        <p:nvSpPr>
          <p:cNvPr id="6" name="Скругленный прямоугольник 5"/>
          <p:cNvSpPr/>
          <p:nvPr/>
        </p:nvSpPr>
        <p:spPr>
          <a:xfrm>
            <a:off x="5004048" y="3013657"/>
            <a:ext cx="4139952" cy="384434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75000"/>
                  </a:schemeClr>
                </a:solidFill>
              </a:rPr>
              <a:t>ЗАДАЧИ МУНИЦИПАЛЬНОЙ ПРОГРАММЫ</a:t>
            </a:r>
            <a:r>
              <a:rPr lang="en-US" sz="1200" b="1" dirty="0" smtClean="0">
                <a:solidFill>
                  <a:schemeClr val="accent4">
                    <a:lumMod val="75000"/>
                  </a:schemeClr>
                </a:solidFill>
              </a:rPr>
              <a:t>:</a:t>
            </a:r>
          </a:p>
          <a:p>
            <a:pPr lvl="0"/>
            <a:r>
              <a:rPr lang="ru-RU" sz="1200" b="1" dirty="0" smtClean="0">
                <a:solidFill>
                  <a:schemeClr val="tx1"/>
                </a:solidFill>
              </a:rPr>
              <a:t>-Организация </a:t>
            </a:r>
            <a:r>
              <a:rPr lang="ru-RU" sz="1200" b="1" dirty="0">
                <a:solidFill>
                  <a:schemeClr val="tx1"/>
                </a:solidFill>
              </a:rPr>
              <a:t>и проведение физкультурных и спортивных мероприятий</a:t>
            </a:r>
            <a:r>
              <a:rPr lang="ru-RU" sz="1200" b="1" dirty="0" smtClean="0">
                <a:solidFill>
                  <a:schemeClr val="tx1"/>
                </a:solidFill>
              </a:rPr>
              <a:t>»</a:t>
            </a:r>
            <a:r>
              <a:rPr lang="en-US" sz="1200" b="1" dirty="0">
                <a:solidFill>
                  <a:schemeClr val="tx1"/>
                </a:solidFill>
              </a:rPr>
              <a:t>;</a:t>
            </a:r>
            <a:endParaRPr lang="ru-RU" sz="1200" b="1" dirty="0">
              <a:solidFill>
                <a:schemeClr val="tx1"/>
              </a:solidFill>
            </a:endParaRPr>
          </a:p>
          <a:p>
            <a:pPr lvl="0"/>
            <a:r>
              <a:rPr lang="ru-RU" sz="1200" b="1" dirty="0" smtClean="0">
                <a:solidFill>
                  <a:schemeClr val="tx1"/>
                </a:solidFill>
              </a:rPr>
              <a:t>-формирование </a:t>
            </a:r>
            <a:r>
              <a:rPr lang="ru-RU" sz="1200" b="1" dirty="0">
                <a:solidFill>
                  <a:schemeClr val="tx1"/>
                </a:solidFill>
              </a:rPr>
              <a:t>у широких слоев населения, и в первую очередь у детей и молодежи устойчивой потребности в двигательной активности;</a:t>
            </a:r>
          </a:p>
          <a:p>
            <a:r>
              <a:rPr lang="ru-RU" sz="1200" b="1" dirty="0" smtClean="0">
                <a:solidFill>
                  <a:schemeClr val="tx1"/>
                </a:solidFill>
              </a:rPr>
              <a:t>-привлечение </a:t>
            </a:r>
            <a:r>
              <a:rPr lang="ru-RU" sz="1200" b="1" dirty="0">
                <a:solidFill>
                  <a:schemeClr val="tx1"/>
                </a:solidFill>
              </a:rPr>
              <a:t>к систематическим занятиям физической культурой и спортом молодежи и лиц с  ограниченными возможностями здоровья, инвалидов</a:t>
            </a:r>
            <a:r>
              <a:rPr lang="ru-RU" sz="1200" b="1" dirty="0" smtClean="0">
                <a:solidFill>
                  <a:schemeClr val="tx1"/>
                </a:solidFill>
              </a:rPr>
              <a:t>;</a:t>
            </a:r>
          </a:p>
          <a:p>
            <a:r>
              <a:rPr lang="ru-RU" sz="1200" b="1" dirty="0" smtClean="0">
                <a:solidFill>
                  <a:schemeClr val="tx1"/>
                </a:solidFill>
              </a:rPr>
              <a:t>- пропаганда здорового образа жизни среди населения муниципального района средствами физической культуры и спорта</a:t>
            </a:r>
            <a:r>
              <a:rPr lang="en-US" sz="1200" b="1" dirty="0" smtClean="0">
                <a:solidFill>
                  <a:schemeClr val="tx1"/>
                </a:solidFill>
              </a:rPr>
              <a:t>; - </a:t>
            </a:r>
            <a:r>
              <a:rPr lang="ru-RU" sz="1200" b="1" dirty="0" smtClean="0">
                <a:solidFill>
                  <a:schemeClr val="tx1"/>
                </a:solidFill>
              </a:rPr>
              <a:t>укрепление и развитие материально-технической базы для занятий физической культурой  и спортом</a:t>
            </a:r>
            <a:endParaRPr lang="ru-RU" sz="1200" b="1" dirty="0">
              <a:solidFill>
                <a:schemeClr val="tx1"/>
              </a:solidFill>
            </a:endParaRPr>
          </a:p>
        </p:txBody>
      </p:sp>
      <p:sp>
        <p:nvSpPr>
          <p:cNvPr id="8" name="Стрелка вниз 7"/>
          <p:cNvSpPr/>
          <p:nvPr/>
        </p:nvSpPr>
        <p:spPr>
          <a:xfrm>
            <a:off x="4048572" y="1283328"/>
            <a:ext cx="576064" cy="356119"/>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1079612" y="2540611"/>
            <a:ext cx="576064" cy="391470"/>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7308304" y="2560178"/>
            <a:ext cx="576064" cy="391470"/>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053816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8064896" cy="79208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Муниципальная </a:t>
            </a:r>
            <a:r>
              <a:rPr lang="ru-RU" b="1"/>
              <a:t>программа </a:t>
            </a:r>
            <a:r>
              <a:rPr lang="ru-RU" b="1" smtClean="0"/>
              <a:t>Репьёвского </a:t>
            </a:r>
            <a:r>
              <a:rPr lang="ru-RU" b="1" dirty="0"/>
              <a:t>муниципального района </a:t>
            </a:r>
            <a:endParaRPr lang="ru-RU" b="1" dirty="0" smtClean="0"/>
          </a:p>
          <a:p>
            <a:pPr algn="ctr"/>
            <a:r>
              <a:rPr lang="ru-RU" b="1" dirty="0" smtClean="0"/>
              <a:t>« Развитие физической культуры и спорта»</a:t>
            </a:r>
            <a:endParaRPr lang="ru-RU" b="1" dirty="0"/>
          </a:p>
        </p:txBody>
      </p:sp>
      <p:sp>
        <p:nvSpPr>
          <p:cNvPr id="4" name="Скругленный прямоугольник 3"/>
          <p:cNvSpPr/>
          <p:nvPr/>
        </p:nvSpPr>
        <p:spPr>
          <a:xfrm>
            <a:off x="461990" y="4116417"/>
            <a:ext cx="3960440" cy="240845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smtClean="0">
                <a:solidFill>
                  <a:schemeClr val="tx1"/>
                </a:solidFill>
              </a:rPr>
              <a:t>     </a:t>
            </a:r>
            <a:r>
              <a:rPr lang="ru-RU" sz="1600" b="1" dirty="0" smtClean="0">
                <a:solidFill>
                  <a:schemeClr val="accent1">
                    <a:lumMod val="75000"/>
                  </a:schemeClr>
                </a:solidFill>
              </a:rPr>
              <a:t>ЦЕЛЕВЫЕ </a:t>
            </a:r>
            <a:r>
              <a:rPr lang="ru-RU" sz="1600" b="1" dirty="0">
                <a:solidFill>
                  <a:schemeClr val="accent1">
                    <a:lumMod val="75000"/>
                  </a:schemeClr>
                </a:solidFill>
              </a:rPr>
              <a:t>ИНДИКАТОРЫ</a:t>
            </a:r>
            <a:r>
              <a:rPr lang="en-US" sz="1600" b="1" dirty="0" smtClean="0">
                <a:solidFill>
                  <a:schemeClr val="accent1">
                    <a:lumMod val="75000"/>
                  </a:schemeClr>
                </a:solidFill>
              </a:rPr>
              <a:t>:</a:t>
            </a:r>
            <a:endParaRPr lang="ru-RU" b="1" dirty="0" smtClean="0">
              <a:solidFill>
                <a:schemeClr val="accent1">
                  <a:lumMod val="75000"/>
                </a:schemeClr>
              </a:solidFill>
            </a:endParaRPr>
          </a:p>
          <a:p>
            <a:r>
              <a:rPr lang="ru-RU" sz="1400" b="1" dirty="0" smtClean="0">
                <a:solidFill>
                  <a:schemeClr val="tx1"/>
                </a:solidFill>
              </a:rPr>
              <a:t>- количество </a:t>
            </a:r>
            <a:r>
              <a:rPr lang="ru-RU" sz="1400" b="1" dirty="0">
                <a:solidFill>
                  <a:schemeClr val="tx1"/>
                </a:solidFill>
              </a:rPr>
              <a:t>мероприятий в области физической культуры и спорта, шт. </a:t>
            </a:r>
          </a:p>
          <a:p>
            <a:r>
              <a:rPr lang="ru-RU" sz="1400" b="1" dirty="0">
                <a:solidFill>
                  <a:schemeClr val="tx1"/>
                </a:solidFill>
              </a:rPr>
              <a:t>- </a:t>
            </a:r>
            <a:r>
              <a:rPr lang="ru-RU" sz="1400" b="1" dirty="0" smtClean="0">
                <a:solidFill>
                  <a:schemeClr val="tx1"/>
                </a:solidFill>
              </a:rPr>
              <a:t>удельный </a:t>
            </a:r>
            <a:r>
              <a:rPr lang="ru-RU" sz="1400" b="1" dirty="0">
                <a:solidFill>
                  <a:schemeClr val="tx1"/>
                </a:solidFill>
              </a:rPr>
              <a:t>вес населения, систематически занимающихся физической культурой и спортом, в общей численности учащихся, %.</a:t>
            </a:r>
          </a:p>
          <a:p>
            <a:r>
              <a:rPr lang="ru-RU" sz="1400" b="1" dirty="0">
                <a:solidFill>
                  <a:schemeClr val="tx1"/>
                </a:solidFill>
              </a:rPr>
              <a:t>- </a:t>
            </a:r>
            <a:r>
              <a:rPr lang="ru-RU" sz="1400" b="1" dirty="0" smtClean="0">
                <a:solidFill>
                  <a:schemeClr val="tx1"/>
                </a:solidFill>
              </a:rPr>
              <a:t>результативность </a:t>
            </a:r>
            <a:r>
              <a:rPr lang="ru-RU" sz="1400" b="1" dirty="0">
                <a:solidFill>
                  <a:schemeClr val="tx1"/>
                </a:solidFill>
              </a:rPr>
              <a:t>участия </a:t>
            </a:r>
            <a:r>
              <a:rPr lang="ru-RU" sz="1400" b="1" dirty="0" err="1">
                <a:solidFill>
                  <a:schemeClr val="tx1"/>
                </a:solidFill>
              </a:rPr>
              <a:t>Репьёвских</a:t>
            </a:r>
            <a:r>
              <a:rPr lang="ru-RU" sz="1400" b="1" dirty="0">
                <a:solidFill>
                  <a:schemeClr val="tx1"/>
                </a:solidFill>
              </a:rPr>
              <a:t> спортсменов в областных соревнованиях по видам спорта, ко-во.</a:t>
            </a:r>
            <a:endParaRPr lang="en-US" sz="1400" b="1" dirty="0">
              <a:solidFill>
                <a:schemeClr val="tx1"/>
              </a:solidFill>
            </a:endParaRPr>
          </a:p>
        </p:txBody>
      </p:sp>
      <p:pic>
        <p:nvPicPr>
          <p:cNvPr id="5" name="Picture 2" descr="https://dg55.mycdn.me/image?t=3&amp;bid=813075778730&amp;id=813075778730&amp;plc=WEB&amp;tkn=*JJN9dGwJLJDym13S9jpaoYHDCV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4081039"/>
            <a:ext cx="3888432" cy="24438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Репьевский библиотекарь стала чемпионом области по кенд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076" y="1270194"/>
            <a:ext cx="3922372" cy="2446838"/>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a:off x="461990" y="1266480"/>
            <a:ext cx="3960440" cy="263619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accent1">
                  <a:lumMod val="75000"/>
                </a:schemeClr>
              </a:solidFill>
            </a:endParaRPr>
          </a:p>
          <a:p>
            <a:pPr algn="ctr"/>
            <a:r>
              <a:rPr lang="ru-RU" sz="1400" b="1" dirty="0" smtClean="0">
                <a:solidFill>
                  <a:schemeClr val="accent4">
                    <a:lumMod val="75000"/>
                  </a:schemeClr>
                </a:solidFill>
              </a:rPr>
              <a:t>ОЖИДАЕМЫЕ КОНЕЧНЫЕ РЕЗУЛЬТАТЫ</a:t>
            </a:r>
            <a:r>
              <a:rPr lang="en-US" sz="1400" b="1" dirty="0" smtClean="0">
                <a:solidFill>
                  <a:schemeClr val="accent4">
                    <a:lumMod val="75000"/>
                  </a:schemeClr>
                </a:solidFill>
              </a:rPr>
              <a:t>:</a:t>
            </a:r>
            <a:endParaRPr lang="ru-RU" sz="1400" b="1" dirty="0" smtClean="0">
              <a:solidFill>
                <a:schemeClr val="accent4">
                  <a:lumMod val="75000"/>
                </a:schemeClr>
              </a:solidFill>
            </a:endParaRPr>
          </a:p>
          <a:p>
            <a:r>
              <a:rPr lang="ru-RU" sz="1400" b="1" dirty="0">
                <a:solidFill>
                  <a:schemeClr val="tx1"/>
                </a:solidFill>
              </a:rPr>
              <a:t>- увеличение количества мероприятий в области физической культуры и спорта с  </a:t>
            </a:r>
            <a:r>
              <a:rPr lang="ru-RU" sz="1400" b="1" dirty="0" smtClean="0">
                <a:solidFill>
                  <a:schemeClr val="tx1"/>
                </a:solidFill>
              </a:rPr>
              <a:t>87 </a:t>
            </a:r>
            <a:r>
              <a:rPr lang="ru-RU" sz="1400" b="1" dirty="0">
                <a:solidFill>
                  <a:schemeClr val="tx1"/>
                </a:solidFill>
              </a:rPr>
              <a:t>мероприятия (на начало </a:t>
            </a:r>
            <a:r>
              <a:rPr lang="ru-RU" sz="1400" b="1" dirty="0" smtClean="0">
                <a:solidFill>
                  <a:schemeClr val="tx1"/>
                </a:solidFill>
              </a:rPr>
              <a:t>2020 </a:t>
            </a:r>
            <a:r>
              <a:rPr lang="ru-RU" sz="1400" b="1" dirty="0">
                <a:solidFill>
                  <a:schemeClr val="tx1"/>
                </a:solidFill>
              </a:rPr>
              <a:t>года) до </a:t>
            </a:r>
            <a:r>
              <a:rPr lang="ru-RU" sz="1400" b="1" dirty="0" smtClean="0">
                <a:solidFill>
                  <a:schemeClr val="tx1"/>
                </a:solidFill>
              </a:rPr>
              <a:t>95 </a:t>
            </a:r>
            <a:r>
              <a:rPr lang="ru-RU" sz="1400" b="1" dirty="0">
                <a:solidFill>
                  <a:schemeClr val="tx1"/>
                </a:solidFill>
              </a:rPr>
              <a:t>мероприятий (на конец </a:t>
            </a:r>
            <a:r>
              <a:rPr lang="ru-RU" sz="1400" b="1" dirty="0" smtClean="0">
                <a:solidFill>
                  <a:schemeClr val="tx1"/>
                </a:solidFill>
              </a:rPr>
              <a:t>2028 </a:t>
            </a:r>
            <a:r>
              <a:rPr lang="ru-RU" sz="1400" b="1" dirty="0">
                <a:solidFill>
                  <a:schemeClr val="tx1"/>
                </a:solidFill>
              </a:rPr>
              <a:t>года).</a:t>
            </a:r>
          </a:p>
          <a:p>
            <a:r>
              <a:rPr lang="ru-RU" sz="1400" b="1" dirty="0">
                <a:solidFill>
                  <a:schemeClr val="tx1"/>
                </a:solidFill>
              </a:rPr>
              <a:t>- увеличение </a:t>
            </a:r>
            <a:r>
              <a:rPr lang="ru-RU" sz="1400" b="1" dirty="0" smtClean="0">
                <a:solidFill>
                  <a:schemeClr val="tx1"/>
                </a:solidFill>
              </a:rPr>
              <a:t>результативности участия </a:t>
            </a:r>
            <a:r>
              <a:rPr lang="ru-RU" sz="1400" b="1" dirty="0" err="1" smtClean="0">
                <a:solidFill>
                  <a:schemeClr val="tx1"/>
                </a:solidFill>
              </a:rPr>
              <a:t>Репьёвских</a:t>
            </a:r>
            <a:r>
              <a:rPr lang="ru-RU" sz="1400" b="1" dirty="0" smtClean="0">
                <a:solidFill>
                  <a:schemeClr val="tx1"/>
                </a:solidFill>
              </a:rPr>
              <a:t> спортсменов в областных соревнованиях по видам спорта с 44 шт.(на </a:t>
            </a:r>
            <a:r>
              <a:rPr lang="ru-RU" sz="1400" b="1" dirty="0">
                <a:solidFill>
                  <a:schemeClr val="tx1"/>
                </a:solidFill>
              </a:rPr>
              <a:t>начало </a:t>
            </a:r>
            <a:r>
              <a:rPr lang="ru-RU" sz="1400" b="1" dirty="0" smtClean="0">
                <a:solidFill>
                  <a:schemeClr val="tx1"/>
                </a:solidFill>
              </a:rPr>
              <a:t>2020 </a:t>
            </a:r>
            <a:r>
              <a:rPr lang="ru-RU" sz="1400" b="1" dirty="0">
                <a:solidFill>
                  <a:schemeClr val="tx1"/>
                </a:solidFill>
              </a:rPr>
              <a:t>года)  до </a:t>
            </a:r>
            <a:r>
              <a:rPr lang="ru-RU" sz="1400" b="1" dirty="0" smtClean="0">
                <a:solidFill>
                  <a:schemeClr val="tx1"/>
                </a:solidFill>
              </a:rPr>
              <a:t>45 шт. </a:t>
            </a:r>
            <a:r>
              <a:rPr lang="ru-RU" sz="1400" b="1" dirty="0">
                <a:solidFill>
                  <a:schemeClr val="tx1"/>
                </a:solidFill>
              </a:rPr>
              <a:t>(на конец </a:t>
            </a:r>
            <a:r>
              <a:rPr lang="ru-RU" sz="1400" b="1" dirty="0" smtClean="0">
                <a:solidFill>
                  <a:schemeClr val="tx1"/>
                </a:solidFill>
              </a:rPr>
              <a:t>2028 </a:t>
            </a:r>
            <a:r>
              <a:rPr lang="ru-RU" sz="1400" b="1" dirty="0">
                <a:solidFill>
                  <a:schemeClr val="tx1"/>
                </a:solidFill>
              </a:rPr>
              <a:t>года)</a:t>
            </a:r>
          </a:p>
          <a:p>
            <a:pPr algn="ctr"/>
            <a:endParaRPr lang="ru-RU" sz="1200" b="1" dirty="0" smtClean="0">
              <a:solidFill>
                <a:schemeClr val="tx1"/>
              </a:solidFill>
            </a:endParaRPr>
          </a:p>
          <a:p>
            <a:pPr algn="ctr"/>
            <a:endParaRPr lang="ru-RU" sz="1200" b="1" dirty="0">
              <a:solidFill>
                <a:schemeClr val="tx1"/>
              </a:solidFill>
            </a:endParaRPr>
          </a:p>
        </p:txBody>
      </p:sp>
    </p:spTree>
    <p:extLst>
      <p:ext uri="{BB962C8B-B14F-4D97-AF65-F5344CB8AC3E}">
        <p14:creationId xmlns:p14="http://schemas.microsoft.com/office/powerpoint/2010/main" val="30141705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4251" y="0"/>
            <a:ext cx="8060862" cy="648072"/>
          </a:xfrm>
          <a:prstGeom prst="rect">
            <a:avLst/>
          </a:prstGeom>
          <a:solidFill>
            <a:srgbClr val="3366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r>
              <a:rPr lang="ru-RU" sz="1600" b="1" dirty="0" smtClean="0"/>
              <a:t>               </a:t>
            </a:r>
          </a:p>
          <a:p>
            <a:pPr algn="ctr"/>
            <a:r>
              <a:rPr lang="ru-RU" sz="1600" b="1" dirty="0" smtClean="0"/>
              <a:t>       « Экономическое развитие и инновационная экономика»</a:t>
            </a:r>
            <a:endParaRPr lang="ru-RU" sz="1600" b="1" dirty="0"/>
          </a:p>
        </p:txBody>
      </p:sp>
      <p:sp>
        <p:nvSpPr>
          <p:cNvPr id="3" name="Скругленный прямоугольник 2"/>
          <p:cNvSpPr/>
          <p:nvPr/>
        </p:nvSpPr>
        <p:spPr>
          <a:xfrm>
            <a:off x="504251" y="718046"/>
            <a:ext cx="8060862" cy="57606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Ответственный исполнитель</a:t>
            </a:r>
            <a:r>
              <a:rPr lang="en-US" sz="1600" b="1" dirty="0" smtClean="0">
                <a:solidFill>
                  <a:schemeClr val="tx1"/>
                </a:solidFill>
              </a:rPr>
              <a:t>:</a:t>
            </a:r>
            <a:r>
              <a:rPr lang="ru-RU" sz="1600" b="1" dirty="0" smtClean="0">
                <a:solidFill>
                  <a:schemeClr val="tx1"/>
                </a:solidFill>
              </a:rPr>
              <a:t> </a:t>
            </a:r>
            <a:r>
              <a:rPr lang="ru-RU" sz="1600" b="1" dirty="0">
                <a:solidFill>
                  <a:schemeClr val="tx1"/>
                </a:solidFill>
              </a:rPr>
              <a:t>Отдел по экономике, управлению муниципальным имуществом администрации муниципального района</a:t>
            </a:r>
          </a:p>
        </p:txBody>
      </p:sp>
      <p:sp>
        <p:nvSpPr>
          <p:cNvPr id="4" name="Скругленный прямоугольник 3"/>
          <p:cNvSpPr/>
          <p:nvPr/>
        </p:nvSpPr>
        <p:spPr>
          <a:xfrm>
            <a:off x="542208" y="1684182"/>
            <a:ext cx="8059194" cy="789025"/>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400" b="1" u="sng" dirty="0" smtClean="0">
                <a:solidFill>
                  <a:schemeClr val="accent1">
                    <a:lumMod val="50000"/>
                  </a:schemeClr>
                </a:solidFill>
              </a:rPr>
              <a:t>Объем финансирования муниципальной программы</a:t>
            </a:r>
            <a:r>
              <a:rPr lang="en-US" sz="1400" b="1" u="sng" dirty="0" smtClean="0">
                <a:solidFill>
                  <a:schemeClr val="accent1">
                    <a:lumMod val="50000"/>
                  </a:schemeClr>
                </a:solidFill>
              </a:rPr>
              <a:t>:</a:t>
            </a:r>
            <a:r>
              <a:rPr lang="ru-RU" sz="1400" b="1" u="sng" dirty="0" smtClean="0">
                <a:solidFill>
                  <a:schemeClr val="accent1">
                    <a:lumMod val="50000"/>
                  </a:schemeClr>
                </a:solidFill>
              </a:rPr>
              <a:t> </a:t>
            </a:r>
          </a:p>
          <a:p>
            <a:pPr algn="ctr"/>
            <a:r>
              <a:rPr lang="ru-RU" sz="1400" b="1" u="sng" dirty="0" smtClean="0">
                <a:solidFill>
                  <a:schemeClr val="accent1">
                    <a:lumMod val="50000"/>
                  </a:schemeClr>
                </a:solidFill>
              </a:rPr>
              <a:t>в 2025г. 2836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 в 2026г. 2928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 в 2027г. 3024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a:t>
            </a:r>
          </a:p>
          <a:p>
            <a:r>
              <a:rPr lang="ru-RU" sz="1200" b="1" dirty="0" smtClean="0">
                <a:solidFill>
                  <a:schemeClr val="accent1">
                    <a:lumMod val="50000"/>
                  </a:schemeClr>
                </a:solidFill>
              </a:rPr>
              <a:t>Подпрограмма1. «Развитие и поддержка малого и среднего предпринимательства»</a:t>
            </a: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0" y="2863279"/>
            <a:ext cx="1656184" cy="39737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МУНИЦИПАЛЬНОЙ ПРОГРАММЫ</a:t>
            </a:r>
            <a:r>
              <a:rPr lang="en-US" sz="1200" b="1" dirty="0" smtClean="0">
                <a:solidFill>
                  <a:schemeClr val="accent1">
                    <a:lumMod val="75000"/>
                  </a:schemeClr>
                </a:solidFill>
              </a:rPr>
              <a:t>:</a:t>
            </a:r>
            <a:endParaRPr lang="ru-RU" sz="1200" b="1" dirty="0" smtClean="0">
              <a:solidFill>
                <a:schemeClr val="tx1"/>
              </a:solidFill>
            </a:endParaRPr>
          </a:p>
          <a:p>
            <a:pPr algn="ctr"/>
            <a:endParaRPr lang="ru-RU" sz="1200" b="1" dirty="0">
              <a:solidFill>
                <a:schemeClr val="tx1"/>
              </a:solidFill>
            </a:endParaRPr>
          </a:p>
          <a:p>
            <a:pPr algn="just"/>
            <a:r>
              <a:rPr lang="en-US" sz="1200" b="1" dirty="0" smtClean="0">
                <a:solidFill>
                  <a:schemeClr val="tx1"/>
                </a:solidFill>
              </a:rPr>
              <a:t>1</a:t>
            </a:r>
            <a:r>
              <a:rPr lang="ru-RU" sz="1200" b="1" dirty="0" smtClean="0">
                <a:solidFill>
                  <a:schemeClr val="tx1"/>
                </a:solidFill>
              </a:rPr>
              <a:t>.Создание </a:t>
            </a:r>
            <a:r>
              <a:rPr lang="ru-RU" sz="1200" b="1" dirty="0">
                <a:solidFill>
                  <a:schemeClr val="tx1"/>
                </a:solidFill>
              </a:rPr>
              <a:t>благоприятного инвестиционного  климата и условий для ведения бизнеса</a:t>
            </a:r>
            <a:r>
              <a:rPr lang="ru-RU" sz="1200" b="1" dirty="0" smtClean="0">
                <a:solidFill>
                  <a:schemeClr val="tx1"/>
                </a:solidFill>
              </a:rPr>
              <a:t>.</a:t>
            </a:r>
          </a:p>
          <a:p>
            <a:pPr algn="just"/>
            <a:r>
              <a:rPr lang="ru-RU" sz="1200" b="1" dirty="0" smtClean="0">
                <a:solidFill>
                  <a:schemeClr val="tx1"/>
                </a:solidFill>
              </a:rPr>
              <a:t>2.Создание необходимых условий для максимальной реализации потребителем своих законных прав и интересов.</a:t>
            </a:r>
            <a:endParaRPr lang="ru-RU" sz="1200" b="1" dirty="0">
              <a:solidFill>
                <a:schemeClr val="tx1"/>
              </a:solidFill>
            </a:endParaRPr>
          </a:p>
        </p:txBody>
      </p:sp>
      <p:sp>
        <p:nvSpPr>
          <p:cNvPr id="6" name="Скругленный прямоугольник 5"/>
          <p:cNvSpPr/>
          <p:nvPr/>
        </p:nvSpPr>
        <p:spPr>
          <a:xfrm>
            <a:off x="1833632" y="2848976"/>
            <a:ext cx="2916324" cy="40090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tx1"/>
              </a:solidFill>
            </a:endParaRPr>
          </a:p>
          <a:p>
            <a:pPr algn="ctr"/>
            <a:r>
              <a:rPr lang="ru-RU" sz="1200" b="1" dirty="0" smtClean="0">
                <a:solidFill>
                  <a:schemeClr val="tx1"/>
                </a:solidFill>
              </a:rPr>
              <a:t>ЗАДАЧИ МУНИЦИПАЛЬНОЙ ПРОГРАММЫ</a:t>
            </a:r>
            <a:r>
              <a:rPr lang="en-US" sz="1200" b="1" dirty="0" smtClean="0">
                <a:solidFill>
                  <a:schemeClr val="accent1">
                    <a:lumMod val="75000"/>
                  </a:schemeClr>
                </a:solidFill>
              </a:rPr>
              <a:t>:</a:t>
            </a:r>
          </a:p>
          <a:p>
            <a:r>
              <a:rPr lang="ru-RU" sz="1200" b="1" dirty="0">
                <a:solidFill>
                  <a:schemeClr val="tx1"/>
                </a:solidFill>
              </a:rPr>
              <a:t>1. Создание условий для привлечения инвестиций в экономику района.</a:t>
            </a:r>
          </a:p>
          <a:p>
            <a:r>
              <a:rPr lang="ru-RU" sz="1200" b="1" dirty="0">
                <a:solidFill>
                  <a:schemeClr val="tx1"/>
                </a:solidFill>
              </a:rPr>
              <a:t>2. Повышение предпринимательской активности, развитие малого и среднего предпринимательства.</a:t>
            </a:r>
          </a:p>
          <a:p>
            <a:r>
              <a:rPr lang="ru-RU" sz="1200" b="1" dirty="0" smtClean="0">
                <a:solidFill>
                  <a:schemeClr val="tx1"/>
                </a:solidFill>
              </a:rPr>
              <a:t>3.    Создание </a:t>
            </a:r>
            <a:r>
              <a:rPr lang="ru-RU" sz="1200" b="1" dirty="0">
                <a:solidFill>
                  <a:schemeClr val="tx1"/>
                </a:solidFill>
              </a:rPr>
              <a:t>условий для приближения уровня жизни населения муниципального района к среднему по области</a:t>
            </a:r>
            <a:r>
              <a:rPr lang="ru-RU" sz="1200" b="1" dirty="0" smtClean="0">
                <a:solidFill>
                  <a:schemeClr val="tx1"/>
                </a:solidFill>
              </a:rPr>
              <a:t>.</a:t>
            </a:r>
          </a:p>
          <a:p>
            <a:r>
              <a:rPr lang="ru-RU" sz="1200" b="1" dirty="0" smtClean="0">
                <a:solidFill>
                  <a:schemeClr val="tx1"/>
                </a:solidFill>
              </a:rPr>
              <a:t>4.Содействие повышению правовой грамотности и информированности граждан в вопросах защиты прав потребителей.</a:t>
            </a:r>
          </a:p>
          <a:p>
            <a:r>
              <a:rPr lang="ru-RU" sz="1200" b="1" dirty="0" smtClean="0">
                <a:solidFill>
                  <a:schemeClr val="tx1"/>
                </a:solidFill>
              </a:rPr>
              <a:t>5. Создание новых рабочих мест.</a:t>
            </a:r>
            <a:endParaRPr lang="ru-RU" sz="1200" b="1" dirty="0">
              <a:solidFill>
                <a:schemeClr val="tx1"/>
              </a:solidFill>
            </a:endParaRPr>
          </a:p>
        </p:txBody>
      </p:sp>
      <p:sp>
        <p:nvSpPr>
          <p:cNvPr id="7" name="Скругленный прямоугольник 6"/>
          <p:cNvSpPr/>
          <p:nvPr/>
        </p:nvSpPr>
        <p:spPr>
          <a:xfrm>
            <a:off x="4860032" y="2863278"/>
            <a:ext cx="4104456" cy="399472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tx1"/>
              </a:solidFill>
            </a:endParaRPr>
          </a:p>
          <a:p>
            <a:pPr algn="ctr"/>
            <a:r>
              <a:rPr lang="ru-RU" sz="1200" b="1" dirty="0" smtClean="0">
                <a:solidFill>
                  <a:schemeClr val="tx1"/>
                </a:solidFill>
              </a:rPr>
              <a:t>ОЖИДАЕМЫЕ </a:t>
            </a:r>
            <a:r>
              <a:rPr lang="ru-RU" sz="1200" b="1" dirty="0">
                <a:solidFill>
                  <a:schemeClr val="tx1"/>
                </a:solidFill>
              </a:rPr>
              <a:t>КОНЕЧНЫЕ РЕЗУЛЬТАТЫ</a:t>
            </a:r>
            <a:r>
              <a:rPr lang="en-US" sz="1200" b="1" dirty="0">
                <a:solidFill>
                  <a:schemeClr val="accent1">
                    <a:lumMod val="75000"/>
                  </a:schemeClr>
                </a:solidFill>
              </a:rPr>
              <a:t>:</a:t>
            </a:r>
            <a:endParaRPr lang="ru-RU" sz="1200" b="1" dirty="0">
              <a:solidFill>
                <a:schemeClr val="accent1">
                  <a:lumMod val="75000"/>
                </a:schemeClr>
              </a:solidFill>
            </a:endParaRPr>
          </a:p>
          <a:p>
            <a:r>
              <a:rPr lang="ru-RU" sz="1100" b="1" dirty="0">
                <a:solidFill>
                  <a:schemeClr val="tx1"/>
                </a:solidFill>
              </a:rPr>
              <a:t>1. Увеличение объёма инвестиций в основной капитал за счет всех источников финансирования.</a:t>
            </a:r>
          </a:p>
          <a:p>
            <a:r>
              <a:rPr lang="ru-RU" sz="1100" b="1" dirty="0" smtClean="0">
                <a:solidFill>
                  <a:schemeClr val="tx1"/>
                </a:solidFill>
              </a:rPr>
              <a:t>2.  Создание </a:t>
            </a:r>
            <a:r>
              <a:rPr lang="ru-RU" sz="1100" b="1" dirty="0">
                <a:solidFill>
                  <a:schemeClr val="tx1"/>
                </a:solidFill>
              </a:rPr>
              <a:t>новых рабочих мест. </a:t>
            </a:r>
          </a:p>
          <a:p>
            <a:r>
              <a:rPr lang="ru-RU" sz="1100" b="1" dirty="0">
                <a:solidFill>
                  <a:schemeClr val="tx1"/>
                </a:solidFill>
              </a:rPr>
              <a:t>3</a:t>
            </a:r>
            <a:r>
              <a:rPr lang="ru-RU" sz="1100" b="1" dirty="0" smtClean="0">
                <a:solidFill>
                  <a:schemeClr val="tx1"/>
                </a:solidFill>
              </a:rPr>
              <a:t>. </a:t>
            </a:r>
            <a:r>
              <a:rPr lang="ru-RU" sz="1100" b="1" dirty="0">
                <a:solidFill>
                  <a:schemeClr val="tx1"/>
                </a:solidFill>
              </a:rPr>
              <a:t>Увеличение количества малых и средних предприятий.</a:t>
            </a:r>
          </a:p>
          <a:p>
            <a:r>
              <a:rPr lang="ru-RU" sz="1100" b="1" dirty="0">
                <a:solidFill>
                  <a:schemeClr val="tx1"/>
                </a:solidFill>
              </a:rPr>
              <a:t>4</a:t>
            </a:r>
            <a:r>
              <a:rPr lang="ru-RU" sz="1100" b="1" dirty="0" smtClean="0">
                <a:solidFill>
                  <a:schemeClr val="tx1"/>
                </a:solidFill>
              </a:rPr>
              <a:t>. </a:t>
            </a:r>
            <a:r>
              <a:rPr lang="ru-RU" sz="1100" b="1" dirty="0">
                <a:solidFill>
                  <a:schemeClr val="tx1"/>
                </a:solidFill>
              </a:rPr>
              <a:t>Снижение безработицы, обеспечение занятости молодежи, трудоустройство других социально незащищенных категорий населения; повышение благосостояния населения, снижение общей социальной напряженности в </a:t>
            </a:r>
            <a:r>
              <a:rPr lang="ru-RU" sz="1100" b="1" dirty="0" err="1" smtClean="0">
                <a:solidFill>
                  <a:schemeClr val="tx1"/>
                </a:solidFill>
              </a:rPr>
              <a:t>Репьёвском</a:t>
            </a:r>
            <a:r>
              <a:rPr lang="ru-RU" sz="1100" b="1" dirty="0" smtClean="0">
                <a:solidFill>
                  <a:schemeClr val="tx1"/>
                </a:solidFill>
              </a:rPr>
              <a:t> </a:t>
            </a:r>
            <a:r>
              <a:rPr lang="ru-RU" sz="1100" b="1" dirty="0">
                <a:solidFill>
                  <a:schemeClr val="tx1"/>
                </a:solidFill>
              </a:rPr>
              <a:t>муниципальном районе.</a:t>
            </a:r>
          </a:p>
          <a:p>
            <a:r>
              <a:rPr lang="ru-RU" sz="1100" b="1" dirty="0">
                <a:solidFill>
                  <a:schemeClr val="tx1"/>
                </a:solidFill>
              </a:rPr>
              <a:t>5</a:t>
            </a:r>
            <a:r>
              <a:rPr lang="ru-RU" sz="1100" b="1" dirty="0" smtClean="0">
                <a:solidFill>
                  <a:schemeClr val="tx1"/>
                </a:solidFill>
              </a:rPr>
              <a:t>. Повышение </a:t>
            </a:r>
            <a:r>
              <a:rPr lang="ru-RU" sz="1100" b="1" dirty="0">
                <a:solidFill>
                  <a:schemeClr val="tx1"/>
                </a:solidFill>
              </a:rPr>
              <a:t>уровня правовой грамотности, информированности потребителей о потребительских свойствах товаров (работ, услуг), в том числе об изменениях в реформируемых секторах потребительского рынка (жилищно-коммунальное хозяйство, образование, медицинские услуги и др.), повышение уровня доступности и оперативности защиты нарушенных прав потребителей.</a:t>
            </a:r>
            <a:endParaRPr lang="ru-RU" sz="1100" b="1" dirty="0" smtClean="0">
              <a:solidFill>
                <a:schemeClr val="tx1"/>
              </a:solidFill>
            </a:endParaRPr>
          </a:p>
          <a:p>
            <a:r>
              <a:rPr lang="ru-RU" sz="1100" b="1" dirty="0" smtClean="0">
                <a:solidFill>
                  <a:schemeClr val="tx1"/>
                </a:solidFill>
              </a:rPr>
              <a:t>.</a:t>
            </a:r>
            <a:endParaRPr lang="ru-RU" sz="1100" b="1" dirty="0">
              <a:solidFill>
                <a:schemeClr val="tx1"/>
              </a:solidFill>
            </a:endParaRPr>
          </a:p>
        </p:txBody>
      </p:sp>
      <p:sp>
        <p:nvSpPr>
          <p:cNvPr id="8" name="Стрелка вниз 7"/>
          <p:cNvSpPr/>
          <p:nvPr/>
        </p:nvSpPr>
        <p:spPr>
          <a:xfrm>
            <a:off x="3957869" y="1330913"/>
            <a:ext cx="792087" cy="288032"/>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1062748" y="2541577"/>
            <a:ext cx="675161" cy="264714"/>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3320113" y="2544996"/>
            <a:ext cx="637756" cy="237745"/>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6300192" y="2545214"/>
            <a:ext cx="637756" cy="263701"/>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937186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7848872" cy="720080"/>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endParaRPr lang="ru-RU" sz="1600" b="1" dirty="0" smtClean="0"/>
          </a:p>
          <a:p>
            <a:pPr algn="ctr"/>
            <a:r>
              <a:rPr lang="ru-RU" sz="1600" b="1" dirty="0" smtClean="0"/>
              <a:t>« Экономическое развитие и инновационная экономика»</a:t>
            </a:r>
            <a:endParaRPr lang="ru-RU" sz="1600" b="1" dirty="0"/>
          </a:p>
        </p:txBody>
      </p:sp>
      <p:sp>
        <p:nvSpPr>
          <p:cNvPr id="3" name="Скругленный прямоугольник 2"/>
          <p:cNvSpPr/>
          <p:nvPr/>
        </p:nvSpPr>
        <p:spPr>
          <a:xfrm>
            <a:off x="539552" y="1181133"/>
            <a:ext cx="7848872" cy="39760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600" b="1" dirty="0" smtClean="0">
                <a:solidFill>
                  <a:schemeClr val="accent2">
                    <a:lumMod val="75000"/>
                  </a:schemeClr>
                </a:solidFill>
              </a:rPr>
              <a:t>                               ЦЕЛЕВЫЕ </a:t>
            </a:r>
            <a:r>
              <a:rPr lang="ru-RU" sz="1600" b="1" dirty="0">
                <a:solidFill>
                  <a:schemeClr val="accent2">
                    <a:lumMod val="75000"/>
                  </a:schemeClr>
                </a:solidFill>
              </a:rPr>
              <a:t>ИНДИКАТОРЫ</a:t>
            </a:r>
            <a:r>
              <a:rPr lang="en-US" sz="1600" b="1" dirty="0" smtClean="0">
                <a:solidFill>
                  <a:schemeClr val="accent2">
                    <a:lumMod val="75000"/>
                  </a:schemeClr>
                </a:solidFill>
              </a:rPr>
              <a:t>:</a:t>
            </a:r>
            <a:endParaRPr lang="ru-RU" b="1" dirty="0" smtClean="0">
              <a:solidFill>
                <a:schemeClr val="accent2">
                  <a:lumMod val="75000"/>
                </a:schemeClr>
              </a:solidFill>
            </a:endParaRPr>
          </a:p>
          <a:p>
            <a:r>
              <a:rPr lang="ru-RU" sz="1400" b="1" dirty="0">
                <a:solidFill>
                  <a:schemeClr val="accent2">
                    <a:lumMod val="75000"/>
                  </a:schemeClr>
                </a:solidFill>
              </a:rPr>
              <a:t>1. Объем инвестиций в основной капитал в расчете на 1 жителя муниципального </a:t>
            </a:r>
            <a:r>
              <a:rPr lang="ru-RU" sz="1400" b="1" dirty="0" smtClean="0">
                <a:solidFill>
                  <a:schemeClr val="accent2">
                    <a:lumMod val="75000"/>
                  </a:schemeClr>
                </a:solidFill>
              </a:rPr>
              <a:t>образования. </a:t>
            </a:r>
            <a:endParaRPr lang="ru-RU" sz="1400" b="1" dirty="0">
              <a:solidFill>
                <a:schemeClr val="accent2">
                  <a:lumMod val="75000"/>
                </a:schemeClr>
              </a:solidFill>
            </a:endParaRPr>
          </a:p>
          <a:p>
            <a:r>
              <a:rPr lang="ru-RU" sz="1400" b="1" dirty="0">
                <a:solidFill>
                  <a:schemeClr val="accent2">
                    <a:lumMod val="75000"/>
                  </a:schemeClr>
                </a:solidFill>
              </a:rPr>
              <a:t>2. Число субъектов малого и среднего предпринимательства в расчете на 10 тыс. человек </a:t>
            </a:r>
            <a:r>
              <a:rPr lang="ru-RU" sz="1400" b="1" dirty="0" smtClean="0">
                <a:solidFill>
                  <a:schemeClr val="accent2">
                    <a:lumMod val="75000"/>
                  </a:schemeClr>
                </a:solidFill>
              </a:rPr>
              <a:t>населения.</a:t>
            </a:r>
            <a:endParaRPr lang="ru-RU" sz="1400" b="1" dirty="0">
              <a:solidFill>
                <a:schemeClr val="accent2">
                  <a:lumMod val="75000"/>
                </a:schemeClr>
              </a:solidFill>
            </a:endParaRPr>
          </a:p>
          <a:p>
            <a:r>
              <a:rPr lang="ru-RU" sz="1400" b="1" dirty="0">
                <a:solidFill>
                  <a:schemeClr val="accent2">
                    <a:lumMod val="75000"/>
                  </a:schemeClr>
                </a:solidFill>
              </a:rPr>
              <a:t>3. Доля среднесписочной численности работников малых и средних предприятий в среднесписочной численности работников всех предприятий и организаций</a:t>
            </a:r>
            <a:r>
              <a:rPr lang="ru-RU" sz="1400" b="1" dirty="0" smtClean="0">
                <a:solidFill>
                  <a:schemeClr val="accent2">
                    <a:lumMod val="75000"/>
                  </a:schemeClr>
                </a:solidFill>
              </a:rPr>
              <a:t>.      4</a:t>
            </a:r>
            <a:r>
              <a:rPr lang="ru-RU" sz="1400" b="1" dirty="0">
                <a:solidFill>
                  <a:schemeClr val="accent2">
                    <a:lumMod val="75000"/>
                  </a:schemeClr>
                </a:solidFill>
              </a:rPr>
              <a:t>. Количество малых и средних </a:t>
            </a:r>
            <a:r>
              <a:rPr lang="ru-RU" sz="1400" b="1" dirty="0" smtClean="0">
                <a:solidFill>
                  <a:schemeClr val="accent2">
                    <a:lumMod val="75000"/>
                  </a:schemeClr>
                </a:solidFill>
              </a:rPr>
              <a:t>предприятий.</a:t>
            </a:r>
            <a:endParaRPr lang="ru-RU" sz="1400" b="1" dirty="0">
              <a:solidFill>
                <a:schemeClr val="accent2">
                  <a:lumMod val="75000"/>
                </a:schemeClr>
              </a:solidFill>
            </a:endParaRPr>
          </a:p>
          <a:p>
            <a:r>
              <a:rPr lang="ru-RU" sz="1400" b="1" dirty="0">
                <a:solidFill>
                  <a:schemeClr val="accent2">
                    <a:lumMod val="75000"/>
                  </a:schemeClr>
                </a:solidFill>
              </a:rPr>
              <a:t>5. Среднесписочная численность работников малых и средних  </a:t>
            </a:r>
            <a:r>
              <a:rPr lang="ru-RU" sz="1400" b="1" dirty="0" smtClean="0">
                <a:solidFill>
                  <a:schemeClr val="accent2">
                    <a:lumMod val="75000"/>
                  </a:schemeClr>
                </a:solidFill>
              </a:rPr>
              <a:t>предприятий.</a:t>
            </a:r>
            <a:endParaRPr lang="ru-RU" sz="1400" b="1" dirty="0">
              <a:solidFill>
                <a:schemeClr val="accent2">
                  <a:lumMod val="75000"/>
                </a:schemeClr>
              </a:solidFill>
            </a:endParaRPr>
          </a:p>
          <a:p>
            <a:r>
              <a:rPr lang="ru-RU" sz="1400" b="1" dirty="0">
                <a:solidFill>
                  <a:schemeClr val="accent2">
                    <a:lumMod val="75000"/>
                  </a:schemeClr>
                </a:solidFill>
              </a:rPr>
              <a:t>6. Количество предоставляемых услуг.</a:t>
            </a:r>
            <a:endParaRPr lang="en-US" sz="1400" b="1" dirty="0">
              <a:solidFill>
                <a:schemeClr val="accent1">
                  <a:lumMod val="75000"/>
                </a:schemeClr>
              </a:solidFill>
            </a:endParaRPr>
          </a:p>
          <a:p>
            <a:r>
              <a:rPr lang="ru-RU" sz="1400" b="1" dirty="0" smtClean="0">
                <a:solidFill>
                  <a:schemeClr val="accent2">
                    <a:lumMod val="75000"/>
                  </a:schemeClr>
                </a:solidFill>
              </a:rPr>
              <a:t>7</a:t>
            </a:r>
            <a:r>
              <a:rPr lang="ru-RU" sz="1400" b="1" dirty="0">
                <a:solidFill>
                  <a:schemeClr val="accent2">
                    <a:lumMod val="75000"/>
                  </a:schemeClr>
                </a:solidFill>
              </a:rPr>
              <a:t>. </a:t>
            </a:r>
            <a:r>
              <a:rPr lang="ru-RU" sz="1400" b="1" dirty="0" smtClean="0">
                <a:solidFill>
                  <a:schemeClr val="accent2">
                    <a:lumMod val="75000"/>
                  </a:schemeClr>
                </a:solidFill>
              </a:rPr>
              <a:t>Количество консультаций по защите прав потребителей.</a:t>
            </a:r>
            <a:endParaRPr lang="ru-RU" sz="1400" b="1" dirty="0">
              <a:solidFill>
                <a:schemeClr val="accent2">
                  <a:lumMod val="75000"/>
                </a:schemeClr>
              </a:solidFill>
            </a:endParaRPr>
          </a:p>
          <a:p>
            <a:r>
              <a:rPr lang="ru-RU" sz="1400" b="1" dirty="0">
                <a:solidFill>
                  <a:schemeClr val="accent2">
                    <a:lumMod val="75000"/>
                  </a:schemeClr>
                </a:solidFill>
              </a:rPr>
              <a:t>8. Количество </a:t>
            </a:r>
            <a:r>
              <a:rPr lang="ru-RU" sz="1400" b="1" dirty="0" smtClean="0">
                <a:solidFill>
                  <a:schemeClr val="accent2">
                    <a:lumMod val="75000"/>
                  </a:schemeClr>
                </a:solidFill>
              </a:rPr>
              <a:t>созданных рабочих мест.</a:t>
            </a:r>
            <a:endParaRPr lang="en-US" sz="1400" b="1" dirty="0">
              <a:solidFill>
                <a:schemeClr val="accent1">
                  <a:lumMod val="75000"/>
                </a:schemeClr>
              </a:solidFill>
            </a:endParaRPr>
          </a:p>
        </p:txBody>
      </p:sp>
      <p:pic>
        <p:nvPicPr>
          <p:cNvPr id="4" name="Объект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243" y="4971592"/>
            <a:ext cx="2265951" cy="161487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013176"/>
            <a:ext cx="3816424" cy="1597328"/>
          </a:xfrm>
          <a:prstGeom prst="rect">
            <a:avLst/>
          </a:prstGeom>
        </p:spPr>
      </p:pic>
    </p:spTree>
    <p:extLst>
      <p:ext uri="{BB962C8B-B14F-4D97-AF65-F5344CB8AC3E}">
        <p14:creationId xmlns:p14="http://schemas.microsoft.com/office/powerpoint/2010/main" val="18988137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8064895" cy="909776"/>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endParaRPr lang="ru-RU" sz="1600" b="1" dirty="0" smtClean="0"/>
          </a:p>
          <a:p>
            <a:pPr algn="ctr"/>
            <a:r>
              <a:rPr lang="ru-RU" sz="1600" b="1" dirty="0" smtClean="0"/>
              <a:t>« Развитие сельского хозяйства, производства пищевых продуктов и инфраструктуры агропродовольственного рынка на 2020-2028 годы»</a:t>
            </a:r>
            <a:endParaRPr lang="ru-RU" sz="1600" b="1" dirty="0"/>
          </a:p>
        </p:txBody>
      </p:sp>
      <p:sp>
        <p:nvSpPr>
          <p:cNvPr id="3" name="Скругленный прямоугольник 2"/>
          <p:cNvSpPr/>
          <p:nvPr/>
        </p:nvSpPr>
        <p:spPr>
          <a:xfrm>
            <a:off x="536062" y="1233072"/>
            <a:ext cx="8064895" cy="64811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1">
                    <a:lumMod val="75000"/>
                  </a:schemeClr>
                </a:solidFill>
              </a:rPr>
              <a:t>Ответственный исполнитель</a:t>
            </a:r>
            <a:r>
              <a:rPr lang="en-US" b="1" dirty="0" smtClean="0">
                <a:solidFill>
                  <a:schemeClr val="accent1">
                    <a:lumMod val="75000"/>
                  </a:schemeClr>
                </a:solidFill>
              </a:rPr>
              <a:t>:</a:t>
            </a:r>
            <a:r>
              <a:rPr lang="ru-RU" b="1" dirty="0" smtClean="0">
                <a:solidFill>
                  <a:schemeClr val="accent1">
                    <a:lumMod val="75000"/>
                  </a:schemeClr>
                </a:solidFill>
              </a:rPr>
              <a:t>  администрация Репьёвского муниципального района</a:t>
            </a:r>
            <a:r>
              <a:rPr lang="en-US" b="1" dirty="0" smtClean="0">
                <a:solidFill>
                  <a:schemeClr val="accent1">
                    <a:lumMod val="75000"/>
                  </a:schemeClr>
                </a:solidFill>
              </a:rPr>
              <a:t> </a:t>
            </a:r>
            <a:endParaRPr lang="ru-RU" b="1" dirty="0">
              <a:solidFill>
                <a:schemeClr val="accent1">
                  <a:lumMod val="75000"/>
                </a:schemeClr>
              </a:solidFill>
            </a:endParaRPr>
          </a:p>
        </p:txBody>
      </p:sp>
      <p:sp>
        <p:nvSpPr>
          <p:cNvPr id="4" name="Скругленный прямоугольник 3"/>
          <p:cNvSpPr/>
          <p:nvPr/>
        </p:nvSpPr>
        <p:spPr>
          <a:xfrm>
            <a:off x="539553" y="2238518"/>
            <a:ext cx="8064894" cy="92863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 </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2025г. 2761,4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2026г. 1694,4 тыс. руб., в 2027г. 1701,8 тыс. руб.</a:t>
            </a:r>
          </a:p>
          <a:p>
            <a:r>
              <a:rPr lang="ru-RU" sz="1200" b="1" dirty="0" smtClean="0">
                <a:solidFill>
                  <a:schemeClr val="accent1">
                    <a:lumMod val="50000"/>
                  </a:schemeClr>
                </a:solidFill>
              </a:rPr>
              <a:t>Подпрограмма1. «Обеспечение реализации муниципальной программы» Подпрограмма 2 «Устойчивое развитие сельских территорий муниципального района на 2020-2028 годы»</a:t>
            </a: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r>
              <a:rPr lang="ru-RU" b="1" dirty="0" smtClean="0">
                <a:solidFill>
                  <a:schemeClr val="tx1"/>
                </a:solidFill>
              </a:rPr>
              <a:t>о</a:t>
            </a:r>
            <a:endParaRPr lang="ru-RU" u="sng" dirty="0" smtClean="0">
              <a:solidFill>
                <a:schemeClr val="accent1">
                  <a:lumMod val="50000"/>
                </a:schemeClr>
              </a:solidFill>
            </a:endParaRPr>
          </a:p>
          <a:p>
            <a:pPr algn="ctr"/>
            <a:r>
              <a:rPr lang="ru-RU" b="1" dirty="0" smtClean="0">
                <a:solidFill>
                  <a:schemeClr val="tx1"/>
                </a:solidFill>
              </a:rPr>
              <a:t>о</a:t>
            </a:r>
            <a:endParaRPr lang="ru-RU" u="sng" dirty="0">
              <a:solidFill>
                <a:schemeClr val="accent1">
                  <a:lumMod val="50000"/>
                </a:schemeClr>
              </a:solidFill>
            </a:endParaRPr>
          </a:p>
        </p:txBody>
      </p:sp>
      <p:sp>
        <p:nvSpPr>
          <p:cNvPr id="5" name="Скругленный прямоугольник 4"/>
          <p:cNvSpPr/>
          <p:nvPr/>
        </p:nvSpPr>
        <p:spPr>
          <a:xfrm>
            <a:off x="2746548" y="3734742"/>
            <a:ext cx="4031940" cy="31715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ЦЕЛЬ МУНИЦИПАЛЬНОЙ ПРОГРАММЫ</a:t>
            </a:r>
            <a:r>
              <a:rPr lang="en-US" sz="1200" b="1" dirty="0" smtClean="0">
                <a:solidFill>
                  <a:schemeClr val="accent1">
                    <a:lumMod val="50000"/>
                  </a:schemeClr>
                </a:solidFill>
              </a:rPr>
              <a:t>:</a:t>
            </a:r>
            <a:endParaRPr lang="ru-RU" sz="1200" b="1" dirty="0">
              <a:solidFill>
                <a:schemeClr val="accent1">
                  <a:lumMod val="50000"/>
                </a:schemeClr>
              </a:solidFill>
            </a:endParaRPr>
          </a:p>
          <a:p>
            <a:pPr algn="just"/>
            <a:r>
              <a:rPr lang="ru-RU" sz="1200" b="1" dirty="0" smtClean="0">
                <a:solidFill>
                  <a:schemeClr val="tx1"/>
                </a:solidFill>
              </a:rPr>
              <a:t>1.Обеспечение </a:t>
            </a:r>
            <a:r>
              <a:rPr lang="ru-RU" sz="1200" b="1" dirty="0">
                <a:solidFill>
                  <a:schemeClr val="tx1"/>
                </a:solidFill>
              </a:rPr>
              <a:t>консультационной помощью производителей сельскохозяйственной продукции всех форм собственности по вопросам управления сельскохозяйственным предприятием, применения инновационных технологий в отраслях сельского хозяйства, в области экономики, финансов, права, землеустройства, производства, переработки и реализации продукции, бухгалтерского учета и аудита, а также по другим вопросам агропромышленного </a:t>
            </a:r>
            <a:r>
              <a:rPr lang="ru-RU" sz="1200" b="1" dirty="0" smtClean="0">
                <a:solidFill>
                  <a:schemeClr val="tx1"/>
                </a:solidFill>
              </a:rPr>
              <a:t>производства</a:t>
            </a:r>
          </a:p>
          <a:p>
            <a:pPr algn="just"/>
            <a:r>
              <a:rPr lang="ru-RU" sz="1200" b="1" dirty="0" smtClean="0">
                <a:solidFill>
                  <a:schemeClr val="tx1"/>
                </a:solidFill>
              </a:rPr>
              <a:t>2.Обеспечение жильём граждан, проживающих на сельских территориях</a:t>
            </a:r>
            <a:r>
              <a:rPr lang="ru-RU" sz="1200" b="1" dirty="0">
                <a:solidFill>
                  <a:schemeClr val="tx1"/>
                </a:solidFill>
              </a:rPr>
              <a:t> </a:t>
            </a:r>
          </a:p>
        </p:txBody>
      </p:sp>
      <p:sp>
        <p:nvSpPr>
          <p:cNvPr id="6" name="Скругленный прямоугольник 5"/>
          <p:cNvSpPr/>
          <p:nvPr/>
        </p:nvSpPr>
        <p:spPr>
          <a:xfrm>
            <a:off x="6967066" y="3734742"/>
            <a:ext cx="2176934" cy="31232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accent2">
                  <a:lumMod val="20000"/>
                  <a:lumOff val="80000"/>
                </a:schemeClr>
              </a:solidFill>
            </a:endParaRPr>
          </a:p>
          <a:p>
            <a:pPr algn="ctr"/>
            <a:r>
              <a:rPr lang="ru-RU" sz="1200" b="1" dirty="0" smtClean="0">
                <a:solidFill>
                  <a:schemeClr val="accent1">
                    <a:lumMod val="50000"/>
                  </a:schemeClr>
                </a:solidFill>
              </a:rPr>
              <a:t>ЗАДАЧИ МУНИЦИПАЛЬНОЙ ПРОГРАММЫ</a:t>
            </a:r>
            <a:r>
              <a:rPr lang="en-US" sz="1200" b="1" dirty="0" smtClean="0">
                <a:solidFill>
                  <a:schemeClr val="accent1">
                    <a:lumMod val="50000"/>
                  </a:schemeClr>
                </a:solidFill>
              </a:rPr>
              <a:t>:</a:t>
            </a:r>
            <a:endParaRPr lang="en-US" sz="1200" b="1" dirty="0" smtClean="0">
              <a:solidFill>
                <a:schemeClr val="accent1">
                  <a:lumMod val="75000"/>
                </a:schemeClr>
              </a:solidFill>
            </a:endParaRPr>
          </a:p>
          <a:p>
            <a:r>
              <a:rPr lang="ru-RU" sz="1200" b="1" dirty="0" smtClean="0">
                <a:solidFill>
                  <a:schemeClr val="tx1"/>
                </a:solidFill>
              </a:rPr>
              <a:t>-обеспечение информационно-консультационной </a:t>
            </a:r>
            <a:r>
              <a:rPr lang="ru-RU" sz="1200" b="1" dirty="0">
                <a:solidFill>
                  <a:schemeClr val="tx1"/>
                </a:solidFill>
              </a:rPr>
              <a:t>поддержки сельскохозяйственных предприятий</a:t>
            </a:r>
            <a:r>
              <a:rPr lang="ru-RU" sz="1050" b="1" dirty="0" smtClean="0">
                <a:solidFill>
                  <a:schemeClr val="tx1"/>
                </a:solidFill>
              </a:rPr>
              <a:t>.</a:t>
            </a:r>
          </a:p>
          <a:p>
            <a:r>
              <a:rPr lang="ru-RU" sz="1050" b="1" dirty="0" smtClean="0">
                <a:solidFill>
                  <a:schemeClr val="tx1"/>
                </a:solidFill>
              </a:rPr>
              <a:t>-</a:t>
            </a:r>
            <a:r>
              <a:rPr lang="ru-RU" sz="1200" b="1" dirty="0">
                <a:solidFill>
                  <a:schemeClr val="tx1"/>
                </a:solidFill>
              </a:rPr>
              <a:t>создание предпосылок для устойчивого развития сельских территорий в </a:t>
            </a:r>
            <a:r>
              <a:rPr lang="ru-RU" sz="1200" b="1" dirty="0" err="1">
                <a:solidFill>
                  <a:schemeClr val="tx1"/>
                </a:solidFill>
              </a:rPr>
              <a:t>Репьёвском</a:t>
            </a:r>
            <a:r>
              <a:rPr lang="ru-RU" sz="1200" b="1" dirty="0">
                <a:solidFill>
                  <a:schemeClr val="tx1"/>
                </a:solidFill>
              </a:rPr>
              <a:t> муниципальном районе Воронежской </a:t>
            </a:r>
            <a:r>
              <a:rPr lang="ru-RU" sz="1050" dirty="0"/>
              <a:t>области.</a:t>
            </a:r>
            <a:endParaRPr lang="ru-RU" sz="1050" b="1" dirty="0">
              <a:solidFill>
                <a:schemeClr val="tx1"/>
              </a:solidFill>
            </a:endParaRPr>
          </a:p>
        </p:txBody>
      </p:sp>
      <p:sp>
        <p:nvSpPr>
          <p:cNvPr id="8" name="Стрелка вниз 7"/>
          <p:cNvSpPr/>
          <p:nvPr/>
        </p:nvSpPr>
        <p:spPr>
          <a:xfrm>
            <a:off x="3203848" y="3317766"/>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8055533" y="3236460"/>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4256190" y="1940848"/>
            <a:ext cx="504056" cy="2395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4" descr="http://politrussia.com/upload/iblock/e97/e97153acf41c2547bb5e57730e92a0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734742"/>
            <a:ext cx="2247761" cy="2008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8804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0"/>
            <a:ext cx="8064895" cy="720080"/>
          </a:xfrm>
          <a:prstGeom prst="rect">
            <a:avLst/>
          </a:prstGeom>
          <a:solidFill>
            <a:srgbClr val="33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 </a:t>
            </a:r>
            <a:r>
              <a:rPr lang="ru-RU" sz="1600" b="1" dirty="0" smtClean="0"/>
              <a:t>Развитие сельского хозяйства, производства пищевых продуктов и инфраструктуры агропродовольственного рынка на 2020-2028 годы»</a:t>
            </a:r>
            <a:endParaRPr lang="ru-RU" sz="1600" b="1" dirty="0"/>
          </a:p>
        </p:txBody>
      </p:sp>
      <p:sp>
        <p:nvSpPr>
          <p:cNvPr id="3" name="Скругленный прямоугольник 2"/>
          <p:cNvSpPr/>
          <p:nvPr/>
        </p:nvSpPr>
        <p:spPr>
          <a:xfrm>
            <a:off x="4716016" y="1184953"/>
            <a:ext cx="4248472" cy="296412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ОЖИДАЕМЫЕ КОНЕЧНЫЕ РЕЗУЛЬТАТЫ</a:t>
            </a:r>
            <a:r>
              <a:rPr lang="en-US" sz="1200" b="1" dirty="0" smtClean="0">
                <a:solidFill>
                  <a:schemeClr val="accent1">
                    <a:lumMod val="50000"/>
                  </a:schemeClr>
                </a:solidFill>
              </a:rPr>
              <a:t>:</a:t>
            </a:r>
            <a:endParaRPr lang="ru-RU" sz="1200" b="1" dirty="0" smtClean="0">
              <a:solidFill>
                <a:schemeClr val="accent1">
                  <a:lumMod val="50000"/>
                </a:schemeClr>
              </a:solidFill>
            </a:endParaRPr>
          </a:p>
          <a:p>
            <a:r>
              <a:rPr lang="ru-RU" sz="1200" b="1" dirty="0" smtClean="0">
                <a:solidFill>
                  <a:schemeClr val="tx1"/>
                </a:solidFill>
              </a:rPr>
              <a:t>- повышение </a:t>
            </a:r>
            <a:r>
              <a:rPr lang="ru-RU" sz="1200" b="1" dirty="0">
                <a:solidFill>
                  <a:schemeClr val="tx1"/>
                </a:solidFill>
              </a:rPr>
              <a:t>эффективности и устойчивости функционирования сельскохозяйственных предприятий всех форм собственности на основе внедрения передового производственного опыта и доведения до хозяйствующих субъектов  научной, технологической и рыночной информации</a:t>
            </a:r>
            <a:r>
              <a:rPr lang="ru-RU" sz="1200" b="1" dirty="0" smtClean="0">
                <a:solidFill>
                  <a:schemeClr val="tx1"/>
                </a:solidFill>
              </a:rPr>
              <a:t>.</a:t>
            </a:r>
          </a:p>
          <a:p>
            <a:r>
              <a:rPr lang="ru-RU" sz="1200" b="1" dirty="0">
                <a:solidFill>
                  <a:schemeClr val="tx1"/>
                </a:solidFill>
              </a:rPr>
              <a:t>  - улучшение жилищных условий граждан, проживающих на сельских территориях;</a:t>
            </a:r>
          </a:p>
          <a:p>
            <a:r>
              <a:rPr lang="ru-RU" sz="1200" b="1" dirty="0">
                <a:solidFill>
                  <a:schemeClr val="tx1"/>
                </a:solidFill>
              </a:rPr>
              <a:t>- оказание поддержки в строительстве (приобретении) жилья семьям агропромышленного комплекса и, тем самым, создание условий для приостановки миграции сельской молодежи.</a:t>
            </a:r>
          </a:p>
        </p:txBody>
      </p:sp>
      <p:sp>
        <p:nvSpPr>
          <p:cNvPr id="4" name="Скругленный прямоугольник 3"/>
          <p:cNvSpPr/>
          <p:nvPr/>
        </p:nvSpPr>
        <p:spPr>
          <a:xfrm>
            <a:off x="4788024" y="4365104"/>
            <a:ext cx="4176464" cy="240471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b="1" dirty="0" smtClean="0">
                <a:solidFill>
                  <a:schemeClr val="accent1">
                    <a:lumMod val="75000"/>
                  </a:schemeClr>
                </a:solidFill>
              </a:rPr>
              <a:t>ЦЕЛЕВЫЕ </a:t>
            </a:r>
            <a:r>
              <a:rPr lang="ru-RU" sz="1200" b="1" dirty="0">
                <a:solidFill>
                  <a:schemeClr val="accent1">
                    <a:lumMod val="75000"/>
                  </a:schemeClr>
                </a:solidFill>
              </a:rPr>
              <a:t>ИНДИКАТОРЫ</a:t>
            </a:r>
            <a:r>
              <a:rPr lang="en-US" sz="1200" b="1" dirty="0" smtClean="0">
                <a:solidFill>
                  <a:schemeClr val="accent1">
                    <a:lumMod val="75000"/>
                  </a:schemeClr>
                </a:solidFill>
              </a:rPr>
              <a:t>:</a:t>
            </a:r>
            <a:endParaRPr lang="ru-RU" sz="1200" b="1" dirty="0" smtClean="0">
              <a:solidFill>
                <a:schemeClr val="accent1">
                  <a:lumMod val="75000"/>
                </a:schemeClr>
              </a:solidFill>
            </a:endParaRPr>
          </a:p>
          <a:p>
            <a:r>
              <a:rPr lang="ru-RU" sz="1200" b="1" dirty="0">
                <a:solidFill>
                  <a:schemeClr val="tx1"/>
                </a:solidFill>
              </a:rPr>
              <a:t>1. Количество оказанных консультационных услуг, (ед.);</a:t>
            </a:r>
          </a:p>
          <a:p>
            <a:r>
              <a:rPr lang="ru-RU" sz="1200" b="1" dirty="0">
                <a:solidFill>
                  <a:schemeClr val="tx1"/>
                </a:solidFill>
              </a:rPr>
              <a:t>2. Уровень роста оказанных консультационных услуг, (%);</a:t>
            </a:r>
          </a:p>
          <a:p>
            <a:r>
              <a:rPr lang="ru-RU" sz="1200" b="1" dirty="0">
                <a:solidFill>
                  <a:schemeClr val="tx1"/>
                </a:solidFill>
              </a:rPr>
              <a:t>3. Ввод (приобретение) жилых помещений (жилых домов) для граждан, проживающих на сельских территориях, (</a:t>
            </a:r>
            <a:r>
              <a:rPr lang="ru-RU" sz="1200" b="1" dirty="0" err="1">
                <a:solidFill>
                  <a:schemeClr val="tx1"/>
                </a:solidFill>
              </a:rPr>
              <a:t>кв.м</a:t>
            </a:r>
            <a:r>
              <a:rPr lang="ru-RU" sz="1200" b="1" dirty="0">
                <a:solidFill>
                  <a:schemeClr val="tx1"/>
                </a:solidFill>
              </a:rPr>
              <a:t>.).</a:t>
            </a:r>
          </a:p>
          <a:p>
            <a:r>
              <a:rPr lang="ru-RU" sz="1200" b="1" dirty="0">
                <a:solidFill>
                  <a:schemeClr val="tx1"/>
                </a:solidFill>
              </a:rPr>
              <a:t>4. Количество реализованных проектов по благоустройству сельских территорий, (ед.) </a:t>
            </a:r>
            <a:endParaRPr lang="ru-RU" sz="1200" b="1" dirty="0" smtClean="0">
              <a:solidFill>
                <a:schemeClr val="tx1"/>
              </a:solidFill>
            </a:endParaRPr>
          </a:p>
          <a:p>
            <a:r>
              <a:rPr lang="ru-RU" sz="1200" b="1" dirty="0" smtClean="0">
                <a:solidFill>
                  <a:schemeClr val="tx1"/>
                </a:solidFill>
              </a:rPr>
              <a:t>5 </a:t>
            </a:r>
            <a:r>
              <a:rPr lang="ru-RU" sz="1200" b="1" dirty="0">
                <a:solidFill>
                  <a:schemeClr val="tx1"/>
                </a:solidFill>
              </a:rPr>
              <a:t>Ввод в эксплуатацию автомобильных дорог (км</a:t>
            </a:r>
            <a:r>
              <a:rPr lang="ru-RU" sz="1200" b="1" dirty="0" smtClean="0">
                <a:solidFill>
                  <a:schemeClr val="tx1"/>
                </a:solidFill>
              </a:rPr>
              <a:t>)</a:t>
            </a:r>
            <a:endParaRPr lang="en-US" sz="1400" b="1" dirty="0">
              <a:solidFill>
                <a:schemeClr val="tx1"/>
              </a:solidFill>
            </a:endParaRPr>
          </a:p>
        </p:txBody>
      </p:sp>
      <p:pic>
        <p:nvPicPr>
          <p:cNvPr id="5" name="Picture 8" descr="http://pics.livejournal.com/meatblog/pic/0001r32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365104"/>
            <a:ext cx="3732687" cy="24047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Загрузка двумя комбаин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84953"/>
            <a:ext cx="3732687" cy="279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615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3796" y="70396"/>
            <a:ext cx="8064896" cy="64612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r>
              <a:rPr lang="ru-RU" sz="1600" b="1" dirty="0" smtClean="0"/>
              <a:t>                     </a:t>
            </a:r>
          </a:p>
          <a:p>
            <a:pPr algn="ctr"/>
            <a:r>
              <a:rPr lang="ru-RU" sz="1600" b="1" dirty="0" smtClean="0"/>
              <a:t>« </a:t>
            </a:r>
            <a:r>
              <a:rPr lang="ru-RU" sz="1600" b="1" dirty="0" err="1" smtClean="0"/>
              <a:t>Энергоэффективность</a:t>
            </a:r>
            <a:r>
              <a:rPr lang="ru-RU" sz="1600" b="1" dirty="0" smtClean="0"/>
              <a:t> и развитие экономики»</a:t>
            </a:r>
            <a:endParaRPr lang="ru-RU" sz="1600" b="1" dirty="0"/>
          </a:p>
        </p:txBody>
      </p:sp>
      <p:sp>
        <p:nvSpPr>
          <p:cNvPr id="8" name="Скругленный прямоугольник 7"/>
          <p:cNvSpPr/>
          <p:nvPr/>
        </p:nvSpPr>
        <p:spPr>
          <a:xfrm>
            <a:off x="133796" y="874533"/>
            <a:ext cx="8064896" cy="50405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6">
                    <a:lumMod val="50000"/>
                  </a:schemeClr>
                </a:solidFill>
              </a:rPr>
              <a:t>Ответственный исполнитель муниципальной программы</a:t>
            </a:r>
            <a:r>
              <a:rPr lang="en-US" sz="1600" b="1" dirty="0" smtClean="0">
                <a:solidFill>
                  <a:schemeClr val="accent6">
                    <a:lumMod val="50000"/>
                  </a:schemeClr>
                </a:solidFill>
              </a:rPr>
              <a:t>: </a:t>
            </a:r>
            <a:r>
              <a:rPr lang="ru-RU" sz="1600" b="1" dirty="0" smtClean="0">
                <a:solidFill>
                  <a:schemeClr val="accent6">
                    <a:lumMod val="50000"/>
                  </a:schemeClr>
                </a:solidFill>
              </a:rPr>
              <a:t>администрация Репьёвского муниципального района</a:t>
            </a:r>
            <a:endParaRPr lang="ru-RU" sz="1600" b="1" dirty="0">
              <a:solidFill>
                <a:schemeClr val="accent6">
                  <a:lumMod val="50000"/>
                </a:schemeClr>
              </a:solidFill>
            </a:endParaRPr>
          </a:p>
        </p:txBody>
      </p:sp>
      <p:sp>
        <p:nvSpPr>
          <p:cNvPr id="9" name="Скругленный прямоугольник 8"/>
          <p:cNvSpPr/>
          <p:nvPr/>
        </p:nvSpPr>
        <p:spPr>
          <a:xfrm>
            <a:off x="133796" y="2121901"/>
            <a:ext cx="8064896" cy="105031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1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В 2025г. 3998,2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2026г. 3973,2 тыс. руб., в 2027г. 3998,2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p>
          <a:p>
            <a:r>
              <a:rPr lang="ru-RU" sz="1200" b="1" dirty="0" smtClean="0">
                <a:solidFill>
                  <a:schemeClr val="accent1">
                    <a:lumMod val="50000"/>
                  </a:schemeClr>
                </a:solidFill>
              </a:rPr>
              <a:t>Подпрограмма1. «Повышение энергетической эффективности экономики Репьёвского муниципального района и сокращение энергетических издержек в бюджетном секторе на 2020-2028 годы»</a:t>
            </a:r>
            <a:endParaRPr lang="ru-RU" sz="12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10" name="Скругленный прямоугольник 9"/>
          <p:cNvSpPr/>
          <p:nvPr/>
        </p:nvSpPr>
        <p:spPr>
          <a:xfrm>
            <a:off x="539552" y="3713198"/>
            <a:ext cx="1702336" cy="256655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6">
                    <a:lumMod val="50000"/>
                  </a:schemeClr>
                </a:solidFill>
              </a:rPr>
              <a:t>ЦЕЛЬ МУНИЦИПАЛЬНОЙ ПРОГРАММЫ</a:t>
            </a:r>
            <a:r>
              <a:rPr lang="en-US" sz="1200" b="1" dirty="0" smtClean="0">
                <a:solidFill>
                  <a:schemeClr val="accent6">
                    <a:lumMod val="50000"/>
                  </a:schemeClr>
                </a:solidFill>
              </a:rPr>
              <a:t>:</a:t>
            </a:r>
            <a:endParaRPr lang="ru-RU" sz="1200" b="1" dirty="0" smtClean="0">
              <a:solidFill>
                <a:schemeClr val="accent6">
                  <a:lumMod val="50000"/>
                </a:schemeClr>
              </a:solidFill>
            </a:endParaRPr>
          </a:p>
          <a:p>
            <a:pPr algn="ctr"/>
            <a:endParaRPr lang="ru-RU" sz="1200" b="1" dirty="0">
              <a:solidFill>
                <a:schemeClr val="tx1"/>
              </a:solidFill>
            </a:endParaRPr>
          </a:p>
          <a:p>
            <a:r>
              <a:rPr lang="ru-RU" sz="1200" b="1" dirty="0">
                <a:solidFill>
                  <a:schemeClr val="tx1"/>
                </a:solidFill>
              </a:rPr>
              <a:t>Снижение удельных показателей потребления тепловой энергии, воды и природного газа, сокращение потерь энергоресурсов</a:t>
            </a:r>
          </a:p>
        </p:txBody>
      </p:sp>
      <p:sp>
        <p:nvSpPr>
          <p:cNvPr id="11" name="Скругленный прямоугольник 10"/>
          <p:cNvSpPr/>
          <p:nvPr/>
        </p:nvSpPr>
        <p:spPr>
          <a:xfrm>
            <a:off x="2722563" y="3771683"/>
            <a:ext cx="1656184" cy="2545736"/>
          </a:xfrm>
          <a:prstGeom prst="roundRect">
            <a:avLst/>
          </a:prstGeom>
          <a:solidFill>
            <a:schemeClr val="accent3">
              <a:lumMod val="20000"/>
              <a:lumOff val="80000"/>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6">
                    <a:lumMod val="50000"/>
                  </a:schemeClr>
                </a:solidFill>
              </a:rPr>
              <a:t>ЗАДАЧИ МУНИЦИПАЛЬНОЙ ПРОГРАММЫ</a:t>
            </a:r>
            <a:r>
              <a:rPr lang="en-US" sz="1200" b="1" dirty="0" smtClean="0">
                <a:solidFill>
                  <a:schemeClr val="accent6">
                    <a:lumMod val="50000"/>
                  </a:schemeClr>
                </a:solidFill>
              </a:rPr>
              <a:t>:</a:t>
            </a:r>
            <a:endParaRPr lang="ru-RU" sz="1200" b="1" dirty="0" smtClean="0">
              <a:solidFill>
                <a:schemeClr val="accent6">
                  <a:lumMod val="50000"/>
                </a:schemeClr>
              </a:solidFill>
            </a:endParaRPr>
          </a:p>
          <a:p>
            <a:pPr algn="ctr"/>
            <a:endParaRPr lang="en-US" sz="1200" b="1" dirty="0" smtClean="0">
              <a:solidFill>
                <a:schemeClr val="accent1">
                  <a:lumMod val="75000"/>
                </a:schemeClr>
              </a:solidFill>
            </a:endParaRPr>
          </a:p>
          <a:p>
            <a:r>
              <a:rPr lang="ru-RU" sz="1200" b="1" dirty="0">
                <a:solidFill>
                  <a:schemeClr val="tx1"/>
                </a:solidFill>
              </a:rPr>
              <a:t>1.    Повышение энергетической эффективности в секторах экономики </a:t>
            </a:r>
            <a:r>
              <a:rPr lang="ru-RU" sz="1200" b="1" dirty="0" smtClean="0">
                <a:solidFill>
                  <a:schemeClr val="tx1"/>
                </a:solidFill>
              </a:rPr>
              <a:t>Репьёвского </a:t>
            </a:r>
            <a:r>
              <a:rPr lang="ru-RU" sz="1200" b="1" dirty="0">
                <a:solidFill>
                  <a:schemeClr val="tx1"/>
                </a:solidFill>
              </a:rPr>
              <a:t>муниципального района</a:t>
            </a:r>
          </a:p>
        </p:txBody>
      </p:sp>
      <p:sp>
        <p:nvSpPr>
          <p:cNvPr id="12" name="Скругленный прямоугольник 11"/>
          <p:cNvSpPr/>
          <p:nvPr/>
        </p:nvSpPr>
        <p:spPr>
          <a:xfrm>
            <a:off x="4797779" y="3763584"/>
            <a:ext cx="1702336" cy="251616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6">
                    <a:lumMod val="50000"/>
                  </a:schemeClr>
                </a:solidFill>
              </a:rPr>
              <a:t>ОЖИДАЕМЫЕ КОНЕЧНЫЕ РЕЗУЛЬТАТЫ</a:t>
            </a:r>
            <a:r>
              <a:rPr lang="en-US" sz="1200" b="1" dirty="0" smtClean="0">
                <a:solidFill>
                  <a:schemeClr val="accent6">
                    <a:lumMod val="50000"/>
                  </a:schemeClr>
                </a:solidFill>
              </a:rPr>
              <a:t>:</a:t>
            </a:r>
            <a:endParaRPr lang="ru-RU" sz="1200" b="1" dirty="0" smtClean="0">
              <a:solidFill>
                <a:schemeClr val="accent6">
                  <a:lumMod val="50000"/>
                </a:schemeClr>
              </a:solidFill>
            </a:endParaRPr>
          </a:p>
          <a:p>
            <a:pPr algn="ctr"/>
            <a:endParaRPr lang="ru-RU" sz="1200" b="1" dirty="0" smtClean="0">
              <a:solidFill>
                <a:schemeClr val="accent1">
                  <a:lumMod val="75000"/>
                </a:schemeClr>
              </a:solidFill>
            </a:endParaRPr>
          </a:p>
          <a:p>
            <a:pPr algn="ctr"/>
            <a:endParaRPr lang="ru-RU" sz="1200" b="1" dirty="0">
              <a:solidFill>
                <a:schemeClr val="accent1">
                  <a:lumMod val="75000"/>
                </a:schemeClr>
              </a:solidFill>
            </a:endParaRPr>
          </a:p>
          <a:p>
            <a:pPr algn="ctr"/>
            <a:endParaRPr lang="ru-RU" sz="1200" b="1" dirty="0">
              <a:solidFill>
                <a:schemeClr val="accent1">
                  <a:lumMod val="75000"/>
                </a:schemeClr>
              </a:solidFill>
            </a:endParaRPr>
          </a:p>
          <a:p>
            <a:pPr algn="ctr"/>
            <a:endParaRPr lang="ru-RU" sz="1200" b="1" dirty="0" smtClean="0">
              <a:solidFill>
                <a:schemeClr val="accent1">
                  <a:lumMod val="75000"/>
                </a:schemeClr>
              </a:solidFill>
            </a:endParaRPr>
          </a:p>
          <a:p>
            <a:r>
              <a:rPr lang="ru-RU" sz="1200" b="1" dirty="0">
                <a:solidFill>
                  <a:schemeClr val="tx1"/>
                </a:solidFill>
              </a:rPr>
              <a:t>1.  Экономия энергетических ресурсов и снижение затрат</a:t>
            </a:r>
          </a:p>
        </p:txBody>
      </p:sp>
      <p:sp>
        <p:nvSpPr>
          <p:cNvPr id="13" name="Скругленный прямоугольник 12"/>
          <p:cNvSpPr/>
          <p:nvPr/>
        </p:nvSpPr>
        <p:spPr>
          <a:xfrm>
            <a:off x="6948264" y="3753188"/>
            <a:ext cx="1656183" cy="255613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b="1" dirty="0" smtClean="0">
                <a:solidFill>
                  <a:schemeClr val="tx1"/>
                </a:solidFill>
              </a:rPr>
              <a:t>                               </a:t>
            </a:r>
            <a:r>
              <a:rPr lang="ru-RU" sz="1200" b="1" dirty="0" smtClean="0">
                <a:solidFill>
                  <a:schemeClr val="accent6">
                    <a:lumMod val="50000"/>
                  </a:schemeClr>
                </a:solidFill>
              </a:rPr>
              <a:t>ЦЕЛЕВЫЕ </a:t>
            </a:r>
            <a:r>
              <a:rPr lang="ru-RU" sz="1200" b="1" dirty="0">
                <a:solidFill>
                  <a:schemeClr val="accent6">
                    <a:lumMod val="50000"/>
                  </a:schemeClr>
                </a:solidFill>
              </a:rPr>
              <a:t>ИНДИКАТОРЫ</a:t>
            </a:r>
            <a:r>
              <a:rPr lang="en-US" sz="1200" b="1" dirty="0" smtClean="0">
                <a:solidFill>
                  <a:schemeClr val="accent6">
                    <a:lumMod val="50000"/>
                  </a:schemeClr>
                </a:solidFill>
              </a:rPr>
              <a:t>:</a:t>
            </a:r>
            <a:endParaRPr lang="ru-RU" sz="1200" b="1" dirty="0" smtClean="0">
              <a:solidFill>
                <a:schemeClr val="accent6">
                  <a:lumMod val="50000"/>
                </a:schemeClr>
              </a:solidFill>
            </a:endParaRPr>
          </a:p>
          <a:p>
            <a:pPr lvl="0" algn="ctr"/>
            <a:endParaRPr lang="ru-RU" sz="1200" b="1" dirty="0">
              <a:solidFill>
                <a:srgbClr val="336600"/>
              </a:solidFill>
            </a:endParaRPr>
          </a:p>
          <a:p>
            <a:pPr lvl="0" algn="ctr"/>
            <a:endParaRPr lang="ru-RU" sz="1200" b="1" dirty="0" smtClean="0">
              <a:solidFill>
                <a:schemeClr val="accent1">
                  <a:lumMod val="75000"/>
                </a:schemeClr>
              </a:solidFill>
            </a:endParaRPr>
          </a:p>
          <a:p>
            <a:pPr lvl="0" algn="ctr"/>
            <a:endParaRPr lang="ru-RU" sz="1200" b="1" dirty="0" smtClean="0">
              <a:solidFill>
                <a:schemeClr val="accent1">
                  <a:lumMod val="75000"/>
                </a:schemeClr>
              </a:solidFill>
            </a:endParaRPr>
          </a:p>
          <a:p>
            <a:pPr lvl="0" algn="ctr"/>
            <a:r>
              <a:rPr lang="ru-RU" sz="1200" b="1" dirty="0">
                <a:solidFill>
                  <a:schemeClr val="tx1">
                    <a:lumMod val="95000"/>
                    <a:lumOff val="5000"/>
                  </a:schemeClr>
                </a:solidFill>
              </a:rPr>
              <a:t>1.  Экономия тепловой энергии в натуральном  выражении  (Гкал) </a:t>
            </a:r>
            <a:endParaRPr lang="en-US" sz="1400" b="1" dirty="0">
              <a:solidFill>
                <a:schemeClr val="tx1">
                  <a:lumMod val="95000"/>
                  <a:lumOff val="5000"/>
                </a:schemeClr>
              </a:solidFill>
            </a:endParaRPr>
          </a:p>
        </p:txBody>
      </p:sp>
      <p:sp>
        <p:nvSpPr>
          <p:cNvPr id="3" name="Стрелка вниз 2"/>
          <p:cNvSpPr/>
          <p:nvPr/>
        </p:nvSpPr>
        <p:spPr>
          <a:xfrm>
            <a:off x="3829062" y="1530843"/>
            <a:ext cx="674364" cy="448421"/>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971600" y="3264777"/>
            <a:ext cx="674364" cy="448421"/>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3119305" y="3291459"/>
            <a:ext cx="674364" cy="448421"/>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7524328" y="3287815"/>
            <a:ext cx="674364" cy="448421"/>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a:off x="5248393" y="3280828"/>
            <a:ext cx="674364" cy="448421"/>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777370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6465" y="99830"/>
            <a:ext cx="8064896" cy="77072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endParaRPr lang="ru-RU" sz="1600" b="1" dirty="0" smtClean="0"/>
          </a:p>
          <a:p>
            <a:pPr algn="ctr"/>
            <a:r>
              <a:rPr lang="ru-RU" sz="1600" b="1" dirty="0" smtClean="0"/>
              <a:t>« Организация деятельности административной комиссии муниципального района»</a:t>
            </a:r>
            <a:endParaRPr lang="ru-RU" sz="1600" b="1" dirty="0"/>
          </a:p>
        </p:txBody>
      </p:sp>
      <p:sp>
        <p:nvSpPr>
          <p:cNvPr id="3" name="Скругленный прямоугольник 2"/>
          <p:cNvSpPr/>
          <p:nvPr/>
        </p:nvSpPr>
        <p:spPr>
          <a:xfrm>
            <a:off x="5004049" y="3006690"/>
            <a:ext cx="1512167" cy="359066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3">
                    <a:lumMod val="50000"/>
                  </a:schemeClr>
                </a:solidFill>
              </a:rPr>
              <a:t>ОЖИДАЕМЫЕ КОНЕЧНЫЕ РЕЗУЛЬТАТЫ</a:t>
            </a:r>
            <a:r>
              <a:rPr lang="en-US" sz="1000" b="1" dirty="0" smtClean="0">
                <a:solidFill>
                  <a:schemeClr val="accent3">
                    <a:lumMod val="50000"/>
                  </a:schemeClr>
                </a:solidFill>
              </a:rPr>
              <a:t>:</a:t>
            </a:r>
            <a:endParaRPr lang="ru-RU" sz="1000" b="1" dirty="0" smtClean="0">
              <a:solidFill>
                <a:schemeClr val="accent3">
                  <a:lumMod val="50000"/>
                </a:schemeClr>
              </a:solidFill>
            </a:endParaRPr>
          </a:p>
          <a:p>
            <a:r>
              <a:rPr lang="ru-RU" sz="1000" b="1" dirty="0">
                <a:solidFill>
                  <a:schemeClr val="tx1"/>
                </a:solidFill>
              </a:rPr>
              <a:t>1. Своевременное рассмотрение дел об административных правонарушениях</a:t>
            </a:r>
          </a:p>
          <a:p>
            <a:r>
              <a:rPr lang="ru-RU" sz="1000" b="1" dirty="0">
                <a:solidFill>
                  <a:schemeClr val="tx1"/>
                </a:solidFill>
              </a:rPr>
              <a:t>2. Укрепление материально технической базы.</a:t>
            </a:r>
          </a:p>
        </p:txBody>
      </p:sp>
      <p:sp>
        <p:nvSpPr>
          <p:cNvPr id="4" name="Скругленный прямоугольник 3"/>
          <p:cNvSpPr/>
          <p:nvPr/>
        </p:nvSpPr>
        <p:spPr>
          <a:xfrm>
            <a:off x="6588223" y="2987579"/>
            <a:ext cx="1980223" cy="360977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b="1" dirty="0" smtClean="0">
                <a:solidFill>
                  <a:schemeClr val="tx1"/>
                </a:solidFill>
              </a:rPr>
              <a:t>                               </a:t>
            </a:r>
            <a:r>
              <a:rPr lang="ru-RU" sz="1100" b="1" dirty="0" smtClean="0">
                <a:solidFill>
                  <a:schemeClr val="accent3">
                    <a:lumMod val="50000"/>
                  </a:schemeClr>
                </a:solidFill>
              </a:rPr>
              <a:t>ЦЕЛЕВЫЕ </a:t>
            </a:r>
            <a:r>
              <a:rPr lang="ru-RU" sz="1100" b="1" dirty="0">
                <a:solidFill>
                  <a:schemeClr val="accent3">
                    <a:lumMod val="50000"/>
                  </a:schemeClr>
                </a:solidFill>
              </a:rPr>
              <a:t>ИНДИКАТОРЫ</a:t>
            </a:r>
            <a:r>
              <a:rPr lang="en-US" sz="1100" b="1" dirty="0" smtClean="0">
                <a:solidFill>
                  <a:schemeClr val="accent3">
                    <a:lumMod val="50000"/>
                  </a:schemeClr>
                </a:solidFill>
              </a:rPr>
              <a:t>:</a:t>
            </a:r>
            <a:endParaRPr lang="ru-RU" sz="1000" b="1" dirty="0" smtClean="0">
              <a:solidFill>
                <a:schemeClr val="accent1">
                  <a:lumMod val="75000"/>
                </a:schemeClr>
              </a:solidFill>
            </a:endParaRPr>
          </a:p>
          <a:p>
            <a:r>
              <a:rPr lang="ru-RU" sz="1000" b="1" dirty="0">
                <a:solidFill>
                  <a:schemeClr val="tx1"/>
                </a:solidFill>
              </a:rPr>
              <a:t>1. Доля освоения средств субвенций на материально-техническое обеспечение из общих средств субвенции (%). </a:t>
            </a:r>
          </a:p>
          <a:p>
            <a:r>
              <a:rPr lang="ru-RU" sz="1000" b="1" dirty="0">
                <a:solidFill>
                  <a:schemeClr val="tx1"/>
                </a:solidFill>
              </a:rPr>
              <a:t>2. Число рассмотренных административной комиссией протоколов об административных правонарушениях (ед.).</a:t>
            </a:r>
          </a:p>
          <a:p>
            <a:r>
              <a:rPr lang="ru-RU" sz="1000" b="1" dirty="0">
                <a:solidFill>
                  <a:schemeClr val="tx1"/>
                </a:solidFill>
              </a:rPr>
              <a:t>3. Сумма наложенных штрафов за административное правонарушение (руб.).</a:t>
            </a:r>
          </a:p>
          <a:p>
            <a:r>
              <a:rPr lang="ru-RU" sz="1000" b="1" dirty="0">
                <a:solidFill>
                  <a:schemeClr val="tx1"/>
                </a:solidFill>
              </a:rPr>
              <a:t>4. Количество проведенных заседаний административной комиссией (ед.).</a:t>
            </a:r>
          </a:p>
        </p:txBody>
      </p:sp>
      <p:sp>
        <p:nvSpPr>
          <p:cNvPr id="5" name="Скругленный прямоугольник 4"/>
          <p:cNvSpPr/>
          <p:nvPr/>
        </p:nvSpPr>
        <p:spPr>
          <a:xfrm>
            <a:off x="539552" y="2987581"/>
            <a:ext cx="1872206" cy="360977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3">
                    <a:lumMod val="50000"/>
                  </a:schemeClr>
                </a:solidFill>
              </a:rPr>
              <a:t>ЦЕЛЬ МУНИЦИПАЛЬНОЙ ПРОГРАММЫ</a:t>
            </a:r>
            <a:r>
              <a:rPr lang="en-US" sz="1000" b="1" dirty="0" smtClean="0">
                <a:solidFill>
                  <a:schemeClr val="accent3">
                    <a:lumMod val="50000"/>
                  </a:schemeClr>
                </a:solidFill>
              </a:rPr>
              <a:t>:</a:t>
            </a:r>
            <a:endParaRPr lang="ru-RU" sz="1000" b="1" dirty="0">
              <a:solidFill>
                <a:schemeClr val="accent3">
                  <a:lumMod val="50000"/>
                </a:schemeClr>
              </a:solidFill>
            </a:endParaRPr>
          </a:p>
          <a:p>
            <a:pPr lvl="0"/>
            <a:r>
              <a:rPr lang="ru-RU" sz="1000" b="1" dirty="0">
                <a:solidFill>
                  <a:schemeClr val="tx1"/>
                </a:solidFill>
              </a:rPr>
              <a:t>Организация деятельности административной комиссии по рассмотрению дел об административных правонарушениях, разрешение их в строгом соответствии с законодательством, выявление причин и условий, способствующих совершению административных правонарушений.</a:t>
            </a:r>
          </a:p>
          <a:p>
            <a:r>
              <a:rPr lang="ru-RU" sz="1000" b="1" dirty="0">
                <a:solidFill>
                  <a:schemeClr val="tx1"/>
                </a:solidFill>
              </a:rPr>
              <a:t>Совершенствование работы административной комиссии. </a:t>
            </a:r>
          </a:p>
        </p:txBody>
      </p:sp>
      <p:sp>
        <p:nvSpPr>
          <p:cNvPr id="6" name="Скругленный прямоугольник 5"/>
          <p:cNvSpPr/>
          <p:nvPr/>
        </p:nvSpPr>
        <p:spPr>
          <a:xfrm>
            <a:off x="2483768" y="2987581"/>
            <a:ext cx="2448272" cy="360977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3">
                    <a:lumMod val="50000"/>
                  </a:schemeClr>
                </a:solidFill>
              </a:rPr>
              <a:t>ЗАДАЧИ МУНИЦИПАЛЬНОЙ ПРОГРАММЫ</a:t>
            </a:r>
            <a:r>
              <a:rPr lang="en-US" sz="1000" b="1" dirty="0" smtClean="0">
                <a:solidFill>
                  <a:schemeClr val="accent1">
                    <a:lumMod val="20000"/>
                    <a:lumOff val="80000"/>
                  </a:schemeClr>
                </a:solidFill>
              </a:rPr>
              <a:t>:</a:t>
            </a:r>
            <a:endParaRPr lang="ru-RU" sz="1000" b="1" dirty="0" smtClean="0">
              <a:solidFill>
                <a:schemeClr val="accent1">
                  <a:lumMod val="20000"/>
                  <a:lumOff val="80000"/>
                </a:schemeClr>
              </a:solidFill>
            </a:endParaRPr>
          </a:p>
          <a:p>
            <a:r>
              <a:rPr lang="ru-RU" sz="1000" b="1" dirty="0" smtClean="0">
                <a:solidFill>
                  <a:schemeClr val="tx1"/>
                </a:solidFill>
              </a:rPr>
              <a:t>1</a:t>
            </a:r>
            <a:r>
              <a:rPr lang="ru-RU" sz="1000" b="1" dirty="0">
                <a:solidFill>
                  <a:schemeClr val="tx1"/>
                </a:solidFill>
              </a:rPr>
              <a:t>. Своевременная выплата заработной платы.</a:t>
            </a:r>
          </a:p>
          <a:p>
            <a:r>
              <a:rPr lang="ru-RU" sz="1000" b="1" dirty="0">
                <a:solidFill>
                  <a:schemeClr val="tx1"/>
                </a:solidFill>
              </a:rPr>
              <a:t>2. Улучшение материально-технической базы и приведение ее в соответствии с нормативными требованиями.</a:t>
            </a:r>
          </a:p>
          <a:p>
            <a:r>
              <a:rPr lang="ru-RU" sz="1000" b="1" dirty="0">
                <a:solidFill>
                  <a:schemeClr val="tx1"/>
                </a:solidFill>
              </a:rPr>
              <a:t>3. Повышение профессионального уровня секретаря административной комиссии.</a:t>
            </a:r>
          </a:p>
          <a:p>
            <a:r>
              <a:rPr lang="ru-RU" sz="1000" b="1" dirty="0">
                <a:solidFill>
                  <a:schemeClr val="tx1"/>
                </a:solidFill>
              </a:rPr>
              <a:t>4. Всестороннее, полное, объективное и своевременное рассмотрение дел об административных правонарушениях, разрешение их в строгом соответствии с законодательством, выявление причин и условий, способствующих совершению административных правонарушений</a:t>
            </a:r>
          </a:p>
        </p:txBody>
      </p:sp>
      <p:sp>
        <p:nvSpPr>
          <p:cNvPr id="7" name="Скругленный прямоугольник 6"/>
          <p:cNvSpPr/>
          <p:nvPr/>
        </p:nvSpPr>
        <p:spPr>
          <a:xfrm>
            <a:off x="566465" y="938081"/>
            <a:ext cx="8064896" cy="578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75000"/>
                  </a:schemeClr>
                </a:solidFill>
              </a:rPr>
              <a:t>Ответственный исполнитель муниципальной программы</a:t>
            </a:r>
            <a:r>
              <a:rPr lang="en-US" sz="1600" b="1" dirty="0" smtClean="0">
                <a:solidFill>
                  <a:schemeClr val="accent1">
                    <a:lumMod val="75000"/>
                  </a:schemeClr>
                </a:solidFill>
              </a:rPr>
              <a:t>: </a:t>
            </a:r>
            <a:r>
              <a:rPr lang="ru-RU" sz="1600" b="1" dirty="0" smtClean="0">
                <a:solidFill>
                  <a:schemeClr val="accent1">
                    <a:lumMod val="75000"/>
                  </a:schemeClr>
                </a:solidFill>
              </a:rPr>
              <a:t>администрация Репьёвского муниципального района</a:t>
            </a:r>
            <a:endParaRPr lang="ru-RU" sz="1600" b="1" dirty="0">
              <a:solidFill>
                <a:schemeClr val="accent1">
                  <a:lumMod val="75000"/>
                </a:schemeClr>
              </a:solidFill>
            </a:endParaRPr>
          </a:p>
        </p:txBody>
      </p:sp>
      <p:sp>
        <p:nvSpPr>
          <p:cNvPr id="8" name="Скругленный прямоугольник 7"/>
          <p:cNvSpPr/>
          <p:nvPr/>
        </p:nvSpPr>
        <p:spPr>
          <a:xfrm>
            <a:off x="539552" y="1608944"/>
            <a:ext cx="8064896" cy="94433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a:solidFill>
                <a:schemeClr val="accent1">
                  <a:lumMod val="50000"/>
                </a:schemeClr>
              </a:solidFill>
            </a:endParaRPr>
          </a:p>
          <a:p>
            <a:pPr algn="ctr"/>
            <a:r>
              <a:rPr lang="ru-RU" sz="1200" b="1" u="sng" dirty="0" smtClean="0">
                <a:solidFill>
                  <a:schemeClr val="accent3">
                    <a:lumMod val="50000"/>
                  </a:schemeClr>
                </a:solidFill>
              </a:rPr>
              <a:t>Объем финансирования муниципальной программы</a:t>
            </a:r>
            <a:r>
              <a:rPr lang="en-US" sz="1200" b="1" u="sng" dirty="0" smtClean="0">
                <a:solidFill>
                  <a:schemeClr val="accent3">
                    <a:lumMod val="50000"/>
                  </a:schemeClr>
                </a:solidFill>
              </a:rPr>
              <a:t>:</a:t>
            </a:r>
            <a:endParaRPr lang="ru-RU" sz="1200" b="1" u="sng" dirty="0" smtClean="0">
              <a:solidFill>
                <a:schemeClr val="accent3">
                  <a:lumMod val="50000"/>
                </a:schemeClr>
              </a:solidFill>
            </a:endParaRPr>
          </a:p>
          <a:p>
            <a:pPr algn="ctr"/>
            <a:r>
              <a:rPr lang="ru-RU" sz="1200" b="1" u="sng" dirty="0" smtClean="0">
                <a:solidFill>
                  <a:schemeClr val="accent3">
                    <a:lumMod val="50000"/>
                  </a:schemeClr>
                </a:solidFill>
              </a:rPr>
              <a:t>В 2025г.  561 </a:t>
            </a:r>
            <a:r>
              <a:rPr lang="ru-RU" sz="1200" b="1" u="sng" dirty="0" err="1" smtClean="0">
                <a:solidFill>
                  <a:schemeClr val="accent3">
                    <a:lumMod val="50000"/>
                  </a:schemeClr>
                </a:solidFill>
              </a:rPr>
              <a:t>тыс.руб</a:t>
            </a:r>
            <a:r>
              <a:rPr lang="ru-RU" sz="1200" b="1" u="sng" dirty="0" smtClean="0">
                <a:solidFill>
                  <a:schemeClr val="accent3">
                    <a:lumMod val="50000"/>
                  </a:schemeClr>
                </a:solidFill>
              </a:rPr>
              <a:t>., в 2026г. 584 </a:t>
            </a:r>
            <a:r>
              <a:rPr lang="ru-RU" sz="1200" b="1" u="sng" dirty="0" err="1" smtClean="0">
                <a:solidFill>
                  <a:schemeClr val="accent3">
                    <a:lumMod val="50000"/>
                  </a:schemeClr>
                </a:solidFill>
              </a:rPr>
              <a:t>тыс.руб</a:t>
            </a:r>
            <a:r>
              <a:rPr lang="ru-RU" sz="1200" b="1" u="sng" dirty="0" smtClean="0">
                <a:solidFill>
                  <a:schemeClr val="accent3">
                    <a:lumMod val="50000"/>
                  </a:schemeClr>
                </a:solidFill>
              </a:rPr>
              <a:t>., в 2027г. 607 тыс. руб.</a:t>
            </a:r>
          </a:p>
          <a:p>
            <a:r>
              <a:rPr lang="ru-RU" sz="1200" b="1" dirty="0" smtClean="0">
                <a:solidFill>
                  <a:schemeClr val="accent3">
                    <a:lumMod val="50000"/>
                  </a:schemeClr>
                </a:solidFill>
              </a:rPr>
              <a:t>Подпрограмма 1. «Содержание штата административной комиссии» </a:t>
            </a:r>
          </a:p>
          <a:p>
            <a:r>
              <a:rPr lang="ru-RU" sz="1200" b="1" dirty="0" smtClean="0">
                <a:solidFill>
                  <a:schemeClr val="accent3">
                    <a:lumMod val="50000"/>
                  </a:schemeClr>
                </a:solidFill>
              </a:rPr>
              <a:t>Подпрограмма </a:t>
            </a:r>
            <a:r>
              <a:rPr lang="ru-RU" sz="1200" b="1" dirty="0">
                <a:solidFill>
                  <a:schemeClr val="accent3">
                    <a:lumMod val="50000"/>
                  </a:schemeClr>
                </a:solidFill>
              </a:rPr>
              <a:t>2 </a:t>
            </a:r>
            <a:r>
              <a:rPr lang="ru-RU" sz="1200" b="1" dirty="0" smtClean="0">
                <a:solidFill>
                  <a:schemeClr val="accent3">
                    <a:lumMod val="50000"/>
                  </a:schemeClr>
                </a:solidFill>
              </a:rPr>
              <a:t>«Материальное обеспечение административной комиссии»</a:t>
            </a:r>
            <a:endParaRPr lang="ru-RU" sz="1600" dirty="0" smtClean="0">
              <a:solidFill>
                <a:schemeClr val="accent3">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p:txBody>
      </p:sp>
      <p:sp>
        <p:nvSpPr>
          <p:cNvPr id="9" name="Стрелка вниз 8"/>
          <p:cNvSpPr/>
          <p:nvPr/>
        </p:nvSpPr>
        <p:spPr>
          <a:xfrm>
            <a:off x="1166926" y="2614635"/>
            <a:ext cx="634273" cy="33069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3373606" y="2614635"/>
            <a:ext cx="668595" cy="33069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5508104" y="2624438"/>
            <a:ext cx="668595" cy="382251"/>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7308304" y="2612781"/>
            <a:ext cx="668595" cy="374798"/>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611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3" y="188640"/>
            <a:ext cx="8064895" cy="86409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accent6">
                    <a:lumMod val="50000"/>
                  </a:schemeClr>
                </a:solidFill>
              </a:rPr>
              <a:t>Муниципальная программа </a:t>
            </a:r>
            <a:r>
              <a:rPr lang="ru-RU" sz="1600" b="1" dirty="0" smtClean="0">
                <a:solidFill>
                  <a:schemeClr val="accent6">
                    <a:lumMod val="50000"/>
                  </a:schemeClr>
                </a:solidFill>
              </a:rPr>
              <a:t>Репьёвского </a:t>
            </a:r>
            <a:r>
              <a:rPr lang="ru-RU" sz="1600" b="1" dirty="0">
                <a:solidFill>
                  <a:schemeClr val="accent6">
                    <a:lumMod val="50000"/>
                  </a:schemeClr>
                </a:solidFill>
              </a:rPr>
              <a:t>муниципального района </a:t>
            </a:r>
            <a:endParaRPr lang="ru-RU" sz="1600" b="1" dirty="0" smtClean="0">
              <a:solidFill>
                <a:schemeClr val="accent6">
                  <a:lumMod val="50000"/>
                </a:schemeClr>
              </a:solidFill>
            </a:endParaRPr>
          </a:p>
          <a:p>
            <a:pPr algn="ctr"/>
            <a:r>
              <a:rPr lang="ru-RU" sz="1600" b="1" dirty="0" smtClean="0">
                <a:solidFill>
                  <a:schemeClr val="accent6">
                    <a:lumMod val="50000"/>
                  </a:schemeClr>
                </a:solidFill>
              </a:rPr>
              <a:t>«Муниципальное управление Репьёвского муниципального района»</a:t>
            </a:r>
            <a:endParaRPr lang="ru-RU" sz="1600" b="1" dirty="0">
              <a:solidFill>
                <a:schemeClr val="accent6">
                  <a:lumMod val="50000"/>
                </a:schemeClr>
              </a:solidFill>
            </a:endParaRPr>
          </a:p>
        </p:txBody>
      </p:sp>
      <p:sp>
        <p:nvSpPr>
          <p:cNvPr id="3" name="Скругленный прямоугольник 2"/>
          <p:cNvSpPr/>
          <p:nvPr/>
        </p:nvSpPr>
        <p:spPr>
          <a:xfrm>
            <a:off x="539552" y="1147516"/>
            <a:ext cx="8064895" cy="57785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75000"/>
                  </a:schemeClr>
                </a:solidFill>
              </a:rPr>
              <a:t>Ответственный исполнитель муниципальной программы</a:t>
            </a:r>
            <a:r>
              <a:rPr lang="en-US" sz="1600" b="1" dirty="0" smtClean="0">
                <a:solidFill>
                  <a:schemeClr val="accent1">
                    <a:lumMod val="75000"/>
                  </a:schemeClr>
                </a:solidFill>
              </a:rPr>
              <a:t>: </a:t>
            </a:r>
            <a:r>
              <a:rPr lang="ru-RU" sz="1600" b="1" dirty="0" smtClean="0">
                <a:solidFill>
                  <a:schemeClr val="accent1">
                    <a:lumMod val="75000"/>
                  </a:schemeClr>
                </a:solidFill>
              </a:rPr>
              <a:t>администрация Репьёвского муниципального района</a:t>
            </a:r>
            <a:endParaRPr lang="ru-RU" sz="1600" b="1" dirty="0">
              <a:solidFill>
                <a:schemeClr val="accent1">
                  <a:lumMod val="75000"/>
                </a:schemeClr>
              </a:solidFill>
            </a:endParaRPr>
          </a:p>
        </p:txBody>
      </p:sp>
      <p:sp>
        <p:nvSpPr>
          <p:cNvPr id="4" name="Скругленный прямоугольник 3"/>
          <p:cNvSpPr/>
          <p:nvPr/>
        </p:nvSpPr>
        <p:spPr>
          <a:xfrm>
            <a:off x="539553" y="2044069"/>
            <a:ext cx="8064895" cy="80886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В 2025г. 23764,8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2026г. 18695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2027г. 20019,1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p>
          <a:p>
            <a:r>
              <a:rPr lang="ru-RU" sz="1200" b="1" dirty="0" smtClean="0">
                <a:solidFill>
                  <a:schemeClr val="accent1">
                    <a:lumMod val="50000"/>
                  </a:schemeClr>
                </a:solidFill>
              </a:rPr>
              <a:t>                    Подпрограмма 1. «Муниципальное управление»</a:t>
            </a:r>
          </a:p>
          <a:p>
            <a:r>
              <a:rPr lang="ru-RU" sz="1200" b="1" dirty="0" smtClean="0">
                <a:solidFill>
                  <a:schemeClr val="accent1">
                    <a:lumMod val="50000"/>
                  </a:schemeClr>
                </a:solidFill>
              </a:rPr>
              <a:t>                    Подпрограмма 2. «Управление муниципальным имуществом»</a:t>
            </a: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6" name="Скругленный прямоугольник 5"/>
          <p:cNvSpPr/>
          <p:nvPr/>
        </p:nvSpPr>
        <p:spPr>
          <a:xfrm>
            <a:off x="539553" y="3212976"/>
            <a:ext cx="1800199" cy="33843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6">
                    <a:lumMod val="50000"/>
                  </a:schemeClr>
                </a:solidFill>
              </a:rPr>
              <a:t>ЦЕЛЬ МУНИЦИПАЛЬНОЙ ПРОГРАММЫ</a:t>
            </a:r>
            <a:r>
              <a:rPr lang="en-US" sz="1000" b="1" dirty="0" smtClean="0">
                <a:solidFill>
                  <a:schemeClr val="accent6">
                    <a:lumMod val="50000"/>
                  </a:schemeClr>
                </a:solidFill>
              </a:rPr>
              <a:t>:</a:t>
            </a:r>
            <a:endParaRPr lang="ru-RU" sz="1000" b="1" dirty="0">
              <a:solidFill>
                <a:schemeClr val="accent6">
                  <a:lumMod val="50000"/>
                </a:schemeClr>
              </a:solidFill>
            </a:endParaRPr>
          </a:p>
          <a:p>
            <a:r>
              <a:rPr lang="ru-RU" sz="1000" b="1" dirty="0">
                <a:solidFill>
                  <a:schemeClr val="tx1"/>
                </a:solidFill>
              </a:rPr>
              <a:t>Совершенствование муниципального управления в администрации </a:t>
            </a:r>
            <a:r>
              <a:rPr lang="ru-RU" sz="1000" b="1" dirty="0" smtClean="0">
                <a:solidFill>
                  <a:schemeClr val="tx1"/>
                </a:solidFill>
              </a:rPr>
              <a:t>Репьёвского </a:t>
            </a:r>
            <a:r>
              <a:rPr lang="ru-RU" sz="1000" b="1" dirty="0">
                <a:solidFill>
                  <a:schemeClr val="tx1"/>
                </a:solidFill>
              </a:rPr>
              <a:t>муниципального района</a:t>
            </a:r>
          </a:p>
          <a:p>
            <a:r>
              <a:rPr lang="ru-RU" sz="1000" b="1" dirty="0">
                <a:solidFill>
                  <a:schemeClr val="tx1"/>
                </a:solidFill>
              </a:rPr>
              <a:t>- Повышение качества управления муниципальным имуществом, обеспечивающее в необходимых размерах реализацию муниципальных полномочий в соответствии с законодательством</a:t>
            </a:r>
          </a:p>
        </p:txBody>
      </p:sp>
      <p:sp>
        <p:nvSpPr>
          <p:cNvPr id="7" name="Скругленный прямоугольник 6"/>
          <p:cNvSpPr/>
          <p:nvPr/>
        </p:nvSpPr>
        <p:spPr>
          <a:xfrm>
            <a:off x="2514259" y="3178698"/>
            <a:ext cx="6090189" cy="341865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6">
                    <a:lumMod val="50000"/>
                  </a:schemeClr>
                </a:solidFill>
              </a:rPr>
              <a:t>ЗАДАЧИ МУНИЦИПАЛЬНОЙ ПРОГРАММЫ</a:t>
            </a:r>
            <a:r>
              <a:rPr lang="en-US" sz="1200" b="1" dirty="0" smtClean="0">
                <a:solidFill>
                  <a:schemeClr val="accent6">
                    <a:lumMod val="50000"/>
                  </a:schemeClr>
                </a:solidFill>
              </a:rPr>
              <a:t>:</a:t>
            </a:r>
          </a:p>
          <a:p>
            <a:r>
              <a:rPr lang="ru-RU" sz="900" dirty="0"/>
              <a:t>- </a:t>
            </a:r>
            <a:r>
              <a:rPr lang="ru-RU" sz="900" b="1" dirty="0">
                <a:solidFill>
                  <a:schemeClr val="tx1"/>
                </a:solidFill>
              </a:rPr>
              <a:t>Управление качеством предоставления муниципальных услуг на муниципальном уровне. </a:t>
            </a:r>
          </a:p>
          <a:p>
            <a:r>
              <a:rPr lang="ru-RU" sz="900" b="1" dirty="0">
                <a:solidFill>
                  <a:schemeClr val="tx1"/>
                </a:solidFill>
              </a:rPr>
              <a:t>- Обеспечение бесперебойного функционирования средств вычислительной и офисной техники.</a:t>
            </a:r>
          </a:p>
          <a:p>
            <a:r>
              <a:rPr lang="ru-RU" sz="900" b="1" dirty="0">
                <a:solidFill>
                  <a:schemeClr val="tx1"/>
                </a:solidFill>
              </a:rPr>
              <a:t>- Обеспечение непрерывного и эффективного взаимодействия администрации муниципального района с поселениями.</a:t>
            </a:r>
          </a:p>
          <a:p>
            <a:r>
              <a:rPr lang="ru-RU" sz="900" b="1" dirty="0">
                <a:solidFill>
                  <a:schemeClr val="tx1"/>
                </a:solidFill>
              </a:rPr>
              <a:t>- Обеспечение хранения, комплектования, учета и использование архивных документов, образовавшихся и образующихся в деятельности органов местного самоуправления, организаций, отнесенных к муниципальной собственности, а также архивных фондов и архивных документов юридических и физических лиц, переданных на законном основании в муниципальную собственность.</a:t>
            </a:r>
          </a:p>
          <a:p>
            <a:r>
              <a:rPr lang="ru-RU" sz="900" b="1" dirty="0">
                <a:solidFill>
                  <a:schemeClr val="tx1"/>
                </a:solidFill>
              </a:rPr>
              <a:t>- Повышение оперативности и качества работы с документами, упорядочение документооборота, обеспечение контроля исполнения.</a:t>
            </a:r>
          </a:p>
          <a:p>
            <a:r>
              <a:rPr lang="ru-RU" sz="900" b="1" dirty="0">
                <a:solidFill>
                  <a:schemeClr val="tx1"/>
                </a:solidFill>
              </a:rPr>
              <a:t>- Реализация кадровой политики, направленной на непрерывное повышение профессионального уровня муниципальных служащих </a:t>
            </a:r>
            <a:r>
              <a:rPr lang="ru-RU" sz="900" b="1" dirty="0" smtClean="0">
                <a:solidFill>
                  <a:schemeClr val="tx1"/>
                </a:solidFill>
              </a:rPr>
              <a:t>Репьёвского </a:t>
            </a:r>
            <a:r>
              <a:rPr lang="ru-RU" sz="900" b="1" dirty="0">
                <a:solidFill>
                  <a:schemeClr val="tx1"/>
                </a:solidFill>
              </a:rPr>
              <a:t>муниципального района.</a:t>
            </a:r>
          </a:p>
          <a:p>
            <a:r>
              <a:rPr lang="ru-RU" sz="900" b="1" dirty="0">
                <a:solidFill>
                  <a:schemeClr val="tx1"/>
                </a:solidFill>
              </a:rPr>
              <a:t>- Обеспечение открытости и доступности информации о деятельности органов местного самоуправления </a:t>
            </a:r>
            <a:r>
              <a:rPr lang="ru-RU" sz="900" b="1" dirty="0" smtClean="0">
                <a:solidFill>
                  <a:schemeClr val="tx1"/>
                </a:solidFill>
              </a:rPr>
              <a:t>Репьёвского </a:t>
            </a:r>
            <a:r>
              <a:rPr lang="ru-RU" sz="900" b="1" dirty="0">
                <a:solidFill>
                  <a:schemeClr val="tx1"/>
                </a:solidFill>
              </a:rPr>
              <a:t>муниципального района.</a:t>
            </a:r>
          </a:p>
          <a:p>
            <a:r>
              <a:rPr lang="ru-RU" sz="900" b="1" dirty="0">
                <a:solidFill>
                  <a:schemeClr val="tx1"/>
                </a:solidFill>
              </a:rPr>
              <a:t>-. В части управления имуществом:</a:t>
            </a:r>
          </a:p>
          <a:p>
            <a:r>
              <a:rPr lang="ru-RU" sz="900" b="1" dirty="0">
                <a:solidFill>
                  <a:schemeClr val="tx1"/>
                </a:solidFill>
              </a:rPr>
              <a:t>- учет муниципального имущества и формирование муниципальной собственности на объекты капитального строительства; </a:t>
            </a:r>
          </a:p>
          <a:p>
            <a:r>
              <a:rPr lang="ru-RU" sz="900" b="1" dirty="0">
                <a:solidFill>
                  <a:schemeClr val="tx1"/>
                </a:solidFill>
              </a:rPr>
              <a:t>- управление муниципальным имуществом.</a:t>
            </a:r>
          </a:p>
          <a:p>
            <a:r>
              <a:rPr lang="ru-RU" sz="900" b="1" dirty="0">
                <a:solidFill>
                  <a:schemeClr val="tx1"/>
                </a:solidFill>
              </a:rPr>
              <a:t>-. В части управления земельными ресурсами:</a:t>
            </a:r>
          </a:p>
          <a:p>
            <a:r>
              <a:rPr lang="ru-RU" sz="900" b="1" dirty="0">
                <a:solidFill>
                  <a:schemeClr val="tx1"/>
                </a:solidFill>
              </a:rPr>
              <a:t>- формирование собственности муниципального образования </a:t>
            </a:r>
            <a:r>
              <a:rPr lang="ru-RU" sz="900" b="1" dirty="0" err="1" smtClean="0">
                <a:solidFill>
                  <a:schemeClr val="tx1"/>
                </a:solidFill>
              </a:rPr>
              <a:t>Репьёвский</a:t>
            </a:r>
            <a:r>
              <a:rPr lang="ru-RU" sz="900" b="1" dirty="0" smtClean="0">
                <a:solidFill>
                  <a:schemeClr val="tx1"/>
                </a:solidFill>
              </a:rPr>
              <a:t> </a:t>
            </a:r>
            <a:r>
              <a:rPr lang="ru-RU" sz="900" b="1" dirty="0">
                <a:solidFill>
                  <a:schemeClr val="tx1"/>
                </a:solidFill>
              </a:rPr>
              <a:t>муниципальный район на земельные участки.</a:t>
            </a:r>
          </a:p>
        </p:txBody>
      </p:sp>
      <p:sp>
        <p:nvSpPr>
          <p:cNvPr id="8" name="Стрелка вниз 7"/>
          <p:cNvSpPr/>
          <p:nvPr/>
        </p:nvSpPr>
        <p:spPr>
          <a:xfrm>
            <a:off x="5004048" y="2902085"/>
            <a:ext cx="648072" cy="26174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1115616" y="2940369"/>
            <a:ext cx="648072" cy="26174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3">
                  <a:lumMod val="20000"/>
                  <a:lumOff val="80000"/>
                </a:schemeClr>
              </a:solidFill>
            </a:endParaRPr>
          </a:p>
        </p:txBody>
      </p:sp>
      <p:sp>
        <p:nvSpPr>
          <p:cNvPr id="10" name="Стрелка вниз 9"/>
          <p:cNvSpPr/>
          <p:nvPr/>
        </p:nvSpPr>
        <p:spPr>
          <a:xfrm>
            <a:off x="4247963" y="1760603"/>
            <a:ext cx="648072" cy="26174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92941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00364" y="4714884"/>
            <a:ext cx="5786478" cy="857256"/>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t>Проект Решения «О районном бюджете на 2025 год и на плановый период 2026 и 2027 годов» рассматривается на публичных слушаниях</a:t>
            </a:r>
            <a:endParaRPr lang="ru-RU" sz="1400" b="1" dirty="0"/>
          </a:p>
        </p:txBody>
      </p:sp>
      <p:sp>
        <p:nvSpPr>
          <p:cNvPr id="5" name="Rounded Rectangle 4"/>
          <p:cNvSpPr/>
          <p:nvPr/>
        </p:nvSpPr>
        <p:spPr>
          <a:xfrm>
            <a:off x="3000364" y="1571612"/>
            <a:ext cx="5786478" cy="928694"/>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t>Основные показатели прогноза социально-экономического развития Репьёвского муниципального района Воронежской области</a:t>
            </a:r>
            <a:endParaRPr lang="ru-RU" sz="1400" b="1" dirty="0"/>
          </a:p>
        </p:txBody>
      </p:sp>
      <p:sp>
        <p:nvSpPr>
          <p:cNvPr id="6" name="Rounded Rectangle 5"/>
          <p:cNvSpPr/>
          <p:nvPr/>
        </p:nvSpPr>
        <p:spPr>
          <a:xfrm>
            <a:off x="3000364" y="2571744"/>
            <a:ext cx="5786478" cy="928694"/>
          </a:xfrm>
          <a:prstGeom prst="roundRect">
            <a:avLst>
              <a:gd name="adj" fmla="val 16667"/>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t>Работа Отдела финансов администрации Репьёвского муниципального района по подготовке и обоснованию бюджетных ассигнований</a:t>
            </a:r>
            <a:endParaRPr lang="ru-RU" sz="1400" b="1" dirty="0"/>
          </a:p>
        </p:txBody>
      </p:sp>
      <p:sp>
        <p:nvSpPr>
          <p:cNvPr id="2" name="Title 1"/>
          <p:cNvSpPr>
            <a:spLocks noGrp="1"/>
          </p:cNvSpPr>
          <p:nvPr>
            <p:ph type="title"/>
          </p:nvPr>
        </p:nvSpPr>
        <p:spPr>
          <a:xfrm>
            <a:off x="500034" y="357166"/>
            <a:ext cx="8079988" cy="551554"/>
          </a:xfrm>
        </p:spPr>
        <p:txBody>
          <a:bodyPr>
            <a:normAutofit/>
          </a:bodyPr>
          <a:lstStyle/>
          <a:p>
            <a:pPr algn="ctr"/>
            <a:r>
              <a:rPr lang="ru-RU" sz="2700" b="1" dirty="0" smtClean="0">
                <a:solidFill>
                  <a:schemeClr val="accent1">
                    <a:lumMod val="50000"/>
                  </a:schemeClr>
                </a:solidFill>
              </a:rPr>
              <a:t>Какие основные этапы подготовки бюджета?</a:t>
            </a:r>
            <a:endParaRPr lang="ru-RU" sz="2700" b="1" dirty="0">
              <a:solidFill>
                <a:schemeClr val="accent1">
                  <a:lumMod val="50000"/>
                </a:schemeClr>
              </a:solidFill>
            </a:endParaRPr>
          </a:p>
        </p:txBody>
      </p:sp>
      <p:sp>
        <p:nvSpPr>
          <p:cNvPr id="3" name="Content Placeholder 2"/>
          <p:cNvSpPr>
            <a:spLocks noGrp="1"/>
          </p:cNvSpPr>
          <p:nvPr>
            <p:ph idx="1"/>
          </p:nvPr>
        </p:nvSpPr>
        <p:spPr>
          <a:xfrm>
            <a:off x="500034" y="1428736"/>
            <a:ext cx="8215370" cy="71438"/>
          </a:xfrm>
        </p:spPr>
        <p:style>
          <a:lnRef idx="2">
            <a:schemeClr val="accent6"/>
          </a:lnRef>
          <a:fillRef idx="1">
            <a:schemeClr val="lt1"/>
          </a:fillRef>
          <a:effectRef idx="0">
            <a:schemeClr val="accent6"/>
          </a:effectRef>
          <a:fontRef idx="minor">
            <a:schemeClr val="dk1"/>
          </a:fontRef>
        </p:style>
        <p:txBody>
          <a:bodyPr>
            <a:normAutofit fontScale="25000" lnSpcReduction="20000"/>
          </a:bodyPr>
          <a:lstStyle/>
          <a:p>
            <a:endParaRPr lang="ru-RU" dirty="0"/>
          </a:p>
        </p:txBody>
      </p:sp>
      <p:sp>
        <p:nvSpPr>
          <p:cNvPr id="4" name="Rounded Rectangle 3"/>
          <p:cNvSpPr/>
          <p:nvPr/>
        </p:nvSpPr>
        <p:spPr>
          <a:xfrm>
            <a:off x="484084" y="908720"/>
            <a:ext cx="8302758" cy="591454"/>
          </a:xfrm>
          <a:prstGeom prst="roundRect">
            <a:avLst/>
          </a:prstGeom>
          <a:solidFill>
            <a:schemeClr val="accent1">
              <a:lumMod val="20000"/>
              <a:lumOff val="80000"/>
            </a:schemeClr>
          </a:solidFill>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solidFill>
                  <a:schemeClr val="accent2">
                    <a:lumMod val="50000"/>
                  </a:schemeClr>
                </a:solidFill>
              </a:rPr>
              <a:t>Основные этапы подготовки районного бюджета</a:t>
            </a:r>
            <a:endParaRPr lang="ru-RU" sz="2400" b="1" dirty="0">
              <a:solidFill>
                <a:schemeClr val="accent2">
                  <a:lumMod val="50000"/>
                </a:schemeClr>
              </a:solidFill>
            </a:endParaRPr>
          </a:p>
        </p:txBody>
      </p:sp>
      <p:sp>
        <p:nvSpPr>
          <p:cNvPr id="8" name="Rounded Rectangle 7"/>
          <p:cNvSpPr/>
          <p:nvPr/>
        </p:nvSpPr>
        <p:spPr>
          <a:xfrm>
            <a:off x="3000364" y="5643578"/>
            <a:ext cx="5786478" cy="871257"/>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t>Проект Решения </a:t>
            </a:r>
            <a:r>
              <a:rPr lang="ru-RU" sz="1400" b="1" dirty="0"/>
              <a:t>«О районном бюджете на </a:t>
            </a:r>
            <a:r>
              <a:rPr lang="ru-RU" sz="1400" b="1" dirty="0" smtClean="0"/>
              <a:t>2025 </a:t>
            </a:r>
            <a:r>
              <a:rPr lang="ru-RU" sz="1400" b="1" dirty="0"/>
              <a:t>год и на плановый период </a:t>
            </a:r>
            <a:r>
              <a:rPr lang="ru-RU" sz="1400" b="1" dirty="0" smtClean="0"/>
              <a:t>2026 </a:t>
            </a:r>
            <a:r>
              <a:rPr lang="ru-RU" sz="1400" b="1" dirty="0"/>
              <a:t>и </a:t>
            </a:r>
            <a:r>
              <a:rPr lang="ru-RU" sz="1400" b="1" dirty="0" smtClean="0"/>
              <a:t>2027 </a:t>
            </a:r>
            <a:r>
              <a:rPr lang="ru-RU" sz="1400" b="1" dirty="0"/>
              <a:t>годов» </a:t>
            </a:r>
            <a:r>
              <a:rPr lang="ru-RU" sz="1400" b="1" dirty="0" smtClean="0"/>
              <a:t>рассматривается в Совете народных депутат</a:t>
            </a:r>
            <a:r>
              <a:rPr lang="ru-RU" sz="1400" dirty="0" smtClean="0"/>
              <a:t>ов</a:t>
            </a:r>
            <a:endParaRPr lang="ru-RU" sz="1400" dirty="0"/>
          </a:p>
        </p:txBody>
      </p:sp>
      <p:sp>
        <p:nvSpPr>
          <p:cNvPr id="9" name="Rounded Rectangle 8"/>
          <p:cNvSpPr/>
          <p:nvPr/>
        </p:nvSpPr>
        <p:spPr>
          <a:xfrm>
            <a:off x="3000364" y="3571876"/>
            <a:ext cx="5786478" cy="1071570"/>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t>Предоставление проекта Решения о районном бюджете на 2025 год и на плановый период 2026 и 2027 годов в администрацию Репьёвского муниципального района для внесения в совет народных депутатов ( не позднее 15 ноября)</a:t>
            </a:r>
            <a:endParaRPr lang="ru-RU" sz="1400" b="1" dirty="0"/>
          </a:p>
        </p:txBody>
      </p:sp>
      <p:sp>
        <p:nvSpPr>
          <p:cNvPr id="10" name="Right Arrow 9"/>
          <p:cNvSpPr/>
          <p:nvPr/>
        </p:nvSpPr>
        <p:spPr>
          <a:xfrm>
            <a:off x="590110" y="1730434"/>
            <a:ext cx="2357454" cy="714380"/>
          </a:xfrm>
          <a:prstGeom prst="rightArrow">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Июль</a:t>
            </a:r>
            <a:endParaRPr lang="ru-RU" sz="1600" b="1" dirty="0">
              <a:solidFill>
                <a:schemeClr val="tx1"/>
              </a:solidFill>
            </a:endParaRPr>
          </a:p>
        </p:txBody>
      </p:sp>
      <p:sp>
        <p:nvSpPr>
          <p:cNvPr id="11" name="Right Arrow 10"/>
          <p:cNvSpPr/>
          <p:nvPr/>
        </p:nvSpPr>
        <p:spPr>
          <a:xfrm>
            <a:off x="571472" y="2700619"/>
            <a:ext cx="2357454" cy="670944"/>
          </a:xfrm>
          <a:prstGeom prst="rightArrow">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Июль-сентябрь</a:t>
            </a:r>
            <a:endParaRPr lang="ru-RU" sz="1600" b="1" dirty="0">
              <a:solidFill>
                <a:schemeClr val="tx1"/>
              </a:solidFill>
            </a:endParaRPr>
          </a:p>
        </p:txBody>
      </p:sp>
      <p:sp>
        <p:nvSpPr>
          <p:cNvPr id="12" name="Right Arrow 11"/>
          <p:cNvSpPr/>
          <p:nvPr/>
        </p:nvSpPr>
        <p:spPr>
          <a:xfrm>
            <a:off x="571472" y="3728592"/>
            <a:ext cx="2357454" cy="708096"/>
          </a:xfrm>
          <a:prstGeom prst="rightArrow">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Октябрь</a:t>
            </a:r>
            <a:endParaRPr lang="ru-RU" sz="1600" b="1" dirty="0">
              <a:solidFill>
                <a:schemeClr val="tx1"/>
              </a:solidFill>
            </a:endParaRPr>
          </a:p>
        </p:txBody>
      </p:sp>
      <p:sp>
        <p:nvSpPr>
          <p:cNvPr id="13" name="Right Arrow 12"/>
          <p:cNvSpPr/>
          <p:nvPr/>
        </p:nvSpPr>
        <p:spPr>
          <a:xfrm>
            <a:off x="582990" y="4722875"/>
            <a:ext cx="2357454" cy="785818"/>
          </a:xfrm>
          <a:prstGeom prst="rightArrow">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Середина декабря</a:t>
            </a:r>
            <a:endParaRPr lang="ru-RU" sz="1600" b="1" dirty="0">
              <a:solidFill>
                <a:schemeClr val="tx1"/>
              </a:solidFill>
            </a:endParaRPr>
          </a:p>
        </p:txBody>
      </p:sp>
      <p:sp>
        <p:nvSpPr>
          <p:cNvPr id="14" name="Right Arrow 13"/>
          <p:cNvSpPr/>
          <p:nvPr/>
        </p:nvSpPr>
        <p:spPr>
          <a:xfrm>
            <a:off x="654428" y="5772453"/>
            <a:ext cx="2286016" cy="742382"/>
          </a:xfrm>
          <a:prstGeom prst="rightArrow">
            <a:avLst/>
          </a:prstGeom>
          <a:solidFill>
            <a:schemeClr val="accent1">
              <a:lumMod val="40000"/>
              <a:lumOff val="6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Конец декабря</a:t>
            </a:r>
            <a:endParaRPr lang="ru-RU" sz="1600" b="1" dirty="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88640"/>
            <a:ext cx="8064896" cy="792088"/>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endParaRPr lang="ru-RU" sz="1600" b="1" dirty="0" smtClean="0"/>
          </a:p>
          <a:p>
            <a:pPr algn="ctr"/>
            <a:r>
              <a:rPr lang="ru-RU" sz="1600" b="1" dirty="0" smtClean="0"/>
              <a:t>« Муниципальное управление Репьёвского муниципального района»</a:t>
            </a:r>
            <a:endParaRPr lang="ru-RU" sz="1600" b="1" dirty="0"/>
          </a:p>
        </p:txBody>
      </p:sp>
      <p:sp>
        <p:nvSpPr>
          <p:cNvPr id="3" name="Скругленный прямоугольник 2"/>
          <p:cNvSpPr/>
          <p:nvPr/>
        </p:nvSpPr>
        <p:spPr>
          <a:xfrm>
            <a:off x="539552" y="1124744"/>
            <a:ext cx="4032448" cy="56166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3">
                    <a:lumMod val="50000"/>
                  </a:schemeClr>
                </a:solidFill>
              </a:rPr>
              <a:t>ОЖИДАЕМЫЕ КОНЕЧНЫЕ РЕЗУЛЬТАТЫ</a:t>
            </a:r>
            <a:r>
              <a:rPr lang="en-US" sz="1100" b="1" dirty="0" smtClean="0">
                <a:solidFill>
                  <a:schemeClr val="accent3">
                    <a:lumMod val="50000"/>
                  </a:schemeClr>
                </a:solidFill>
              </a:rPr>
              <a:t>:</a:t>
            </a:r>
            <a:endParaRPr lang="ru-RU" sz="1100" b="1" dirty="0" smtClean="0">
              <a:solidFill>
                <a:schemeClr val="accent3">
                  <a:lumMod val="50000"/>
                </a:schemeClr>
              </a:solidFill>
            </a:endParaRPr>
          </a:p>
          <a:p>
            <a:r>
              <a:rPr lang="ru-RU" sz="900" b="1" dirty="0" smtClean="0">
                <a:solidFill>
                  <a:schemeClr val="accent5">
                    <a:lumMod val="50000"/>
                  </a:schemeClr>
                </a:solidFill>
              </a:rPr>
              <a:t>Реализация </a:t>
            </a:r>
            <a:r>
              <a:rPr lang="ru-RU" sz="900" b="1" dirty="0">
                <a:solidFill>
                  <a:schemeClr val="accent5">
                    <a:lumMod val="50000"/>
                  </a:schemeClr>
                </a:solidFill>
              </a:rPr>
              <a:t>муниципальной  программы позволит:</a:t>
            </a:r>
          </a:p>
          <a:p>
            <a:r>
              <a:rPr lang="ru-RU" sz="900" b="1" dirty="0">
                <a:solidFill>
                  <a:schemeClr val="accent5">
                    <a:lumMod val="50000"/>
                  </a:schemeClr>
                </a:solidFill>
              </a:rPr>
              <a:t>- улучшить качество эксплуатации программно-аппаратных средств, надежности и бесперебойности их работы, надежности хранения и защиты информации, внедрение электронного документооборота, увеличении скорости обработки, поиска документов;  </a:t>
            </a:r>
          </a:p>
          <a:p>
            <a:r>
              <a:rPr lang="ru-RU" sz="900" b="1" dirty="0">
                <a:solidFill>
                  <a:schemeClr val="accent5">
                    <a:lumMod val="50000"/>
                  </a:schemeClr>
                </a:solidFill>
              </a:rPr>
              <a:t>- повысить качество и доступность муниципальных услуг, регламентировать процедур предоставления муниципальных услуг и достичь</a:t>
            </a:r>
            <a:r>
              <a:rPr lang="ru-RU" sz="900" b="1" i="1" dirty="0">
                <a:solidFill>
                  <a:schemeClr val="accent5">
                    <a:lumMod val="50000"/>
                  </a:schemeClr>
                </a:solidFill>
              </a:rPr>
              <a:t> </a:t>
            </a:r>
            <a:r>
              <a:rPr lang="ru-RU" sz="900" b="1" dirty="0">
                <a:solidFill>
                  <a:schemeClr val="accent5">
                    <a:lumMod val="50000"/>
                  </a:schemeClr>
                </a:solidFill>
              </a:rPr>
              <a:t>снижения административных барьеров; </a:t>
            </a:r>
          </a:p>
          <a:p>
            <a:r>
              <a:rPr lang="ru-RU" sz="900" b="1" dirty="0">
                <a:solidFill>
                  <a:schemeClr val="accent5">
                    <a:lumMod val="50000"/>
                  </a:schemeClr>
                </a:solidFill>
              </a:rPr>
              <a:t>- качественно исполнять свои полномочия органам местного самоуправления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a:t>
            </a:r>
          </a:p>
          <a:p>
            <a:r>
              <a:rPr lang="ru-RU" sz="900" b="1" dirty="0">
                <a:solidFill>
                  <a:schemeClr val="accent5">
                    <a:lumMod val="50000"/>
                  </a:schemeClr>
                </a:solidFill>
              </a:rPr>
              <a:t>- совершенствовать организацию архивного дела, эффективно использовать информацию, расширить доступ к ней граждан и юридических лиц, эффективно использовать архивные документы;</a:t>
            </a:r>
          </a:p>
          <a:p>
            <a:r>
              <a:rPr lang="ru-RU" sz="900" b="1" dirty="0">
                <a:solidFill>
                  <a:schemeClr val="accent5">
                    <a:lumMod val="50000"/>
                  </a:schemeClr>
                </a:solidFill>
              </a:rPr>
              <a:t>- повысить эффективность организационно – документационной деятельности администрации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совершенствовать систему контроля исполнения документов (служебной корреспонденции, поручений главы, обращений граждан), предполагающую сокращение сроков исполнения документов, а также  повысить уровень открытости и доступности к проектам нормативных правовых актов администрации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принятым нормативным правовым актам администрации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a:t>
            </a:r>
          </a:p>
          <a:p>
            <a:r>
              <a:rPr lang="ru-RU" sz="900" b="1" dirty="0">
                <a:solidFill>
                  <a:schemeClr val="accent5">
                    <a:lumMod val="50000"/>
                  </a:schemeClr>
                </a:solidFill>
              </a:rPr>
              <a:t>- сформировать систему повышения квалификации и профессиональной переподготовки муниципальных служащих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что приведет к повышению уровня профессиональных знаний, умений и навыков и позволит муниципальным служащим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эффективно и качественно выполнять должностные обязанности в органах местного самоуправления </a:t>
            </a:r>
            <a:r>
              <a:rPr lang="ru-RU" sz="900" b="1" dirty="0" err="1" smtClean="0">
                <a:solidFill>
                  <a:schemeClr val="accent5">
                    <a:lumMod val="50000"/>
                  </a:schemeClr>
                </a:solidFill>
              </a:rPr>
              <a:t>Репь</a:t>
            </a:r>
            <a:r>
              <a:rPr lang="en-US" sz="900" b="1" dirty="0" smtClean="0">
                <a:solidFill>
                  <a:schemeClr val="accent5">
                    <a:lumMod val="50000"/>
                  </a:schemeClr>
                </a:solidFill>
              </a:rPr>
              <a:t>`</a:t>
            </a:r>
            <a:r>
              <a:rPr lang="ru-RU" sz="900" b="1" dirty="0" err="1" smtClean="0">
                <a:solidFill>
                  <a:schemeClr val="accent5">
                    <a:lumMod val="50000"/>
                  </a:schemeClr>
                </a:solidFill>
              </a:rPr>
              <a:t>вского</a:t>
            </a:r>
            <a:r>
              <a:rPr lang="ru-RU" sz="900" b="1" dirty="0" smtClean="0">
                <a:solidFill>
                  <a:schemeClr val="accent5">
                    <a:lumMod val="50000"/>
                  </a:schemeClr>
                </a:solidFill>
              </a:rPr>
              <a:t> </a:t>
            </a:r>
            <a:r>
              <a:rPr lang="ru-RU" sz="900" b="1" dirty="0">
                <a:solidFill>
                  <a:schemeClr val="accent5">
                    <a:lumMod val="50000"/>
                  </a:schemeClr>
                </a:solidFill>
              </a:rPr>
              <a:t>муниципального района.</a:t>
            </a:r>
          </a:p>
          <a:p>
            <a:pPr algn="ctr"/>
            <a:endParaRPr lang="ru-RU" sz="1200" b="1" dirty="0" smtClean="0">
              <a:solidFill>
                <a:schemeClr val="accent1">
                  <a:lumMod val="75000"/>
                </a:schemeClr>
              </a:solidFill>
            </a:endParaRPr>
          </a:p>
        </p:txBody>
      </p:sp>
      <p:sp>
        <p:nvSpPr>
          <p:cNvPr id="4" name="Скругленный прямоугольник 3"/>
          <p:cNvSpPr/>
          <p:nvPr/>
        </p:nvSpPr>
        <p:spPr>
          <a:xfrm>
            <a:off x="4716016" y="1124744"/>
            <a:ext cx="3888432" cy="56166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00" b="1" dirty="0" smtClean="0">
                <a:solidFill>
                  <a:schemeClr val="tx1"/>
                </a:solidFill>
              </a:rPr>
              <a:t>        </a:t>
            </a:r>
            <a:r>
              <a:rPr lang="ru-RU" sz="1100" b="1" dirty="0" smtClean="0">
                <a:solidFill>
                  <a:schemeClr val="accent3">
                    <a:lumMod val="50000"/>
                  </a:schemeClr>
                </a:solidFill>
              </a:rPr>
              <a:t>ЦЕЛЕВЫЕ </a:t>
            </a:r>
            <a:r>
              <a:rPr lang="ru-RU" sz="1100" b="1" dirty="0">
                <a:solidFill>
                  <a:schemeClr val="accent3">
                    <a:lumMod val="50000"/>
                  </a:schemeClr>
                </a:solidFill>
              </a:rPr>
              <a:t>ИНДИКАТОРЫ</a:t>
            </a:r>
            <a:r>
              <a:rPr lang="en-US" sz="1100" b="1" dirty="0" smtClean="0">
                <a:solidFill>
                  <a:schemeClr val="accent3">
                    <a:lumMod val="50000"/>
                  </a:schemeClr>
                </a:solidFill>
              </a:rPr>
              <a:t>:</a:t>
            </a:r>
            <a:endParaRPr lang="ru-RU" sz="1100" b="1" dirty="0" smtClean="0">
              <a:solidFill>
                <a:schemeClr val="accent3">
                  <a:lumMod val="50000"/>
                </a:schemeClr>
              </a:solidFill>
            </a:endParaRPr>
          </a:p>
          <a:p>
            <a:r>
              <a:rPr lang="ru-RU" sz="900" b="1" dirty="0">
                <a:solidFill>
                  <a:schemeClr val="accent5">
                    <a:lumMod val="50000"/>
                  </a:schemeClr>
                </a:solidFill>
              </a:rPr>
              <a:t>- Доля исправного оборудования, программного обеспечения, %.</a:t>
            </a:r>
          </a:p>
          <a:p>
            <a:r>
              <a:rPr lang="ru-RU" sz="900" b="1" dirty="0">
                <a:solidFill>
                  <a:schemeClr val="accent5">
                    <a:lumMod val="50000"/>
                  </a:schemeClr>
                </a:solidFill>
              </a:rPr>
              <a:t>- Доля модернизированных и новых средств вычислительной и офисной техники, %.</a:t>
            </a:r>
          </a:p>
          <a:p>
            <a:r>
              <a:rPr lang="ru-RU" sz="900" b="1" dirty="0">
                <a:solidFill>
                  <a:schemeClr val="accent5">
                    <a:lumMod val="50000"/>
                  </a:schemeClr>
                </a:solidFill>
              </a:rPr>
              <a:t>- Доля муниципальных услуг, по которым приняты административные регламенты предоставления услуги, соответствующие требованиям федерального законодательства, %. </a:t>
            </a:r>
          </a:p>
          <a:p>
            <a:r>
              <a:rPr lang="ru-RU" sz="900" b="1" dirty="0">
                <a:solidFill>
                  <a:schemeClr val="accent5">
                    <a:lumMod val="50000"/>
                  </a:schemeClr>
                </a:solidFill>
              </a:rPr>
              <a:t>- Удовлетворенность населения качеством и (или) доступностью муниципальных услуг, предоставляемых поставщиками услуг, %.</a:t>
            </a:r>
          </a:p>
          <a:p>
            <a:r>
              <a:rPr lang="ru-RU" sz="900" b="1" dirty="0">
                <a:solidFill>
                  <a:schemeClr val="accent5">
                    <a:lumMod val="50000"/>
                  </a:schemeClr>
                </a:solidFill>
              </a:rPr>
              <a:t>- Доля архивохранилищ, отвечающих нормативным требованиям, %.</a:t>
            </a:r>
          </a:p>
          <a:p>
            <a:r>
              <a:rPr lang="ru-RU" sz="900" b="1" dirty="0">
                <a:solidFill>
                  <a:schemeClr val="accent5">
                    <a:lumMod val="50000"/>
                  </a:schemeClr>
                </a:solidFill>
              </a:rPr>
              <a:t>- Доля неисполненных поручений определенных на оперативном совещании при главе администрации района, поручений главы по обращениям граждан на сходах, собраниях, публичных слушаниях, %</a:t>
            </a:r>
          </a:p>
          <a:p>
            <a:r>
              <a:rPr lang="ru-RU" sz="900" b="1" dirty="0">
                <a:solidFill>
                  <a:schemeClr val="accent5">
                    <a:lumMod val="50000"/>
                  </a:schemeClr>
                </a:solidFill>
              </a:rPr>
              <a:t>- Доля пользователей, подключенных к системе электронного документооборота, (%).</a:t>
            </a:r>
          </a:p>
          <a:p>
            <a:r>
              <a:rPr lang="ru-RU" sz="900" b="1" dirty="0">
                <a:solidFill>
                  <a:schemeClr val="accent5">
                    <a:lumMod val="50000"/>
                  </a:schemeClr>
                </a:solidFill>
              </a:rPr>
              <a:t>- Доля обоснованных жалоб (обращений) граждан о нарушении порядка работы с документами, от общего числа поступивших жалоб (%).</a:t>
            </a:r>
          </a:p>
          <a:p>
            <a:r>
              <a:rPr lang="ru-RU" sz="900" b="1" dirty="0">
                <a:solidFill>
                  <a:schemeClr val="accent5">
                    <a:lumMod val="50000"/>
                  </a:schemeClr>
                </a:solidFill>
              </a:rPr>
              <a:t>- Возможность населения вносить предложения в проекты нормативных правовых актов, (да/нет).</a:t>
            </a:r>
          </a:p>
          <a:p>
            <a:r>
              <a:rPr lang="ru-RU" sz="900" b="1" dirty="0">
                <a:solidFill>
                  <a:schemeClr val="accent5">
                    <a:lumMod val="50000"/>
                  </a:schemeClr>
                </a:solidFill>
              </a:rPr>
              <a:t>- Доля муниципальных служащих органов местного самоуправления муниципальных образований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прошедших программы профессиональной переподготовки и повышения квалификации (от количества муниципальных служащих органов местного самоуправления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обязанных в отчетном периоде повысить  квалификацию или пройти профессиональную переподготовку), %.</a:t>
            </a:r>
          </a:p>
          <a:p>
            <a:r>
              <a:rPr lang="ru-RU" sz="900" b="1" dirty="0">
                <a:solidFill>
                  <a:schemeClr val="accent5">
                    <a:lumMod val="50000"/>
                  </a:schemeClr>
                </a:solidFill>
              </a:rPr>
              <a:t>- Количество подготовленных нормативных правовых актов на уровне муниципального района -  ед.</a:t>
            </a:r>
          </a:p>
        </p:txBody>
      </p:sp>
    </p:spTree>
    <p:extLst>
      <p:ext uri="{BB962C8B-B14F-4D97-AF65-F5344CB8AC3E}">
        <p14:creationId xmlns:p14="http://schemas.microsoft.com/office/powerpoint/2010/main" val="22279359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03918"/>
            <a:ext cx="8064896" cy="904889"/>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t>Муниципальная программа </a:t>
            </a:r>
            <a:r>
              <a:rPr lang="ru-RU" sz="1400" b="1" dirty="0" smtClean="0"/>
              <a:t>Репьёвского </a:t>
            </a:r>
            <a:r>
              <a:rPr lang="ru-RU" sz="1400" b="1" dirty="0"/>
              <a:t>муниципального </a:t>
            </a:r>
            <a:r>
              <a:rPr lang="ru-RU" sz="1400" b="1" dirty="0" smtClean="0"/>
              <a:t>района</a:t>
            </a:r>
          </a:p>
          <a:p>
            <a:pPr algn="ctr"/>
            <a:r>
              <a:rPr lang="ru-RU" sz="1400" b="1" dirty="0" smtClean="0"/>
              <a:t> </a:t>
            </a:r>
            <a:r>
              <a:rPr lang="ru-RU" sz="1400" b="1" dirty="0"/>
              <a:t>« </a:t>
            </a:r>
            <a:r>
              <a:rPr lang="ru-RU" sz="1400" b="1" dirty="0" smtClean="0"/>
              <a:t>Управление муниципальными финансами, создание условий для эффективного и ответственного управления муниципальными финансами, повышение устойчивости бюджетов поселений Репьевского муниципального района»</a:t>
            </a:r>
            <a:endParaRPr lang="ru-RU" sz="1400" b="1" dirty="0"/>
          </a:p>
        </p:txBody>
      </p:sp>
      <p:sp>
        <p:nvSpPr>
          <p:cNvPr id="3" name="Скругленный прямоугольник 2"/>
          <p:cNvSpPr/>
          <p:nvPr/>
        </p:nvSpPr>
        <p:spPr>
          <a:xfrm>
            <a:off x="359533" y="1106582"/>
            <a:ext cx="8064896" cy="635398"/>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75000"/>
                  </a:schemeClr>
                </a:solidFill>
              </a:rPr>
              <a:t>Ответственный исполнитель муниципальной программы</a:t>
            </a:r>
            <a:r>
              <a:rPr lang="en-US" sz="1600" b="1" dirty="0" smtClean="0">
                <a:solidFill>
                  <a:schemeClr val="accent1">
                    <a:lumMod val="75000"/>
                  </a:schemeClr>
                </a:solidFill>
              </a:rPr>
              <a:t>: </a:t>
            </a:r>
            <a:r>
              <a:rPr lang="ru-RU" sz="1600" b="1" dirty="0" smtClean="0">
                <a:solidFill>
                  <a:schemeClr val="accent1">
                    <a:lumMod val="75000"/>
                  </a:schemeClr>
                </a:solidFill>
              </a:rPr>
              <a:t>Отдел финансов администрации Репьёвского муниципального района</a:t>
            </a:r>
            <a:endParaRPr lang="ru-RU" sz="1600" b="1" dirty="0">
              <a:solidFill>
                <a:schemeClr val="accent1">
                  <a:lumMod val="75000"/>
                </a:schemeClr>
              </a:solidFill>
            </a:endParaRPr>
          </a:p>
        </p:txBody>
      </p:sp>
      <p:sp>
        <p:nvSpPr>
          <p:cNvPr id="4" name="Скругленный прямоугольник 3"/>
          <p:cNvSpPr/>
          <p:nvPr/>
        </p:nvSpPr>
        <p:spPr>
          <a:xfrm>
            <a:off x="0" y="2059254"/>
            <a:ext cx="9144000" cy="103865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endParaRPr lang="ru-RU" sz="1200" b="1" u="sng" dirty="0" smtClean="0">
              <a:solidFill>
                <a:schemeClr val="accent1">
                  <a:lumMod val="50000"/>
                </a:schemeClr>
              </a:solidFill>
            </a:endParaRPr>
          </a:p>
          <a:p>
            <a:pPr algn="ctr"/>
            <a:r>
              <a:rPr lang="ru-RU" sz="1600" b="1" u="sng" dirty="0" smtClean="0">
                <a:solidFill>
                  <a:schemeClr val="accent1">
                    <a:lumMod val="50000"/>
                  </a:schemeClr>
                </a:solidFill>
              </a:rPr>
              <a:t> </a:t>
            </a:r>
            <a:endParaRPr lang="ru-RU" sz="1600" b="1" u="sng" dirty="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1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В 2025г. 59699,7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2026г. 40762,3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2027г.33446,3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p>
          <a:p>
            <a:r>
              <a:rPr lang="ru-RU" sz="1200" b="1" dirty="0" smtClean="0">
                <a:solidFill>
                  <a:schemeClr val="accent1">
                    <a:lumMod val="50000"/>
                  </a:schemeClr>
                </a:solidFill>
              </a:rPr>
              <a:t>Подпрограмма1. «Управление муниципальными финансами» </a:t>
            </a:r>
          </a:p>
          <a:p>
            <a:r>
              <a:rPr lang="ru-RU" sz="1200" b="1" dirty="0" smtClean="0">
                <a:solidFill>
                  <a:schemeClr val="accent1">
                    <a:lumMod val="50000"/>
                  </a:schemeClr>
                </a:solidFill>
              </a:rPr>
              <a:t>Подпрограмма 2. «Создание условий для эффективного и ответственного управления муниципальными финансами</a:t>
            </a:r>
          </a:p>
          <a:p>
            <a:r>
              <a:rPr lang="ru-RU" sz="1200" b="1" dirty="0" smtClean="0">
                <a:solidFill>
                  <a:schemeClr val="accent1">
                    <a:lumMod val="50000"/>
                  </a:schemeClr>
                </a:solidFill>
              </a:rPr>
              <a:t>Подпрограмма 3. «Обеспечение реализации муниципальной программы» </a:t>
            </a:r>
            <a:endParaRPr lang="ru-RU" sz="1200" b="1" dirty="0">
              <a:solidFill>
                <a:schemeClr val="accent1">
                  <a:lumMod val="50000"/>
                </a:schemeClr>
              </a:solidFill>
            </a:endParaRPr>
          </a:p>
          <a:p>
            <a:endParaRPr lang="ru-RU" sz="1200" b="1"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0" y="3621403"/>
            <a:ext cx="1872208" cy="3236597"/>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006600"/>
                </a:solidFill>
              </a:rPr>
              <a:t>ЦЕЛЬ МУНИЦИПАЛЬНОЙ ПРОГРАММЫ</a:t>
            </a:r>
            <a:r>
              <a:rPr lang="en-US" sz="1100" b="1" dirty="0" smtClean="0">
                <a:solidFill>
                  <a:srgbClr val="006600"/>
                </a:solidFill>
              </a:rPr>
              <a:t>:</a:t>
            </a:r>
            <a:endParaRPr lang="ru-RU" sz="1100" b="1" dirty="0">
              <a:solidFill>
                <a:srgbClr val="006600"/>
              </a:solidFill>
            </a:endParaRPr>
          </a:p>
          <a:p>
            <a:r>
              <a:rPr lang="ru-RU" sz="1100" b="1" dirty="0">
                <a:solidFill>
                  <a:schemeClr val="tx1"/>
                </a:solidFill>
              </a:rPr>
              <a:t>Обеспечение долгосрочной сбалансированности  и устойчивости бюджета </a:t>
            </a:r>
            <a:r>
              <a:rPr lang="ru-RU" sz="1100" b="1" dirty="0" smtClean="0">
                <a:solidFill>
                  <a:schemeClr val="tx1"/>
                </a:solidFill>
              </a:rPr>
              <a:t>Репьёвского </a:t>
            </a:r>
            <a:r>
              <a:rPr lang="ru-RU" sz="1100" b="1" dirty="0">
                <a:solidFill>
                  <a:schemeClr val="tx1"/>
                </a:solidFill>
              </a:rPr>
              <a:t>муниципального района.</a:t>
            </a:r>
          </a:p>
          <a:p>
            <a:r>
              <a:rPr lang="ru-RU" sz="1100" b="1" dirty="0">
                <a:solidFill>
                  <a:schemeClr val="tx1"/>
                </a:solidFill>
              </a:rPr>
              <a:t>Повышение качества управления муниципальными финансами.</a:t>
            </a:r>
          </a:p>
        </p:txBody>
      </p:sp>
      <p:sp>
        <p:nvSpPr>
          <p:cNvPr id="6" name="Скругленный прямоугольник 5"/>
          <p:cNvSpPr/>
          <p:nvPr/>
        </p:nvSpPr>
        <p:spPr>
          <a:xfrm>
            <a:off x="2051720" y="3621403"/>
            <a:ext cx="2880321" cy="3236597"/>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006600"/>
                </a:solidFill>
              </a:rPr>
              <a:t>ЗАДАЧИ МУНИЦИПАЛЬНОЙ ПРОГРАММЫ</a:t>
            </a:r>
            <a:r>
              <a:rPr lang="en-US" sz="1100" b="1" dirty="0" smtClean="0">
                <a:solidFill>
                  <a:srgbClr val="006600"/>
                </a:solidFill>
              </a:rPr>
              <a:t>:</a:t>
            </a:r>
            <a:endParaRPr lang="ru-RU" sz="1100" b="1" dirty="0">
              <a:solidFill>
                <a:srgbClr val="006600"/>
              </a:solidFill>
            </a:endParaRPr>
          </a:p>
          <a:p>
            <a:r>
              <a:rPr lang="ru-RU" sz="1100" b="1" dirty="0">
                <a:solidFill>
                  <a:schemeClr val="tx1"/>
                </a:solidFill>
              </a:rPr>
              <a:t>-Создание условий для повышения эффективности </a:t>
            </a:r>
          </a:p>
          <a:p>
            <a:r>
              <a:rPr lang="ru-RU" sz="1100" b="1" dirty="0">
                <a:solidFill>
                  <a:schemeClr val="tx1"/>
                </a:solidFill>
              </a:rPr>
              <a:t>бюджетных расходов;</a:t>
            </a:r>
          </a:p>
          <a:p>
            <a:r>
              <a:rPr lang="ru-RU" sz="1100" b="1" dirty="0">
                <a:solidFill>
                  <a:schemeClr val="tx1"/>
                </a:solidFill>
              </a:rPr>
              <a:t>-снижение долговой нагрузки на бюджет муниципального района;</a:t>
            </a:r>
          </a:p>
          <a:p>
            <a:r>
              <a:rPr lang="ru-RU" sz="1100" b="1" dirty="0">
                <a:solidFill>
                  <a:schemeClr val="tx1"/>
                </a:solidFill>
              </a:rPr>
              <a:t>-обеспечение выравнивания бюджетной обеспеченности поселений муниципального района;</a:t>
            </a:r>
          </a:p>
          <a:p>
            <a:r>
              <a:rPr lang="ru-RU" sz="1100" b="1" dirty="0">
                <a:solidFill>
                  <a:schemeClr val="tx1"/>
                </a:solidFill>
              </a:rPr>
              <a:t>-</a:t>
            </a:r>
            <a:r>
              <a:rPr lang="ru-RU" sz="1100" b="1" dirty="0" smtClean="0">
                <a:solidFill>
                  <a:schemeClr val="tx1"/>
                </a:solidFill>
              </a:rPr>
              <a:t>обеспечение</a:t>
            </a:r>
            <a:r>
              <a:rPr lang="en-US" sz="1100" b="1" dirty="0" smtClean="0">
                <a:solidFill>
                  <a:schemeClr val="tx1"/>
                </a:solidFill>
              </a:rPr>
              <a:t> </a:t>
            </a:r>
            <a:r>
              <a:rPr lang="ru-RU" sz="1100" b="1" dirty="0" smtClean="0">
                <a:solidFill>
                  <a:schemeClr val="tx1"/>
                </a:solidFill>
              </a:rPr>
              <a:t>сбалансированности </a:t>
            </a:r>
            <a:r>
              <a:rPr lang="ru-RU" sz="1100" b="1" dirty="0">
                <a:solidFill>
                  <a:schemeClr val="tx1"/>
                </a:solidFill>
              </a:rPr>
              <a:t>бюджетов сельских поселений муниципального района;</a:t>
            </a:r>
          </a:p>
          <a:p>
            <a:r>
              <a:rPr lang="ru-RU" sz="1100" b="1" dirty="0">
                <a:solidFill>
                  <a:schemeClr val="tx1"/>
                </a:solidFill>
              </a:rPr>
              <a:t>-обеспечение исполнения бюджетного процесса; </a:t>
            </a:r>
          </a:p>
          <a:p>
            <a:r>
              <a:rPr lang="ru-RU" sz="1100" b="1" dirty="0">
                <a:solidFill>
                  <a:schemeClr val="tx1"/>
                </a:solidFill>
              </a:rPr>
              <a:t>-обеспечение доступности  информации  о бюджетном процессе. </a:t>
            </a:r>
          </a:p>
        </p:txBody>
      </p:sp>
      <p:sp>
        <p:nvSpPr>
          <p:cNvPr id="7" name="Скругленный прямоугольник 6"/>
          <p:cNvSpPr/>
          <p:nvPr/>
        </p:nvSpPr>
        <p:spPr>
          <a:xfrm>
            <a:off x="5010880" y="3621403"/>
            <a:ext cx="4133120" cy="3236597"/>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006600"/>
                </a:solidFill>
              </a:rPr>
              <a:t>ОЖИДАЕМЫЕ КОНЕЧНЫЕ РЕЗУЛЬТАТЫ</a:t>
            </a:r>
            <a:r>
              <a:rPr lang="en-US" sz="1100" b="1" dirty="0" smtClean="0">
                <a:solidFill>
                  <a:srgbClr val="006600"/>
                </a:solidFill>
              </a:rPr>
              <a:t>:</a:t>
            </a:r>
            <a:endParaRPr lang="ru-RU" sz="1100" b="1" dirty="0" smtClean="0">
              <a:solidFill>
                <a:srgbClr val="006600"/>
              </a:solidFill>
            </a:endParaRPr>
          </a:p>
          <a:p>
            <a:r>
              <a:rPr lang="ru-RU" sz="1100" b="1" dirty="0" smtClean="0">
                <a:solidFill>
                  <a:schemeClr val="tx1"/>
                </a:solidFill>
              </a:rPr>
              <a:t>1.Улучшение </a:t>
            </a:r>
            <a:r>
              <a:rPr lang="ru-RU" sz="1100" b="1" dirty="0">
                <a:solidFill>
                  <a:schemeClr val="tx1"/>
                </a:solidFill>
              </a:rPr>
              <a:t>качества прогнозирования основных параметров бюджета муниципального района, соблюдение требований бюджетного законодательства.</a:t>
            </a:r>
          </a:p>
          <a:p>
            <a:r>
              <a:rPr lang="ru-RU" sz="1100" b="1" dirty="0">
                <a:solidFill>
                  <a:schemeClr val="tx1"/>
                </a:solidFill>
              </a:rPr>
              <a:t>2.Обеспечение приемлемого и экономически обоснованного объема и структуры муниципального долга.</a:t>
            </a:r>
          </a:p>
          <a:p>
            <a:r>
              <a:rPr lang="ru-RU" sz="1100" b="1" dirty="0">
                <a:solidFill>
                  <a:schemeClr val="tx1"/>
                </a:solidFill>
              </a:rPr>
              <a:t>3.Повышение качества управления муниципальными финансами.</a:t>
            </a:r>
          </a:p>
          <a:p>
            <a:r>
              <a:rPr lang="ru-RU" sz="1100" b="1" dirty="0">
                <a:solidFill>
                  <a:schemeClr val="tx1"/>
                </a:solidFill>
              </a:rPr>
              <a:t>4.Обеспечение выравнивания бюджетной обеспеченности поселений муниципального района.</a:t>
            </a:r>
          </a:p>
          <a:p>
            <a:r>
              <a:rPr lang="ru-RU" sz="1100" b="1" dirty="0">
                <a:solidFill>
                  <a:schemeClr val="tx1"/>
                </a:solidFill>
              </a:rPr>
              <a:t>5.Обеспечение сбалансированности бюджетов поселений муниципального района.</a:t>
            </a:r>
          </a:p>
          <a:p>
            <a:r>
              <a:rPr lang="ru-RU" sz="1100" b="1" dirty="0">
                <a:solidFill>
                  <a:schemeClr val="tx1"/>
                </a:solidFill>
              </a:rPr>
              <a:t>6.Обеспечение исполнения бюджетного</a:t>
            </a:r>
          </a:p>
          <a:p>
            <a:r>
              <a:rPr lang="ru-RU" sz="1100" b="1" dirty="0">
                <a:solidFill>
                  <a:schemeClr val="tx1"/>
                </a:solidFill>
              </a:rPr>
              <a:t>процесса в </a:t>
            </a:r>
            <a:r>
              <a:rPr lang="ru-RU" sz="1100" b="1" dirty="0" err="1" smtClean="0">
                <a:solidFill>
                  <a:schemeClr val="tx1"/>
                </a:solidFill>
              </a:rPr>
              <a:t>Репьёвском</a:t>
            </a:r>
            <a:r>
              <a:rPr lang="ru-RU" sz="1100" b="1" dirty="0" smtClean="0">
                <a:solidFill>
                  <a:schemeClr val="tx1"/>
                </a:solidFill>
              </a:rPr>
              <a:t> </a:t>
            </a:r>
            <a:r>
              <a:rPr lang="ru-RU" sz="1100" b="1" dirty="0">
                <a:solidFill>
                  <a:schemeClr val="tx1"/>
                </a:solidFill>
              </a:rPr>
              <a:t>муниципальном районе в соответствии с действующим законодательством</a:t>
            </a:r>
          </a:p>
        </p:txBody>
      </p:sp>
      <p:sp>
        <p:nvSpPr>
          <p:cNvPr id="8" name="Стрелка вниз 7"/>
          <p:cNvSpPr/>
          <p:nvPr/>
        </p:nvSpPr>
        <p:spPr>
          <a:xfrm>
            <a:off x="581404" y="3205168"/>
            <a:ext cx="360040" cy="226119"/>
          </a:xfrm>
          <a:prstGeom prst="down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7308304" y="3205168"/>
            <a:ext cx="360040" cy="226119"/>
          </a:xfrm>
          <a:prstGeom prst="down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3576336" y="3189067"/>
            <a:ext cx="360040" cy="226119"/>
          </a:xfrm>
          <a:prstGeom prst="down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4031941" y="1786679"/>
            <a:ext cx="360040" cy="226119"/>
          </a:xfrm>
          <a:prstGeom prst="down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329392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8064896" cy="86409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t>Муниципальная программа </a:t>
            </a:r>
            <a:r>
              <a:rPr lang="ru-RU" sz="1400" b="1" dirty="0" smtClean="0"/>
              <a:t>Репьёвского </a:t>
            </a:r>
            <a:r>
              <a:rPr lang="ru-RU" sz="1400" b="1" dirty="0"/>
              <a:t>муниципального района </a:t>
            </a:r>
            <a:endParaRPr lang="ru-RU" sz="1400" b="1" dirty="0" smtClean="0"/>
          </a:p>
          <a:p>
            <a:pPr algn="ctr"/>
            <a:r>
              <a:rPr lang="ru-RU" sz="1400" b="1" dirty="0" smtClean="0"/>
              <a:t>« Управление муниципальными финансами, создание условий для эффективного и ответственного управления муниципальными финансами, повышение устойчивости бюджетов поселений Репьёвского муниципального района»</a:t>
            </a:r>
            <a:endParaRPr lang="ru-RU" sz="1400" b="1" dirty="0"/>
          </a:p>
        </p:txBody>
      </p:sp>
      <p:sp>
        <p:nvSpPr>
          <p:cNvPr id="3" name="Скругленный прямоугольник 2"/>
          <p:cNvSpPr/>
          <p:nvPr/>
        </p:nvSpPr>
        <p:spPr>
          <a:xfrm>
            <a:off x="755576" y="1556792"/>
            <a:ext cx="4104456" cy="47525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00" b="1" dirty="0" smtClean="0">
                <a:solidFill>
                  <a:srgbClr val="7030A0"/>
                </a:solidFill>
              </a:rPr>
              <a:t>        </a:t>
            </a:r>
            <a:r>
              <a:rPr lang="ru-RU" sz="1200" b="1" dirty="0" smtClean="0">
                <a:solidFill>
                  <a:srgbClr val="7030A0"/>
                </a:solidFill>
              </a:rPr>
              <a:t>ЦЕЛЕВЫЕ </a:t>
            </a:r>
            <a:r>
              <a:rPr lang="ru-RU" sz="1200" b="1" dirty="0">
                <a:solidFill>
                  <a:srgbClr val="7030A0"/>
                </a:solidFill>
              </a:rPr>
              <a:t>ИНДИКАТОРЫ</a:t>
            </a:r>
            <a:r>
              <a:rPr lang="en-US" sz="1200" b="1" dirty="0" smtClean="0">
                <a:solidFill>
                  <a:srgbClr val="7030A0"/>
                </a:solidFill>
              </a:rPr>
              <a:t>:</a:t>
            </a:r>
            <a:endParaRPr lang="ru-RU" sz="1200" b="1" dirty="0" smtClean="0">
              <a:solidFill>
                <a:srgbClr val="7030A0"/>
              </a:solidFill>
            </a:endParaRPr>
          </a:p>
          <a:p>
            <a:r>
              <a:rPr lang="ru-RU" sz="1200" b="1" dirty="0">
                <a:solidFill>
                  <a:srgbClr val="7030A0"/>
                </a:solidFill>
              </a:rPr>
              <a:t>1.Отношение объема муниципального долга </a:t>
            </a:r>
            <a:r>
              <a:rPr lang="ru-RU" sz="1200" b="1" dirty="0" smtClean="0">
                <a:solidFill>
                  <a:srgbClr val="7030A0"/>
                </a:solidFill>
              </a:rPr>
              <a:t>Репьёвского </a:t>
            </a:r>
            <a:r>
              <a:rPr lang="ru-RU" sz="1200" b="1" dirty="0">
                <a:solidFill>
                  <a:srgbClr val="7030A0"/>
                </a:solidFill>
              </a:rPr>
              <a:t>муниципального района к годовому объему доходов бюджета без учета утвержденного объема безвозмездных поступлений из областного бюджета (%).</a:t>
            </a:r>
          </a:p>
          <a:p>
            <a:r>
              <a:rPr lang="ru-RU" sz="1200" b="1" dirty="0">
                <a:solidFill>
                  <a:srgbClr val="7030A0"/>
                </a:solidFill>
              </a:rPr>
              <a:t>2.Доля расходов на обслуживание муниципального долга в общем объеме расходов бюджета за исключением расходов, осуществляемых за счет субвенций (%).</a:t>
            </a:r>
          </a:p>
          <a:p>
            <a:r>
              <a:rPr lang="ru-RU" sz="1200" b="1" dirty="0">
                <a:solidFill>
                  <a:srgbClr val="7030A0"/>
                </a:solidFill>
              </a:rPr>
              <a:t>3.Объем просроченной задолженности по долговым обязательствам </a:t>
            </a:r>
            <a:r>
              <a:rPr lang="ru-RU" sz="1200" b="1" dirty="0" smtClean="0">
                <a:solidFill>
                  <a:srgbClr val="7030A0"/>
                </a:solidFill>
              </a:rPr>
              <a:t>Репьёвского </a:t>
            </a:r>
            <a:r>
              <a:rPr lang="ru-RU" sz="1200" b="1" dirty="0">
                <a:solidFill>
                  <a:srgbClr val="7030A0"/>
                </a:solidFill>
              </a:rPr>
              <a:t>муниципального района (да/нет).</a:t>
            </a:r>
          </a:p>
          <a:p>
            <a:r>
              <a:rPr lang="ru-RU" sz="1200" b="1" dirty="0">
                <a:solidFill>
                  <a:srgbClr val="7030A0"/>
                </a:solidFill>
              </a:rPr>
              <a:t>4.Создание районного фонда финансовой поддержки поселений за счет собственных доходов бюджета муниципального района в соответствии с требованиями действующего законодательства (да/нет).</a:t>
            </a:r>
          </a:p>
          <a:p>
            <a:r>
              <a:rPr lang="ru-RU" sz="1200" b="1" dirty="0">
                <a:solidFill>
                  <a:srgbClr val="7030A0"/>
                </a:solidFill>
              </a:rPr>
              <a:t>5.Объем просроченной кредиторской задолженности консолидированного бюджета  муниципального района (да/нет).</a:t>
            </a:r>
          </a:p>
          <a:p>
            <a:r>
              <a:rPr lang="ru-RU" sz="1200" b="1" dirty="0">
                <a:solidFill>
                  <a:srgbClr val="7030A0"/>
                </a:solidFill>
              </a:rPr>
              <a:t>6.Обеспечение исполнения бюджетного</a:t>
            </a:r>
          </a:p>
          <a:p>
            <a:r>
              <a:rPr lang="ru-RU" sz="1200" b="1" dirty="0">
                <a:solidFill>
                  <a:srgbClr val="7030A0"/>
                </a:solidFill>
              </a:rPr>
              <a:t>процесса в </a:t>
            </a:r>
            <a:r>
              <a:rPr lang="ru-RU" sz="1200" b="1" dirty="0" err="1" smtClean="0">
                <a:solidFill>
                  <a:srgbClr val="7030A0"/>
                </a:solidFill>
              </a:rPr>
              <a:t>Репьёвском</a:t>
            </a:r>
            <a:r>
              <a:rPr lang="ru-RU" sz="1200" b="1" dirty="0" smtClean="0">
                <a:solidFill>
                  <a:srgbClr val="7030A0"/>
                </a:solidFill>
              </a:rPr>
              <a:t> </a:t>
            </a:r>
            <a:r>
              <a:rPr lang="ru-RU" sz="1200" b="1" dirty="0">
                <a:solidFill>
                  <a:srgbClr val="7030A0"/>
                </a:solidFill>
              </a:rPr>
              <a:t>муниципальном районе в соответствии с действующим законодательством (да/нет).</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51814" t="35226" b="-1"/>
          <a:stretch/>
        </p:blipFill>
        <p:spPr>
          <a:xfrm>
            <a:off x="5796136" y="4365104"/>
            <a:ext cx="2304256" cy="1721371"/>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556792"/>
            <a:ext cx="3384376" cy="2448272"/>
          </a:xfrm>
          <a:prstGeom prst="rect">
            <a:avLst/>
          </a:prstGeom>
        </p:spPr>
      </p:pic>
    </p:spTree>
    <p:extLst>
      <p:ext uri="{BB962C8B-B14F-4D97-AF65-F5344CB8AC3E}">
        <p14:creationId xmlns:p14="http://schemas.microsoft.com/office/powerpoint/2010/main" val="16065708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3" y="127874"/>
            <a:ext cx="8064896" cy="7292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accent2">
                    <a:lumMod val="50000"/>
                  </a:schemeClr>
                </a:solidFill>
              </a:rPr>
              <a:t>Муниципальная программа </a:t>
            </a:r>
            <a:r>
              <a:rPr lang="ru-RU" sz="1600" b="1" dirty="0" smtClean="0">
                <a:solidFill>
                  <a:schemeClr val="accent2">
                    <a:lumMod val="50000"/>
                  </a:schemeClr>
                </a:solidFill>
              </a:rPr>
              <a:t>Репьёвского </a:t>
            </a:r>
            <a:r>
              <a:rPr lang="ru-RU" sz="1600" b="1" dirty="0">
                <a:solidFill>
                  <a:schemeClr val="accent2">
                    <a:lumMod val="50000"/>
                  </a:schemeClr>
                </a:solidFill>
              </a:rPr>
              <a:t>муниципального района </a:t>
            </a:r>
            <a:endParaRPr lang="ru-RU" sz="1600" b="1" dirty="0" smtClean="0">
              <a:solidFill>
                <a:schemeClr val="accent2">
                  <a:lumMod val="50000"/>
                </a:schemeClr>
              </a:solidFill>
            </a:endParaRPr>
          </a:p>
          <a:p>
            <a:pPr algn="ctr"/>
            <a:r>
              <a:rPr lang="ru-RU" sz="1600" b="1" dirty="0" smtClean="0">
                <a:solidFill>
                  <a:schemeClr val="accent2">
                    <a:lumMod val="50000"/>
                  </a:schemeClr>
                </a:solidFill>
              </a:rPr>
              <a:t>« Профилактика правонарушений на территории Репьёвского муниципального района»</a:t>
            </a:r>
            <a:endParaRPr lang="ru-RU" sz="1600" b="1" dirty="0">
              <a:solidFill>
                <a:schemeClr val="accent2">
                  <a:lumMod val="50000"/>
                </a:schemeClr>
              </a:solidFill>
            </a:endParaRPr>
          </a:p>
        </p:txBody>
      </p:sp>
      <p:sp>
        <p:nvSpPr>
          <p:cNvPr id="3" name="Скругленный прямоугольник 2"/>
          <p:cNvSpPr/>
          <p:nvPr/>
        </p:nvSpPr>
        <p:spPr>
          <a:xfrm>
            <a:off x="539553" y="992772"/>
            <a:ext cx="8052265" cy="52064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75000"/>
                  </a:schemeClr>
                </a:solidFill>
              </a:rPr>
              <a:t>Ответственный исполнитель муниципальной программы</a:t>
            </a:r>
            <a:r>
              <a:rPr lang="en-US" sz="1400" b="1" dirty="0" smtClean="0">
                <a:solidFill>
                  <a:schemeClr val="accent1">
                    <a:lumMod val="75000"/>
                  </a:schemeClr>
                </a:solidFill>
              </a:rPr>
              <a:t>:</a:t>
            </a:r>
            <a:r>
              <a:rPr lang="ru-RU" sz="1400" b="1" dirty="0" smtClean="0">
                <a:solidFill>
                  <a:schemeClr val="accent1">
                    <a:lumMod val="75000"/>
                  </a:schemeClr>
                </a:solidFill>
              </a:rPr>
              <a:t> администрация Репьёвского муниципального района</a:t>
            </a:r>
            <a:endParaRPr lang="ru-RU" sz="1400" b="1" dirty="0">
              <a:solidFill>
                <a:schemeClr val="accent1">
                  <a:lumMod val="75000"/>
                </a:schemeClr>
              </a:solidFill>
            </a:endParaRPr>
          </a:p>
        </p:txBody>
      </p:sp>
      <p:sp>
        <p:nvSpPr>
          <p:cNvPr id="4" name="Скругленный прямоугольник 3"/>
          <p:cNvSpPr/>
          <p:nvPr/>
        </p:nvSpPr>
        <p:spPr>
          <a:xfrm>
            <a:off x="539553" y="1968684"/>
            <a:ext cx="8052265" cy="857491"/>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 в 2025г.50,0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2026г. 50тыс.руб., в 2027г. 50 тыс. руб.</a:t>
            </a:r>
          </a:p>
          <a:p>
            <a:r>
              <a:rPr lang="ru-RU" sz="1200" b="1" dirty="0" smtClean="0">
                <a:solidFill>
                  <a:schemeClr val="accent1">
                    <a:lumMod val="50000"/>
                  </a:schemeClr>
                </a:solidFill>
              </a:rPr>
              <a:t>Подпрограмма1. «Комплексные меры по </a:t>
            </a:r>
            <a:r>
              <a:rPr lang="ru-RU" sz="1200" b="1" dirty="0">
                <a:solidFill>
                  <a:schemeClr val="accent1">
                    <a:lumMod val="50000"/>
                  </a:schemeClr>
                </a:solidFill>
              </a:rPr>
              <a:t>п</a:t>
            </a:r>
            <a:r>
              <a:rPr lang="ru-RU" sz="1200" b="1" dirty="0" smtClean="0">
                <a:solidFill>
                  <a:schemeClr val="accent1">
                    <a:lumMod val="50000"/>
                  </a:schemeClr>
                </a:solidFill>
              </a:rPr>
              <a:t>рофилактике правонарушений на территории Репьёвского муниципального района на 2020-2028 годы»</a:t>
            </a: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539553" y="3458965"/>
            <a:ext cx="1829519" cy="30663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МУНИЦИПАЛЬНОЙ ПРОГРАММЫ</a:t>
            </a:r>
            <a:r>
              <a:rPr lang="en-US" sz="1200" b="1" dirty="0" smtClean="0">
                <a:solidFill>
                  <a:schemeClr val="tx1"/>
                </a:solidFill>
              </a:rPr>
              <a:t>:</a:t>
            </a:r>
            <a:endParaRPr lang="ru-RU" sz="1200" b="1" dirty="0" smtClean="0">
              <a:solidFill>
                <a:schemeClr val="tx1"/>
              </a:solidFill>
            </a:endParaRPr>
          </a:p>
          <a:p>
            <a:pPr algn="ctr"/>
            <a:endParaRPr lang="ru-RU" sz="1200" b="1" dirty="0" smtClean="0">
              <a:solidFill>
                <a:schemeClr val="tx1"/>
              </a:solidFill>
            </a:endParaRPr>
          </a:p>
          <a:p>
            <a:pPr algn="ctr"/>
            <a:r>
              <a:rPr lang="ru-RU" sz="1200" b="1" dirty="0" smtClean="0">
                <a:solidFill>
                  <a:schemeClr val="tx1"/>
                </a:solidFill>
              </a:rPr>
              <a:t>Профилактика </a:t>
            </a:r>
            <a:r>
              <a:rPr lang="ru-RU" sz="1200" b="1" dirty="0">
                <a:solidFill>
                  <a:schemeClr val="tx1"/>
                </a:solidFill>
              </a:rPr>
              <a:t>правонарушений на территории </a:t>
            </a:r>
            <a:r>
              <a:rPr lang="ru-RU" sz="1200" b="1" dirty="0" smtClean="0">
                <a:solidFill>
                  <a:schemeClr val="tx1"/>
                </a:solidFill>
              </a:rPr>
              <a:t>Репьёвского муниципального </a:t>
            </a:r>
            <a:r>
              <a:rPr lang="ru-RU" sz="1200" b="1" dirty="0">
                <a:solidFill>
                  <a:schemeClr val="tx1"/>
                </a:solidFill>
              </a:rPr>
              <a:t>района.</a:t>
            </a:r>
            <a:endParaRPr lang="ru-RU" sz="1200" b="1" dirty="0" smtClean="0">
              <a:solidFill>
                <a:schemeClr val="tx1"/>
              </a:solidFill>
            </a:endParaRPr>
          </a:p>
          <a:p>
            <a:pPr algn="ctr"/>
            <a:endParaRPr lang="ru-RU" sz="1200" b="1" dirty="0">
              <a:solidFill>
                <a:schemeClr val="bg1"/>
              </a:solidFill>
            </a:endParaRPr>
          </a:p>
        </p:txBody>
      </p:sp>
      <p:sp>
        <p:nvSpPr>
          <p:cNvPr id="6" name="Скругленный прямоугольник 5"/>
          <p:cNvSpPr/>
          <p:nvPr/>
        </p:nvSpPr>
        <p:spPr>
          <a:xfrm>
            <a:off x="2483768" y="3439576"/>
            <a:ext cx="2383099" cy="30857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ЗАДАЧИ МУНИЦИПАЛЬНОЙ ПРОГРАММЫ</a:t>
            </a:r>
            <a:r>
              <a:rPr lang="en-US" sz="1200" b="1" dirty="0" smtClean="0">
                <a:solidFill>
                  <a:schemeClr val="tx1"/>
                </a:solidFill>
              </a:rPr>
              <a:t>:</a:t>
            </a:r>
            <a:endParaRPr lang="ru-RU" sz="1200" b="1" dirty="0">
              <a:solidFill>
                <a:schemeClr val="tx1"/>
              </a:solidFill>
            </a:endParaRPr>
          </a:p>
          <a:p>
            <a:r>
              <a:rPr lang="ru-RU" sz="1200" b="1" dirty="0">
                <a:solidFill>
                  <a:schemeClr val="tx1"/>
                </a:solidFill>
              </a:rPr>
              <a:t>- профилактика правонарушений различных категорий граждан </a:t>
            </a:r>
            <a:r>
              <a:rPr lang="ru-RU" sz="1200" b="1" dirty="0" smtClean="0">
                <a:solidFill>
                  <a:schemeClr val="tx1"/>
                </a:solidFill>
              </a:rPr>
              <a:t>Репьёвского муниципального </a:t>
            </a:r>
            <a:r>
              <a:rPr lang="ru-RU" sz="1200" b="1" dirty="0">
                <a:solidFill>
                  <a:schemeClr val="tx1"/>
                </a:solidFill>
              </a:rPr>
              <a:t>района.</a:t>
            </a:r>
          </a:p>
          <a:p>
            <a:r>
              <a:rPr lang="ru-RU" sz="1200" b="1" dirty="0">
                <a:solidFill>
                  <a:schemeClr val="tx1"/>
                </a:solidFill>
              </a:rPr>
              <a:t>- снижение уровня преступности на территории </a:t>
            </a:r>
            <a:r>
              <a:rPr lang="ru-RU" sz="1200" b="1" dirty="0" smtClean="0">
                <a:solidFill>
                  <a:schemeClr val="tx1"/>
                </a:solidFill>
              </a:rPr>
              <a:t>Репьёвского </a:t>
            </a:r>
            <a:r>
              <a:rPr lang="ru-RU" sz="1200" b="1" dirty="0">
                <a:solidFill>
                  <a:schemeClr val="tx1"/>
                </a:solidFill>
              </a:rPr>
              <a:t>муниципального района.</a:t>
            </a:r>
          </a:p>
        </p:txBody>
      </p:sp>
      <p:sp>
        <p:nvSpPr>
          <p:cNvPr id="7" name="Скругленный прямоугольник 6"/>
          <p:cNvSpPr/>
          <p:nvPr/>
        </p:nvSpPr>
        <p:spPr>
          <a:xfrm>
            <a:off x="4981563" y="3442446"/>
            <a:ext cx="4054933" cy="30828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ОЖИДАЕМЫЕ КОНЕЧНЫЕ РЕЗУЛЬТАТЫ</a:t>
            </a:r>
            <a:r>
              <a:rPr lang="en-US" sz="1200" b="1" dirty="0" smtClean="0">
                <a:solidFill>
                  <a:schemeClr val="tx1"/>
                </a:solidFill>
              </a:rPr>
              <a:t>:</a:t>
            </a:r>
            <a:endParaRPr lang="ru-RU" sz="1200" b="1" dirty="0" smtClean="0">
              <a:solidFill>
                <a:schemeClr val="tx1"/>
              </a:solidFill>
            </a:endParaRPr>
          </a:p>
          <a:p>
            <a:r>
              <a:rPr lang="ru-RU" sz="1200" b="1" dirty="0">
                <a:solidFill>
                  <a:schemeClr val="tx1"/>
                </a:solidFill>
              </a:rPr>
              <a:t>- повышение эффективности работы системы профилактики правонарушений органов местного самоуправления на территории </a:t>
            </a:r>
            <a:r>
              <a:rPr lang="ru-RU" sz="1200" b="1" dirty="0" smtClean="0">
                <a:solidFill>
                  <a:schemeClr val="tx1"/>
                </a:solidFill>
              </a:rPr>
              <a:t>Репьёвского </a:t>
            </a:r>
            <a:r>
              <a:rPr lang="ru-RU" sz="1200" b="1" dirty="0">
                <a:solidFill>
                  <a:schemeClr val="tx1"/>
                </a:solidFill>
              </a:rPr>
              <a:t>муниципального района;</a:t>
            </a:r>
          </a:p>
          <a:p>
            <a:r>
              <a:rPr lang="ru-RU" sz="1200" b="1" dirty="0">
                <a:solidFill>
                  <a:schemeClr val="tx1"/>
                </a:solidFill>
              </a:rPr>
              <a:t>- количество молодежи, вовлеченных в профилактических мероприятиях от общей численности молодежи в районе;</a:t>
            </a:r>
          </a:p>
          <a:p>
            <a:r>
              <a:rPr lang="ru-RU" sz="1200" b="1" dirty="0">
                <a:solidFill>
                  <a:schemeClr val="tx1"/>
                </a:solidFill>
              </a:rPr>
              <a:t>- сокращение общего количества преступлений, совершаемых на территории </a:t>
            </a:r>
            <a:r>
              <a:rPr lang="ru-RU" sz="1200" b="1" dirty="0" smtClean="0">
                <a:solidFill>
                  <a:schemeClr val="tx1"/>
                </a:solidFill>
              </a:rPr>
              <a:t>Репьёвского </a:t>
            </a:r>
            <a:r>
              <a:rPr lang="ru-RU" sz="1200" b="1" dirty="0">
                <a:solidFill>
                  <a:schemeClr val="tx1"/>
                </a:solidFill>
              </a:rPr>
              <a:t>муниципального района;</a:t>
            </a:r>
          </a:p>
          <a:p>
            <a:r>
              <a:rPr lang="ru-RU" sz="1200" b="1" dirty="0">
                <a:solidFill>
                  <a:schemeClr val="tx1"/>
                </a:solidFill>
              </a:rPr>
              <a:t>- сокращение количества правонарушений, совершаемых на территории </a:t>
            </a:r>
            <a:r>
              <a:rPr lang="ru-RU" sz="1200" b="1" dirty="0" smtClean="0">
                <a:solidFill>
                  <a:schemeClr val="tx1"/>
                </a:solidFill>
              </a:rPr>
              <a:t>Репьёвского </a:t>
            </a:r>
            <a:r>
              <a:rPr lang="ru-RU" sz="1200" b="1" dirty="0">
                <a:solidFill>
                  <a:schemeClr val="tx1"/>
                </a:solidFill>
              </a:rPr>
              <a:t>муниципального района;</a:t>
            </a:r>
          </a:p>
          <a:p>
            <a:r>
              <a:rPr lang="ru-RU" sz="1200" b="1" dirty="0">
                <a:solidFill>
                  <a:schemeClr val="tx1"/>
                </a:solidFill>
              </a:rPr>
              <a:t>- сокращение количества преступлений, совершаемых несовершеннолетними.</a:t>
            </a:r>
          </a:p>
        </p:txBody>
      </p:sp>
      <p:sp>
        <p:nvSpPr>
          <p:cNvPr id="8" name="Стрелка вниз 7"/>
          <p:cNvSpPr/>
          <p:nvPr/>
        </p:nvSpPr>
        <p:spPr>
          <a:xfrm>
            <a:off x="1169835" y="3070283"/>
            <a:ext cx="670281" cy="306538"/>
          </a:xfrm>
          <a:prstGeom prst="downArrow">
            <a:avLst/>
          </a:prstGeom>
          <a:blipFill>
            <a:blip r:embed="rId3"/>
            <a:tile tx="0" ty="0" sx="100000" sy="100000" flip="none" algn="tl"/>
          </a:bli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3340176" y="3070283"/>
            <a:ext cx="670281" cy="306538"/>
          </a:xfrm>
          <a:prstGeom prst="down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6660232" y="3060588"/>
            <a:ext cx="670281" cy="306538"/>
          </a:xfrm>
          <a:prstGeom prst="down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4395600" y="1580002"/>
            <a:ext cx="670281" cy="306538"/>
          </a:xfrm>
          <a:prstGeom prst="down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30386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055" y="220934"/>
            <a:ext cx="8031946" cy="868958"/>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ru-RU" sz="2400" b="1" dirty="0" smtClean="0"/>
              <a:t>Динамика темпов роста средней заработной платы по отдельным категориям работников бюджетной сферы</a:t>
            </a:r>
            <a:endParaRPr lang="ru-RU" sz="2400" b="1" dirty="0"/>
          </a:p>
        </p:txBody>
      </p:sp>
      <p:sp>
        <p:nvSpPr>
          <p:cNvPr id="3" name="Content Placeholder 2"/>
          <p:cNvSpPr>
            <a:spLocks noGrp="1"/>
          </p:cNvSpPr>
          <p:nvPr>
            <p:ph idx="1"/>
          </p:nvPr>
        </p:nvSpPr>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7" name="Rectangle 6"/>
          <p:cNvSpPr/>
          <p:nvPr/>
        </p:nvSpPr>
        <p:spPr>
          <a:xfrm>
            <a:off x="572502" y="1250242"/>
            <a:ext cx="4856754" cy="2035882"/>
          </a:xfrm>
          <a:prstGeom prst="rect">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t>Категории работников</a:t>
            </a:r>
            <a:endParaRPr lang="ru-RU" b="1" dirty="0"/>
          </a:p>
        </p:txBody>
      </p:sp>
      <p:sp>
        <p:nvSpPr>
          <p:cNvPr id="10" name="Flowchart: Process 9"/>
          <p:cNvSpPr/>
          <p:nvPr/>
        </p:nvSpPr>
        <p:spPr>
          <a:xfrm>
            <a:off x="5502020" y="1274616"/>
            <a:ext cx="1087530" cy="42862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2024 год</a:t>
            </a:r>
            <a:endParaRPr lang="ru-RU" sz="1600" b="1" dirty="0"/>
          </a:p>
        </p:txBody>
      </p:sp>
      <p:sp>
        <p:nvSpPr>
          <p:cNvPr id="11" name="Flowchart: Process 10"/>
          <p:cNvSpPr/>
          <p:nvPr/>
        </p:nvSpPr>
        <p:spPr>
          <a:xfrm>
            <a:off x="6659662" y="1274616"/>
            <a:ext cx="2000264" cy="42862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Прогноз на 2025г.</a:t>
            </a:r>
            <a:endParaRPr lang="ru-RU" sz="1600" b="1" dirty="0"/>
          </a:p>
        </p:txBody>
      </p:sp>
      <p:sp>
        <p:nvSpPr>
          <p:cNvPr id="12" name="Flowchart: Process 11"/>
          <p:cNvSpPr/>
          <p:nvPr/>
        </p:nvSpPr>
        <p:spPr>
          <a:xfrm>
            <a:off x="5500694" y="1804976"/>
            <a:ext cx="1087530" cy="14811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t>Средняя зарплата по целевому показателю</a:t>
            </a:r>
            <a:endParaRPr lang="ru-RU" sz="1400" b="1" dirty="0"/>
          </a:p>
        </p:txBody>
      </p:sp>
      <p:sp>
        <p:nvSpPr>
          <p:cNvPr id="14" name="Flowchart: Process 13"/>
          <p:cNvSpPr/>
          <p:nvPr/>
        </p:nvSpPr>
        <p:spPr>
          <a:xfrm>
            <a:off x="7720362" y="1804975"/>
            <a:ext cx="859602" cy="1514999"/>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Темп роста к 2024 году</a:t>
            </a:r>
            <a:endParaRPr lang="ru-RU" sz="1400" b="1" dirty="0"/>
          </a:p>
        </p:txBody>
      </p:sp>
      <p:sp>
        <p:nvSpPr>
          <p:cNvPr id="15" name="Flowchart: Process 14"/>
          <p:cNvSpPr/>
          <p:nvPr/>
        </p:nvSpPr>
        <p:spPr>
          <a:xfrm>
            <a:off x="6659662" y="1804976"/>
            <a:ext cx="1008682" cy="1500932"/>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Средняя зарплата по целевому показателю</a:t>
            </a:r>
            <a:endParaRPr lang="ru-RU" sz="1400" b="1" dirty="0"/>
          </a:p>
        </p:txBody>
      </p:sp>
      <p:sp>
        <p:nvSpPr>
          <p:cNvPr id="16" name="Flowchart: Process 15"/>
          <p:cNvSpPr/>
          <p:nvPr/>
        </p:nvSpPr>
        <p:spPr>
          <a:xfrm>
            <a:off x="572502" y="5500702"/>
            <a:ext cx="4856754"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Работники учреждений культуры</a:t>
            </a:r>
            <a:endParaRPr lang="ru-RU" b="1" dirty="0"/>
          </a:p>
        </p:txBody>
      </p:sp>
      <p:sp>
        <p:nvSpPr>
          <p:cNvPr id="17" name="Flowchart: Process 16"/>
          <p:cNvSpPr/>
          <p:nvPr/>
        </p:nvSpPr>
        <p:spPr>
          <a:xfrm>
            <a:off x="572502" y="3357562"/>
            <a:ext cx="4856754"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Педагогические работники общего образования</a:t>
            </a:r>
            <a:endParaRPr lang="ru-RU" b="1" dirty="0"/>
          </a:p>
        </p:txBody>
      </p:sp>
      <p:sp>
        <p:nvSpPr>
          <p:cNvPr id="18" name="Flowchart: Process 17"/>
          <p:cNvSpPr/>
          <p:nvPr/>
        </p:nvSpPr>
        <p:spPr>
          <a:xfrm>
            <a:off x="572502" y="4071942"/>
            <a:ext cx="4856754"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Педагогические работники дошкольного образования</a:t>
            </a:r>
            <a:endParaRPr lang="ru-RU" b="1" dirty="0"/>
          </a:p>
        </p:txBody>
      </p:sp>
      <p:sp>
        <p:nvSpPr>
          <p:cNvPr id="19" name="Flowchart: Process 18"/>
          <p:cNvSpPr/>
          <p:nvPr/>
        </p:nvSpPr>
        <p:spPr>
          <a:xfrm>
            <a:off x="572502" y="4786322"/>
            <a:ext cx="4856754"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Педагогические работники дополнительного образования детей</a:t>
            </a:r>
            <a:endParaRPr lang="ru-RU" b="1" dirty="0"/>
          </a:p>
        </p:txBody>
      </p:sp>
      <p:sp>
        <p:nvSpPr>
          <p:cNvPr id="20" name="Flowchart: Process 19"/>
          <p:cNvSpPr/>
          <p:nvPr/>
        </p:nvSpPr>
        <p:spPr>
          <a:xfrm>
            <a:off x="5500694" y="5500702"/>
            <a:ext cx="1087530"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44746</a:t>
            </a:r>
            <a:endParaRPr lang="ru-RU" b="1" dirty="0"/>
          </a:p>
        </p:txBody>
      </p:sp>
      <p:sp>
        <p:nvSpPr>
          <p:cNvPr id="21" name="Flowchart: Process 20"/>
          <p:cNvSpPr/>
          <p:nvPr/>
        </p:nvSpPr>
        <p:spPr>
          <a:xfrm>
            <a:off x="5500694" y="3357562"/>
            <a:ext cx="1087530"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48263</a:t>
            </a:r>
            <a:endParaRPr lang="ru-RU" b="1" dirty="0"/>
          </a:p>
        </p:txBody>
      </p:sp>
      <p:sp>
        <p:nvSpPr>
          <p:cNvPr id="22" name="Flowchart: Process 21"/>
          <p:cNvSpPr/>
          <p:nvPr/>
        </p:nvSpPr>
        <p:spPr>
          <a:xfrm>
            <a:off x="5500694" y="4071942"/>
            <a:ext cx="1087530"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43346</a:t>
            </a:r>
          </a:p>
        </p:txBody>
      </p:sp>
      <p:sp>
        <p:nvSpPr>
          <p:cNvPr id="23" name="Flowchart: Process 22"/>
          <p:cNvSpPr/>
          <p:nvPr/>
        </p:nvSpPr>
        <p:spPr>
          <a:xfrm>
            <a:off x="5511534" y="4786322"/>
            <a:ext cx="1087530"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55313</a:t>
            </a:r>
            <a:endParaRPr lang="ru-RU" b="1" dirty="0"/>
          </a:p>
        </p:txBody>
      </p:sp>
      <p:sp>
        <p:nvSpPr>
          <p:cNvPr id="28" name="Flowchart: Process 27"/>
          <p:cNvSpPr/>
          <p:nvPr/>
        </p:nvSpPr>
        <p:spPr>
          <a:xfrm>
            <a:off x="6659662" y="5500702"/>
            <a:ext cx="1008682"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47933</a:t>
            </a:r>
            <a:endParaRPr lang="ru-RU" b="1" dirty="0"/>
          </a:p>
        </p:txBody>
      </p:sp>
      <p:sp>
        <p:nvSpPr>
          <p:cNvPr id="29" name="Flowchart: Process 28"/>
          <p:cNvSpPr/>
          <p:nvPr/>
        </p:nvSpPr>
        <p:spPr>
          <a:xfrm>
            <a:off x="6659662" y="3377144"/>
            <a:ext cx="1008682"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53141</a:t>
            </a:r>
            <a:endParaRPr lang="ru-RU" b="1" dirty="0"/>
          </a:p>
        </p:txBody>
      </p:sp>
      <p:sp>
        <p:nvSpPr>
          <p:cNvPr id="30" name="Flowchart: Process 29"/>
          <p:cNvSpPr/>
          <p:nvPr/>
        </p:nvSpPr>
        <p:spPr>
          <a:xfrm>
            <a:off x="6659662" y="4071942"/>
            <a:ext cx="1008682"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47286</a:t>
            </a:r>
            <a:endParaRPr lang="ru-RU" b="1" dirty="0"/>
          </a:p>
        </p:txBody>
      </p:sp>
      <p:sp>
        <p:nvSpPr>
          <p:cNvPr id="31" name="Flowchart: Process 30"/>
          <p:cNvSpPr/>
          <p:nvPr/>
        </p:nvSpPr>
        <p:spPr>
          <a:xfrm>
            <a:off x="6659662" y="4786322"/>
            <a:ext cx="1008682"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56686</a:t>
            </a:r>
            <a:endParaRPr lang="ru-RU" b="1" dirty="0"/>
          </a:p>
        </p:txBody>
      </p:sp>
      <p:sp>
        <p:nvSpPr>
          <p:cNvPr id="32" name="Flowchart: Process 31"/>
          <p:cNvSpPr/>
          <p:nvPr/>
        </p:nvSpPr>
        <p:spPr>
          <a:xfrm>
            <a:off x="7748002" y="5500702"/>
            <a:ext cx="831960"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107,1</a:t>
            </a:r>
            <a:endParaRPr lang="ru-RU" b="1" dirty="0"/>
          </a:p>
        </p:txBody>
      </p:sp>
      <p:sp>
        <p:nvSpPr>
          <p:cNvPr id="33" name="Flowchart: Process 32"/>
          <p:cNvSpPr/>
          <p:nvPr/>
        </p:nvSpPr>
        <p:spPr>
          <a:xfrm>
            <a:off x="7739782" y="3382877"/>
            <a:ext cx="840182"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110,1</a:t>
            </a:r>
            <a:endParaRPr lang="ru-RU" b="1" dirty="0"/>
          </a:p>
        </p:txBody>
      </p:sp>
      <p:sp>
        <p:nvSpPr>
          <p:cNvPr id="34" name="Flowchart: Process 33"/>
          <p:cNvSpPr/>
          <p:nvPr/>
        </p:nvSpPr>
        <p:spPr>
          <a:xfrm>
            <a:off x="7737320" y="4077657"/>
            <a:ext cx="842643"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109,1</a:t>
            </a:r>
            <a:endParaRPr lang="ru-RU" b="1" dirty="0"/>
          </a:p>
        </p:txBody>
      </p:sp>
      <p:sp>
        <p:nvSpPr>
          <p:cNvPr id="35" name="Flowchart: Process 34"/>
          <p:cNvSpPr/>
          <p:nvPr/>
        </p:nvSpPr>
        <p:spPr>
          <a:xfrm>
            <a:off x="7737319" y="4793819"/>
            <a:ext cx="842643"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102,5</a:t>
            </a:r>
            <a:endParaRPr lang="ru-RU" b="1" dirty="0"/>
          </a:p>
        </p:txBody>
      </p:sp>
    </p:spTree>
    <p:extLst>
      <p:ext uri="{BB962C8B-B14F-4D97-AF65-F5344CB8AC3E}">
        <p14:creationId xmlns:p14="http://schemas.microsoft.com/office/powerpoint/2010/main" val="22489015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76422" cy="994122"/>
          </a:xfrm>
          <a:solidFill>
            <a:schemeClr val="accent3">
              <a:lumMod val="20000"/>
              <a:lumOff val="80000"/>
            </a:schemeClr>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ru-RU" sz="2400" b="1" dirty="0" smtClean="0">
                <a:solidFill>
                  <a:schemeClr val="tx1"/>
                </a:solidFill>
              </a:rPr>
              <a:t>«</a:t>
            </a:r>
            <a:r>
              <a:rPr lang="ru-RU" sz="2400" b="1" dirty="0" smtClean="0">
                <a:solidFill>
                  <a:schemeClr val="accent3">
                    <a:lumMod val="50000"/>
                  </a:schemeClr>
                </a:solidFill>
              </a:rPr>
              <a:t>Программная» структура расходов районного бюджета на 2025-2027 годы (1)</a:t>
            </a:r>
            <a:endParaRPr lang="ru-RU" sz="2400" b="1" dirty="0">
              <a:solidFill>
                <a:schemeClr val="accent3">
                  <a:lumMod val="50000"/>
                </a:schemeClr>
              </a:solidFill>
            </a:endParaRPr>
          </a:p>
        </p:txBody>
      </p:sp>
      <p:sp>
        <p:nvSpPr>
          <p:cNvPr id="3" name="Content Placeholder 2"/>
          <p:cNvSpPr>
            <a:spLocks noGrp="1"/>
          </p:cNvSpPr>
          <p:nvPr>
            <p:ph idx="1"/>
          </p:nvPr>
        </p:nvSpPr>
        <p:spPr>
          <a:xfrm>
            <a:off x="457200" y="1600200"/>
            <a:ext cx="8329642" cy="4525963"/>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ectangle 3"/>
          <p:cNvSpPr/>
          <p:nvPr/>
        </p:nvSpPr>
        <p:spPr>
          <a:xfrm>
            <a:off x="179512" y="1444189"/>
            <a:ext cx="4792046"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Наименование программы</a:t>
            </a:r>
            <a:endParaRPr lang="ru-RU" b="1" dirty="0">
              <a:solidFill>
                <a:schemeClr val="tx1"/>
              </a:solidFill>
            </a:endParaRPr>
          </a:p>
        </p:txBody>
      </p:sp>
      <p:sp>
        <p:nvSpPr>
          <p:cNvPr id="5" name="Rectangle 4"/>
          <p:cNvSpPr/>
          <p:nvPr/>
        </p:nvSpPr>
        <p:spPr>
          <a:xfrm>
            <a:off x="7665886" y="1500744"/>
            <a:ext cx="1120956"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1"/>
                </a:solidFill>
              </a:rPr>
              <a:t>2027 год</a:t>
            </a:r>
          </a:p>
          <a:p>
            <a:pPr algn="ctr"/>
            <a:r>
              <a:rPr lang="ru-RU" sz="1400" b="1" dirty="0" smtClean="0">
                <a:solidFill>
                  <a:schemeClr val="tx1"/>
                </a:solidFill>
              </a:rPr>
              <a:t>тыс. руб</a:t>
            </a:r>
            <a:r>
              <a:rPr lang="ru-RU" sz="1400" b="1" dirty="0" smtClean="0">
                <a:solidFill>
                  <a:schemeClr val="accent2">
                    <a:lumMod val="75000"/>
                  </a:schemeClr>
                </a:solidFill>
              </a:rPr>
              <a:t>.</a:t>
            </a:r>
            <a:endParaRPr lang="ru-RU" sz="1400" b="1" dirty="0">
              <a:solidFill>
                <a:schemeClr val="accent2">
                  <a:lumMod val="75000"/>
                </a:schemeClr>
              </a:solidFill>
            </a:endParaRPr>
          </a:p>
        </p:txBody>
      </p:sp>
      <p:sp>
        <p:nvSpPr>
          <p:cNvPr id="6" name="Rectangle 5"/>
          <p:cNvSpPr/>
          <p:nvPr/>
        </p:nvSpPr>
        <p:spPr>
          <a:xfrm>
            <a:off x="179512" y="2114721"/>
            <a:ext cx="4792046"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r>
              <a:rPr lang="ru-RU" sz="1400" b="1" dirty="0" smtClean="0">
                <a:solidFill>
                  <a:schemeClr val="accent2">
                    <a:lumMod val="75000"/>
                  </a:schemeClr>
                </a:solidFill>
              </a:rPr>
              <a:t>Развитие образования</a:t>
            </a:r>
            <a:endParaRPr lang="ru-RU" sz="1400" b="1" dirty="0">
              <a:solidFill>
                <a:schemeClr val="accent2">
                  <a:lumMod val="75000"/>
                </a:schemeClr>
              </a:solidFill>
            </a:endParaRPr>
          </a:p>
        </p:txBody>
      </p:sp>
      <p:sp>
        <p:nvSpPr>
          <p:cNvPr id="7" name="Rectangle 6"/>
          <p:cNvSpPr/>
          <p:nvPr/>
        </p:nvSpPr>
        <p:spPr>
          <a:xfrm>
            <a:off x="173335" y="3600700"/>
            <a:ext cx="4792046" cy="571504"/>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smtClean="0">
                <a:solidFill>
                  <a:schemeClr val="accent2">
                    <a:lumMod val="75000"/>
                  </a:schemeClr>
                </a:solidFill>
              </a:rPr>
              <a:t>Развитие культуры</a:t>
            </a:r>
            <a:endParaRPr lang="ru-RU" sz="1400" b="1" dirty="0">
              <a:solidFill>
                <a:schemeClr val="accent2">
                  <a:lumMod val="75000"/>
                </a:schemeClr>
              </a:solidFill>
            </a:endParaRPr>
          </a:p>
        </p:txBody>
      </p:sp>
      <p:sp>
        <p:nvSpPr>
          <p:cNvPr id="8" name="Rectangle 7"/>
          <p:cNvSpPr/>
          <p:nvPr/>
        </p:nvSpPr>
        <p:spPr>
          <a:xfrm>
            <a:off x="173335" y="4243641"/>
            <a:ext cx="4792046"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r>
              <a:rPr lang="ru-RU" sz="1400" b="1" dirty="0" smtClean="0">
                <a:solidFill>
                  <a:schemeClr val="accent2">
                    <a:lumMod val="75000"/>
                  </a:schemeClr>
                </a:solidFill>
              </a:rPr>
              <a:t>Развитие физической культуры и спорта</a:t>
            </a:r>
            <a:endParaRPr lang="ru-RU" sz="1400" b="1" dirty="0">
              <a:solidFill>
                <a:schemeClr val="accent2">
                  <a:lumMod val="75000"/>
                </a:schemeClr>
              </a:solidFill>
            </a:endParaRPr>
          </a:p>
        </p:txBody>
      </p:sp>
      <p:sp>
        <p:nvSpPr>
          <p:cNvPr id="10" name="Rectangle 9"/>
          <p:cNvSpPr/>
          <p:nvPr/>
        </p:nvSpPr>
        <p:spPr>
          <a:xfrm>
            <a:off x="173335" y="2772477"/>
            <a:ext cx="4804400" cy="714380"/>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r>
              <a:rPr lang="ru-RU" sz="1400" b="1" dirty="0" smtClean="0">
                <a:solidFill>
                  <a:schemeClr val="accent2">
                    <a:lumMod val="75000"/>
                  </a:schemeClr>
                </a:solidFill>
              </a:rPr>
              <a:t>Обеспечение доступным и комфортным жильем и коммунальными услугами населения Репьёвского района</a:t>
            </a:r>
            <a:endParaRPr lang="ru-RU" sz="1400" b="1" dirty="0">
              <a:solidFill>
                <a:schemeClr val="accent2">
                  <a:lumMod val="75000"/>
                </a:schemeClr>
              </a:solidFill>
            </a:endParaRPr>
          </a:p>
        </p:txBody>
      </p:sp>
      <p:sp>
        <p:nvSpPr>
          <p:cNvPr id="11" name="Rectangle 10"/>
          <p:cNvSpPr/>
          <p:nvPr/>
        </p:nvSpPr>
        <p:spPr>
          <a:xfrm>
            <a:off x="185689" y="4843733"/>
            <a:ext cx="4792046"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r>
              <a:rPr lang="ru-RU" sz="1400" b="1" dirty="0" smtClean="0">
                <a:solidFill>
                  <a:schemeClr val="accent2">
                    <a:lumMod val="75000"/>
                  </a:schemeClr>
                </a:solidFill>
              </a:rPr>
              <a:t>Экономическое развитие и инновационная экономика</a:t>
            </a:r>
            <a:endParaRPr lang="ru-RU" sz="1400" b="1" dirty="0">
              <a:solidFill>
                <a:schemeClr val="accent2">
                  <a:lumMod val="75000"/>
                </a:schemeClr>
              </a:solidFill>
            </a:endParaRPr>
          </a:p>
        </p:txBody>
      </p:sp>
      <p:sp>
        <p:nvSpPr>
          <p:cNvPr id="12" name="Rectangle 11"/>
          <p:cNvSpPr/>
          <p:nvPr/>
        </p:nvSpPr>
        <p:spPr>
          <a:xfrm>
            <a:off x="185689" y="5515263"/>
            <a:ext cx="4792046" cy="714380"/>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r>
              <a:rPr lang="ru-RU" sz="1400" b="1" dirty="0" smtClean="0">
                <a:solidFill>
                  <a:schemeClr val="accent2">
                    <a:lumMod val="75000"/>
                  </a:schemeClr>
                </a:solidFill>
              </a:rPr>
              <a:t>Организация деятельности административной комиссии муниципального района</a:t>
            </a:r>
            <a:endParaRPr lang="ru-RU" sz="1400" b="1" dirty="0">
              <a:solidFill>
                <a:schemeClr val="accent2">
                  <a:lumMod val="75000"/>
                </a:schemeClr>
              </a:solidFill>
            </a:endParaRPr>
          </a:p>
        </p:txBody>
      </p:sp>
      <p:sp>
        <p:nvSpPr>
          <p:cNvPr id="15" name="Rectangle 14"/>
          <p:cNvSpPr/>
          <p:nvPr/>
        </p:nvSpPr>
        <p:spPr>
          <a:xfrm>
            <a:off x="7687939" y="2775376"/>
            <a:ext cx="1112860" cy="714380"/>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75000"/>
                  </a:schemeClr>
                </a:solidFill>
              </a:rPr>
              <a:t>1731,5</a:t>
            </a:r>
            <a:endParaRPr lang="ru-RU" sz="1600" b="1" dirty="0">
              <a:solidFill>
                <a:schemeClr val="accent2">
                  <a:lumMod val="75000"/>
                </a:schemeClr>
              </a:solidFill>
            </a:endParaRPr>
          </a:p>
        </p:txBody>
      </p:sp>
      <p:sp>
        <p:nvSpPr>
          <p:cNvPr id="16" name="Rectangle 15"/>
          <p:cNvSpPr/>
          <p:nvPr/>
        </p:nvSpPr>
        <p:spPr>
          <a:xfrm>
            <a:off x="7673982" y="3586904"/>
            <a:ext cx="1112860" cy="585300"/>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accent2">
                    <a:lumMod val="75000"/>
                  </a:schemeClr>
                </a:solidFill>
              </a:rPr>
              <a:t>48699,9</a:t>
            </a:r>
            <a:endParaRPr lang="ru-RU" sz="1600" b="1" dirty="0">
              <a:solidFill>
                <a:schemeClr val="accent2">
                  <a:lumMod val="75000"/>
                </a:schemeClr>
              </a:solidFill>
            </a:endParaRPr>
          </a:p>
        </p:txBody>
      </p:sp>
      <p:sp>
        <p:nvSpPr>
          <p:cNvPr id="17" name="Rectangle 16"/>
          <p:cNvSpPr/>
          <p:nvPr/>
        </p:nvSpPr>
        <p:spPr>
          <a:xfrm>
            <a:off x="7687939" y="4243641"/>
            <a:ext cx="1098903"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accent2">
                    <a:lumMod val="75000"/>
                  </a:schemeClr>
                </a:solidFill>
              </a:rPr>
              <a:t>7737,3</a:t>
            </a:r>
            <a:endParaRPr lang="ru-RU" sz="1600" b="1" dirty="0">
              <a:solidFill>
                <a:schemeClr val="accent2">
                  <a:lumMod val="75000"/>
                </a:schemeClr>
              </a:solidFill>
            </a:endParaRPr>
          </a:p>
        </p:txBody>
      </p:sp>
      <p:sp>
        <p:nvSpPr>
          <p:cNvPr id="18" name="Rectangle 17"/>
          <p:cNvSpPr/>
          <p:nvPr/>
        </p:nvSpPr>
        <p:spPr>
          <a:xfrm>
            <a:off x="7673982" y="4843306"/>
            <a:ext cx="1112860"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3024</a:t>
            </a:r>
            <a:endParaRPr lang="ru-RU" sz="1600" b="1" dirty="0">
              <a:solidFill>
                <a:schemeClr val="accent2">
                  <a:lumMod val="75000"/>
                </a:schemeClr>
              </a:solidFill>
            </a:endParaRPr>
          </a:p>
        </p:txBody>
      </p:sp>
      <p:sp>
        <p:nvSpPr>
          <p:cNvPr id="19" name="Rectangle 18"/>
          <p:cNvSpPr/>
          <p:nvPr/>
        </p:nvSpPr>
        <p:spPr>
          <a:xfrm>
            <a:off x="7665886" y="5481438"/>
            <a:ext cx="1112860" cy="714380"/>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607</a:t>
            </a:r>
            <a:endParaRPr lang="ru-RU" sz="1600" b="1" dirty="0">
              <a:solidFill>
                <a:schemeClr val="accent2">
                  <a:lumMod val="75000"/>
                </a:schemeClr>
              </a:solidFill>
            </a:endParaRPr>
          </a:p>
        </p:txBody>
      </p:sp>
      <p:sp>
        <p:nvSpPr>
          <p:cNvPr id="20" name="Rectangle 18"/>
          <p:cNvSpPr/>
          <p:nvPr/>
        </p:nvSpPr>
        <p:spPr>
          <a:xfrm>
            <a:off x="5040655" y="5495039"/>
            <a:ext cx="1265123" cy="714380"/>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561</a:t>
            </a:r>
            <a:endParaRPr lang="ru-RU" sz="1600" b="1" dirty="0">
              <a:solidFill>
                <a:schemeClr val="accent2">
                  <a:lumMod val="75000"/>
                </a:schemeClr>
              </a:solidFill>
            </a:endParaRPr>
          </a:p>
        </p:txBody>
      </p:sp>
      <p:sp>
        <p:nvSpPr>
          <p:cNvPr id="21" name="Rectangle 18"/>
          <p:cNvSpPr/>
          <p:nvPr/>
        </p:nvSpPr>
        <p:spPr>
          <a:xfrm>
            <a:off x="6366778" y="5481438"/>
            <a:ext cx="1210756" cy="714380"/>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584</a:t>
            </a:r>
            <a:endParaRPr lang="ru-RU" sz="1600" b="1" dirty="0">
              <a:solidFill>
                <a:schemeClr val="accent2">
                  <a:lumMod val="75000"/>
                </a:schemeClr>
              </a:solidFill>
            </a:endParaRPr>
          </a:p>
        </p:txBody>
      </p:sp>
      <p:sp>
        <p:nvSpPr>
          <p:cNvPr id="22" name="Rectangle 17"/>
          <p:cNvSpPr/>
          <p:nvPr/>
        </p:nvSpPr>
        <p:spPr>
          <a:xfrm>
            <a:off x="6377832" y="4835620"/>
            <a:ext cx="1227051"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2928</a:t>
            </a:r>
            <a:endParaRPr lang="ru-RU" sz="1600" b="1" dirty="0">
              <a:solidFill>
                <a:schemeClr val="accent2">
                  <a:lumMod val="75000"/>
                </a:schemeClr>
              </a:solidFill>
            </a:endParaRPr>
          </a:p>
        </p:txBody>
      </p:sp>
      <p:sp>
        <p:nvSpPr>
          <p:cNvPr id="23" name="Rectangle 17"/>
          <p:cNvSpPr/>
          <p:nvPr/>
        </p:nvSpPr>
        <p:spPr>
          <a:xfrm>
            <a:off x="5040655" y="4843306"/>
            <a:ext cx="1265123"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2836</a:t>
            </a:r>
            <a:endParaRPr lang="ru-RU" sz="1600" b="1" dirty="0">
              <a:solidFill>
                <a:schemeClr val="accent2">
                  <a:lumMod val="75000"/>
                </a:schemeClr>
              </a:solidFill>
            </a:endParaRPr>
          </a:p>
        </p:txBody>
      </p:sp>
      <p:sp>
        <p:nvSpPr>
          <p:cNvPr id="24" name="Rectangle 16"/>
          <p:cNvSpPr/>
          <p:nvPr/>
        </p:nvSpPr>
        <p:spPr>
          <a:xfrm>
            <a:off x="6390333" y="4243641"/>
            <a:ext cx="1214551"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accent2">
                    <a:lumMod val="75000"/>
                  </a:schemeClr>
                </a:solidFill>
              </a:rPr>
              <a:t>7737,3</a:t>
            </a:r>
            <a:endParaRPr lang="ru-RU" sz="1600" b="1" dirty="0">
              <a:solidFill>
                <a:schemeClr val="accent2">
                  <a:lumMod val="75000"/>
                </a:schemeClr>
              </a:solidFill>
            </a:endParaRPr>
          </a:p>
        </p:txBody>
      </p:sp>
      <p:sp>
        <p:nvSpPr>
          <p:cNvPr id="25" name="Rectangle 16"/>
          <p:cNvSpPr/>
          <p:nvPr/>
        </p:nvSpPr>
        <p:spPr>
          <a:xfrm>
            <a:off x="5046832" y="4257434"/>
            <a:ext cx="1258946"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accent2">
                    <a:lumMod val="75000"/>
                  </a:schemeClr>
                </a:solidFill>
              </a:rPr>
              <a:t>10471,6</a:t>
            </a:r>
            <a:endParaRPr lang="ru-RU" sz="1600" b="1" dirty="0">
              <a:solidFill>
                <a:schemeClr val="accent2">
                  <a:lumMod val="75000"/>
                </a:schemeClr>
              </a:solidFill>
            </a:endParaRPr>
          </a:p>
        </p:txBody>
      </p:sp>
      <p:sp>
        <p:nvSpPr>
          <p:cNvPr id="26" name="Rectangle 15"/>
          <p:cNvSpPr/>
          <p:nvPr/>
        </p:nvSpPr>
        <p:spPr>
          <a:xfrm>
            <a:off x="6374875" y="3584110"/>
            <a:ext cx="1230010" cy="571504"/>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accent2">
                    <a:lumMod val="75000"/>
                  </a:schemeClr>
                </a:solidFill>
              </a:rPr>
              <a:t>76686,6</a:t>
            </a:r>
            <a:endParaRPr lang="ru-RU" sz="1600" b="1" dirty="0">
              <a:solidFill>
                <a:schemeClr val="accent2">
                  <a:lumMod val="75000"/>
                </a:schemeClr>
              </a:solidFill>
            </a:endParaRPr>
          </a:p>
        </p:txBody>
      </p:sp>
      <p:sp>
        <p:nvSpPr>
          <p:cNvPr id="27" name="Rectangle 15"/>
          <p:cNvSpPr/>
          <p:nvPr/>
        </p:nvSpPr>
        <p:spPr>
          <a:xfrm>
            <a:off x="5040655" y="3572447"/>
            <a:ext cx="1265123" cy="571504"/>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accent2">
                    <a:lumMod val="75000"/>
                  </a:schemeClr>
                </a:solidFill>
              </a:rPr>
              <a:t>95509,9</a:t>
            </a:r>
            <a:endParaRPr lang="ru-RU" sz="1600" b="1" dirty="0">
              <a:solidFill>
                <a:schemeClr val="accent2">
                  <a:lumMod val="75000"/>
                </a:schemeClr>
              </a:solidFill>
            </a:endParaRPr>
          </a:p>
        </p:txBody>
      </p:sp>
      <p:sp>
        <p:nvSpPr>
          <p:cNvPr id="28" name="Rectangle 14"/>
          <p:cNvSpPr/>
          <p:nvPr/>
        </p:nvSpPr>
        <p:spPr>
          <a:xfrm>
            <a:off x="6374875" y="2789262"/>
            <a:ext cx="1230010" cy="714380"/>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75000"/>
                  </a:schemeClr>
                </a:solidFill>
              </a:rPr>
              <a:t>1725,9</a:t>
            </a:r>
            <a:endParaRPr lang="ru-RU" sz="1600" b="1" dirty="0">
              <a:solidFill>
                <a:schemeClr val="accent2">
                  <a:lumMod val="75000"/>
                </a:schemeClr>
              </a:solidFill>
            </a:endParaRPr>
          </a:p>
        </p:txBody>
      </p:sp>
      <p:sp>
        <p:nvSpPr>
          <p:cNvPr id="29" name="Rectangle 14"/>
          <p:cNvSpPr/>
          <p:nvPr/>
        </p:nvSpPr>
        <p:spPr>
          <a:xfrm>
            <a:off x="5046832" y="2786484"/>
            <a:ext cx="1258946" cy="702137"/>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75000"/>
                  </a:schemeClr>
                </a:solidFill>
              </a:rPr>
              <a:t>1512</a:t>
            </a:r>
            <a:endParaRPr lang="ru-RU" sz="1600" b="1" dirty="0">
              <a:solidFill>
                <a:schemeClr val="accent2">
                  <a:lumMod val="75000"/>
                </a:schemeClr>
              </a:solidFill>
            </a:endParaRPr>
          </a:p>
        </p:txBody>
      </p:sp>
      <p:sp>
        <p:nvSpPr>
          <p:cNvPr id="30" name="Rectangle 13"/>
          <p:cNvSpPr/>
          <p:nvPr/>
        </p:nvSpPr>
        <p:spPr>
          <a:xfrm>
            <a:off x="5046832" y="2143115"/>
            <a:ext cx="1258946"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smtClean="0">
                <a:solidFill>
                  <a:schemeClr val="accent2">
                    <a:lumMod val="75000"/>
                  </a:schemeClr>
                </a:solidFill>
              </a:rPr>
              <a:t>265120</a:t>
            </a:r>
            <a:endParaRPr lang="ru-RU" sz="1600" b="1" dirty="0">
              <a:solidFill>
                <a:schemeClr val="accent2">
                  <a:lumMod val="75000"/>
                </a:schemeClr>
              </a:solidFill>
            </a:endParaRPr>
          </a:p>
        </p:txBody>
      </p:sp>
      <p:sp>
        <p:nvSpPr>
          <p:cNvPr id="31" name="Rectangle 13"/>
          <p:cNvSpPr/>
          <p:nvPr/>
        </p:nvSpPr>
        <p:spPr>
          <a:xfrm>
            <a:off x="6381051" y="2149430"/>
            <a:ext cx="1223834"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smtClean="0">
                <a:solidFill>
                  <a:schemeClr val="accent2">
                    <a:lumMod val="75000"/>
                  </a:schemeClr>
                </a:solidFill>
              </a:rPr>
              <a:t>269141,8</a:t>
            </a:r>
            <a:endParaRPr lang="ru-RU" sz="1600" b="1" dirty="0">
              <a:solidFill>
                <a:schemeClr val="accent2">
                  <a:lumMod val="75000"/>
                </a:schemeClr>
              </a:solidFill>
            </a:endParaRPr>
          </a:p>
        </p:txBody>
      </p:sp>
      <p:sp>
        <p:nvSpPr>
          <p:cNvPr id="32" name="Rectangle 13"/>
          <p:cNvSpPr/>
          <p:nvPr/>
        </p:nvSpPr>
        <p:spPr>
          <a:xfrm>
            <a:off x="7665886" y="2155968"/>
            <a:ext cx="1098903"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smtClean="0">
                <a:solidFill>
                  <a:schemeClr val="accent2">
                    <a:lumMod val="75000"/>
                  </a:schemeClr>
                </a:solidFill>
              </a:rPr>
              <a:t>357893,7</a:t>
            </a:r>
            <a:endParaRPr lang="ru-RU" sz="1600" b="1" dirty="0">
              <a:solidFill>
                <a:schemeClr val="accent2">
                  <a:lumMod val="75000"/>
                </a:schemeClr>
              </a:solidFill>
            </a:endParaRPr>
          </a:p>
        </p:txBody>
      </p:sp>
      <p:sp>
        <p:nvSpPr>
          <p:cNvPr id="33" name="Rectangle 4"/>
          <p:cNvSpPr/>
          <p:nvPr/>
        </p:nvSpPr>
        <p:spPr>
          <a:xfrm>
            <a:off x="6366778" y="1477759"/>
            <a:ext cx="1238108"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1"/>
                </a:solidFill>
              </a:rPr>
              <a:t>2026 год</a:t>
            </a:r>
          </a:p>
          <a:p>
            <a:pPr algn="ctr"/>
            <a:r>
              <a:rPr lang="ru-RU" sz="1400" b="1" dirty="0" smtClean="0">
                <a:solidFill>
                  <a:schemeClr val="tx1"/>
                </a:solidFill>
              </a:rPr>
              <a:t>тыс. руб.</a:t>
            </a:r>
            <a:endParaRPr lang="ru-RU" sz="1400" b="1" dirty="0">
              <a:solidFill>
                <a:schemeClr val="tx1"/>
              </a:solidFill>
            </a:endParaRPr>
          </a:p>
        </p:txBody>
      </p:sp>
      <p:sp>
        <p:nvSpPr>
          <p:cNvPr id="34" name="Rectangle 4"/>
          <p:cNvSpPr/>
          <p:nvPr/>
        </p:nvSpPr>
        <p:spPr>
          <a:xfrm>
            <a:off x="5046832" y="1458465"/>
            <a:ext cx="1258946"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1"/>
                </a:solidFill>
              </a:rPr>
              <a:t>2025 год</a:t>
            </a:r>
          </a:p>
          <a:p>
            <a:pPr algn="ctr"/>
            <a:r>
              <a:rPr lang="ru-RU" sz="1400" b="1" dirty="0" smtClean="0">
                <a:solidFill>
                  <a:schemeClr val="tx1"/>
                </a:solidFill>
              </a:rPr>
              <a:t>тыс. руб.</a:t>
            </a:r>
            <a:endParaRPr lang="ru-RU" sz="1400" b="1" dirty="0">
              <a:solidFill>
                <a:schemeClr val="tx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a:p>
        </p:txBody>
      </p:sp>
      <p:sp>
        <p:nvSpPr>
          <p:cNvPr id="6" name="Title 1"/>
          <p:cNvSpPr txBox="1">
            <a:spLocks/>
          </p:cNvSpPr>
          <p:nvPr/>
        </p:nvSpPr>
        <p:spPr>
          <a:xfrm>
            <a:off x="539552" y="500348"/>
            <a:ext cx="8358274" cy="803620"/>
          </a:xfrm>
          <a:prstGeom prst="rect">
            <a:avLst/>
          </a:prstGeom>
          <a:solidFill>
            <a:schemeClr val="accent3">
              <a:lumMod val="20000"/>
              <a:lumOff val="80000"/>
            </a:schemeClr>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solidFill>
                  <a:schemeClr val="accent3">
                    <a:lumMod val="50000"/>
                  </a:schemeClr>
                </a:solidFill>
                <a:effectLst/>
                <a:uLnTx/>
                <a:uFillTx/>
                <a:latin typeface="+mn-lt"/>
                <a:ea typeface="+mn-ea"/>
                <a:cs typeface="+mn-cs"/>
              </a:rPr>
              <a:t>«Программная» структура расходов районного бюджета на 2025-2027 годы (2)</a:t>
            </a:r>
            <a:endParaRPr kumimoji="0" lang="ru-RU" sz="2400" b="1" i="0" u="none" strike="noStrike" kern="1200" cap="none" spc="0" normalizeH="0" baseline="0" noProof="0" dirty="0">
              <a:ln>
                <a:noFill/>
              </a:ln>
              <a:solidFill>
                <a:schemeClr val="accent3">
                  <a:lumMod val="50000"/>
                </a:schemeClr>
              </a:solidFill>
              <a:effectLst/>
              <a:uLnTx/>
              <a:uFillTx/>
              <a:latin typeface="+mn-lt"/>
              <a:ea typeface="+mn-ea"/>
              <a:cs typeface="+mn-cs"/>
            </a:endParaRPr>
          </a:p>
        </p:txBody>
      </p:sp>
      <p:sp>
        <p:nvSpPr>
          <p:cNvPr id="7" name="Flowchart: Process 6"/>
          <p:cNvSpPr/>
          <p:nvPr/>
        </p:nvSpPr>
        <p:spPr>
          <a:xfrm>
            <a:off x="539552" y="1456360"/>
            <a:ext cx="4608512"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Наименование программы</a:t>
            </a:r>
            <a:endParaRPr lang="ru-RU" b="1" dirty="0">
              <a:solidFill>
                <a:schemeClr val="tx1"/>
              </a:solidFill>
            </a:endParaRPr>
          </a:p>
        </p:txBody>
      </p:sp>
      <p:sp>
        <p:nvSpPr>
          <p:cNvPr id="8" name="Flowchart: Process 7"/>
          <p:cNvSpPr/>
          <p:nvPr/>
        </p:nvSpPr>
        <p:spPr>
          <a:xfrm>
            <a:off x="7643834" y="1469182"/>
            <a:ext cx="1253992"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2027 год</a:t>
            </a:r>
          </a:p>
          <a:p>
            <a:pPr algn="ctr"/>
            <a:r>
              <a:rPr lang="ru-RU" sz="1600" b="1" dirty="0" smtClean="0">
                <a:solidFill>
                  <a:schemeClr val="tx1"/>
                </a:solidFill>
              </a:rPr>
              <a:t>тыс. руб.</a:t>
            </a:r>
            <a:endParaRPr lang="ru-RU" sz="1600" b="1" dirty="0">
              <a:solidFill>
                <a:schemeClr val="tx1"/>
              </a:solidFill>
            </a:endParaRPr>
          </a:p>
        </p:txBody>
      </p:sp>
      <p:sp>
        <p:nvSpPr>
          <p:cNvPr id="9" name="Flowchart: Process 8"/>
          <p:cNvSpPr/>
          <p:nvPr/>
        </p:nvSpPr>
        <p:spPr>
          <a:xfrm>
            <a:off x="539551" y="2285992"/>
            <a:ext cx="4626747"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r>
              <a:rPr lang="ru-RU" sz="1400" b="1" dirty="0" smtClean="0">
                <a:solidFill>
                  <a:schemeClr val="accent2">
                    <a:lumMod val="75000"/>
                  </a:schemeClr>
                </a:solidFill>
              </a:rPr>
              <a:t>Развитие сельского хозяйства, производства пищевых продуктов и инфраструктуры агропродовольственного рынка на 2020-2028 г.</a:t>
            </a:r>
            <a:endParaRPr lang="ru-RU" sz="1400" b="1" dirty="0">
              <a:solidFill>
                <a:schemeClr val="accent2">
                  <a:lumMod val="75000"/>
                </a:schemeClr>
              </a:solidFill>
            </a:endParaRPr>
          </a:p>
        </p:txBody>
      </p:sp>
      <p:sp>
        <p:nvSpPr>
          <p:cNvPr id="10" name="Flowchart: Process 9"/>
          <p:cNvSpPr/>
          <p:nvPr/>
        </p:nvSpPr>
        <p:spPr>
          <a:xfrm>
            <a:off x="539550" y="3140968"/>
            <a:ext cx="4608513" cy="432048"/>
          </a:xfrm>
          <a:prstGeom prst="flowChartProcess">
            <a:avLst/>
          </a:prstGeom>
          <a:solidFill>
            <a:srgbClr val="CCECFF"/>
          </a:solidFill>
          <a:ln>
            <a:solidFill>
              <a:srgbClr val="CCECFF"/>
            </a:solidFill>
          </a:ln>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err="1" smtClean="0">
                <a:solidFill>
                  <a:schemeClr val="accent2">
                    <a:lumMod val="75000"/>
                  </a:schemeClr>
                </a:solidFill>
              </a:rPr>
              <a:t>Энергоэффективность</a:t>
            </a:r>
            <a:r>
              <a:rPr lang="ru-RU" sz="1400" b="1" dirty="0" smtClean="0">
                <a:solidFill>
                  <a:schemeClr val="accent2">
                    <a:lumMod val="75000"/>
                  </a:schemeClr>
                </a:solidFill>
              </a:rPr>
              <a:t> и развитие энергетики</a:t>
            </a:r>
            <a:endParaRPr lang="ru-RU" sz="1400" b="1" dirty="0">
              <a:solidFill>
                <a:schemeClr val="accent2">
                  <a:lumMod val="75000"/>
                </a:schemeClr>
              </a:solidFill>
            </a:endParaRPr>
          </a:p>
        </p:txBody>
      </p:sp>
      <p:sp>
        <p:nvSpPr>
          <p:cNvPr id="11" name="Flowchart: Process 10"/>
          <p:cNvSpPr/>
          <p:nvPr/>
        </p:nvSpPr>
        <p:spPr>
          <a:xfrm>
            <a:off x="7668308" y="2298846"/>
            <a:ext cx="1229518"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75000"/>
                  </a:schemeClr>
                </a:solidFill>
              </a:rPr>
              <a:t>1701,8</a:t>
            </a:r>
            <a:endParaRPr lang="ru-RU" b="1" dirty="0">
              <a:solidFill>
                <a:schemeClr val="accent2">
                  <a:lumMod val="75000"/>
                </a:schemeClr>
              </a:solidFill>
            </a:endParaRPr>
          </a:p>
        </p:txBody>
      </p:sp>
      <p:sp>
        <p:nvSpPr>
          <p:cNvPr id="12" name="Flowchart: Process 11"/>
          <p:cNvSpPr/>
          <p:nvPr/>
        </p:nvSpPr>
        <p:spPr>
          <a:xfrm>
            <a:off x="7643834" y="3140968"/>
            <a:ext cx="1253992" cy="432048"/>
          </a:xfrm>
          <a:prstGeom prst="flowChartProcess">
            <a:avLst/>
          </a:prstGeom>
          <a:solidFill>
            <a:srgbClr val="CCEC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3998,2</a:t>
            </a:r>
            <a:endParaRPr lang="ru-RU" b="1" dirty="0">
              <a:solidFill>
                <a:schemeClr val="accent2">
                  <a:lumMod val="75000"/>
                </a:schemeClr>
              </a:solidFill>
            </a:endParaRPr>
          </a:p>
        </p:txBody>
      </p:sp>
      <p:sp>
        <p:nvSpPr>
          <p:cNvPr id="13" name="Flowchart: Process 12"/>
          <p:cNvSpPr/>
          <p:nvPr/>
        </p:nvSpPr>
        <p:spPr>
          <a:xfrm>
            <a:off x="539549" y="3674748"/>
            <a:ext cx="4601681" cy="938954"/>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r>
              <a:rPr lang="ru-RU" sz="1200" b="1" dirty="0" smtClean="0">
                <a:solidFill>
                  <a:schemeClr val="accent2">
                    <a:lumMod val="75000"/>
                  </a:schemeClr>
                </a:solidFill>
              </a:rPr>
              <a:t>Управление муниципальными финансами, создание условий для эффективного и ответственного  управления муниципальными финансами, повышение устойчивости бюджетов поселений Репьёвского муниципального района</a:t>
            </a:r>
            <a:endParaRPr lang="ru-RU" sz="1200" b="1" dirty="0">
              <a:solidFill>
                <a:schemeClr val="accent2">
                  <a:lumMod val="75000"/>
                </a:schemeClr>
              </a:solidFill>
            </a:endParaRPr>
          </a:p>
        </p:txBody>
      </p:sp>
      <p:sp>
        <p:nvSpPr>
          <p:cNvPr id="14" name="Flowchart: Process 13"/>
          <p:cNvSpPr/>
          <p:nvPr/>
        </p:nvSpPr>
        <p:spPr>
          <a:xfrm>
            <a:off x="7643834" y="3656975"/>
            <a:ext cx="1253992" cy="956727"/>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33446,3</a:t>
            </a:r>
            <a:endParaRPr lang="ru-RU" b="1" dirty="0">
              <a:solidFill>
                <a:schemeClr val="accent2">
                  <a:lumMod val="75000"/>
                </a:schemeClr>
              </a:solidFill>
            </a:endParaRPr>
          </a:p>
        </p:txBody>
      </p:sp>
      <p:sp>
        <p:nvSpPr>
          <p:cNvPr id="15" name="Flowchart: Process 14"/>
          <p:cNvSpPr/>
          <p:nvPr/>
        </p:nvSpPr>
        <p:spPr>
          <a:xfrm>
            <a:off x="539549" y="4733454"/>
            <a:ext cx="4595468" cy="505454"/>
          </a:xfrm>
          <a:prstGeom prst="flowChartProcess">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solidFill>
                  <a:schemeClr val="accent2">
                    <a:lumMod val="75000"/>
                  </a:schemeClr>
                </a:solidFill>
              </a:rPr>
              <a:t>Муниципальное управление Репьёвского муниципального района</a:t>
            </a:r>
            <a:endParaRPr lang="ru-RU" sz="1400" b="1" dirty="0">
              <a:solidFill>
                <a:schemeClr val="accent2">
                  <a:lumMod val="75000"/>
                </a:schemeClr>
              </a:solidFill>
            </a:endParaRPr>
          </a:p>
        </p:txBody>
      </p:sp>
      <p:sp>
        <p:nvSpPr>
          <p:cNvPr id="16" name="Flowchart: Process 15"/>
          <p:cNvSpPr/>
          <p:nvPr/>
        </p:nvSpPr>
        <p:spPr>
          <a:xfrm>
            <a:off x="7661382" y="4733454"/>
            <a:ext cx="1236444" cy="536181"/>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43754,4</a:t>
            </a:r>
            <a:endParaRPr lang="ru-RU" b="1" dirty="0">
              <a:solidFill>
                <a:schemeClr val="accent2">
                  <a:lumMod val="75000"/>
                </a:schemeClr>
              </a:solidFill>
            </a:endParaRPr>
          </a:p>
        </p:txBody>
      </p:sp>
      <p:sp>
        <p:nvSpPr>
          <p:cNvPr id="17" name="Rectangle 16"/>
          <p:cNvSpPr/>
          <p:nvPr/>
        </p:nvSpPr>
        <p:spPr>
          <a:xfrm>
            <a:off x="539549" y="5328156"/>
            <a:ext cx="4595468" cy="642942"/>
          </a:xfrm>
          <a:prstGeom prst="rect">
            <a:avLst/>
          </a:prstGeom>
          <a:solidFill>
            <a:srgbClr val="FFCCCC"/>
          </a:solidFill>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smtClean="0">
                <a:solidFill>
                  <a:schemeClr val="accent2">
                    <a:lumMod val="75000"/>
                  </a:schemeClr>
                </a:solidFill>
              </a:rPr>
              <a:t>Профилактика правонарушений на территории Репьёвского муниципального района на 2020-2028гг.</a:t>
            </a:r>
            <a:endParaRPr lang="ru-RU" sz="1400" b="1" dirty="0">
              <a:solidFill>
                <a:schemeClr val="accent2">
                  <a:lumMod val="75000"/>
                </a:schemeClr>
              </a:solidFill>
            </a:endParaRPr>
          </a:p>
        </p:txBody>
      </p:sp>
      <p:sp>
        <p:nvSpPr>
          <p:cNvPr id="18" name="Rectangle 17"/>
          <p:cNvSpPr/>
          <p:nvPr/>
        </p:nvSpPr>
        <p:spPr>
          <a:xfrm>
            <a:off x="7662937" y="5358660"/>
            <a:ext cx="1234889" cy="636521"/>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50</a:t>
            </a:r>
            <a:endParaRPr lang="ru-RU" b="1" dirty="0">
              <a:solidFill>
                <a:schemeClr val="accent2">
                  <a:lumMod val="75000"/>
                </a:schemeClr>
              </a:solidFill>
            </a:endParaRPr>
          </a:p>
        </p:txBody>
      </p:sp>
      <p:sp>
        <p:nvSpPr>
          <p:cNvPr id="19" name="Flowchart: Process 10"/>
          <p:cNvSpPr/>
          <p:nvPr/>
        </p:nvSpPr>
        <p:spPr>
          <a:xfrm>
            <a:off x="5267235" y="2297852"/>
            <a:ext cx="1128714"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75000"/>
                  </a:schemeClr>
                </a:solidFill>
              </a:rPr>
              <a:t>2761,4</a:t>
            </a:r>
            <a:endParaRPr lang="ru-RU" b="1" dirty="0">
              <a:solidFill>
                <a:schemeClr val="accent2">
                  <a:lumMod val="75000"/>
                </a:schemeClr>
              </a:solidFill>
            </a:endParaRPr>
          </a:p>
        </p:txBody>
      </p:sp>
      <p:sp>
        <p:nvSpPr>
          <p:cNvPr id="20" name="Flowchart: Process 10"/>
          <p:cNvSpPr/>
          <p:nvPr/>
        </p:nvSpPr>
        <p:spPr>
          <a:xfrm>
            <a:off x="6491848" y="2288237"/>
            <a:ext cx="1128714"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75000"/>
                  </a:schemeClr>
                </a:solidFill>
              </a:rPr>
              <a:t>1694,4</a:t>
            </a:r>
            <a:endParaRPr lang="ru-RU" b="1" dirty="0">
              <a:solidFill>
                <a:schemeClr val="accent2">
                  <a:lumMod val="75000"/>
                </a:schemeClr>
              </a:solidFill>
            </a:endParaRPr>
          </a:p>
        </p:txBody>
      </p:sp>
      <p:sp>
        <p:nvSpPr>
          <p:cNvPr id="21" name="Flowchart: Process 7"/>
          <p:cNvSpPr/>
          <p:nvPr/>
        </p:nvSpPr>
        <p:spPr>
          <a:xfrm>
            <a:off x="6458588" y="1474181"/>
            <a:ext cx="1128714"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2026год</a:t>
            </a:r>
          </a:p>
          <a:p>
            <a:pPr algn="ctr"/>
            <a:r>
              <a:rPr lang="ru-RU" sz="1600" b="1" dirty="0" smtClean="0">
                <a:solidFill>
                  <a:schemeClr val="tx1"/>
                </a:solidFill>
              </a:rPr>
              <a:t>тыс. руб.</a:t>
            </a:r>
            <a:endParaRPr lang="ru-RU" sz="1600" b="1" dirty="0">
              <a:solidFill>
                <a:schemeClr val="tx1"/>
              </a:solidFill>
            </a:endParaRPr>
          </a:p>
        </p:txBody>
      </p:sp>
      <p:sp>
        <p:nvSpPr>
          <p:cNvPr id="23" name="Flowchart: Process 7"/>
          <p:cNvSpPr/>
          <p:nvPr/>
        </p:nvSpPr>
        <p:spPr>
          <a:xfrm>
            <a:off x="5273342" y="1477667"/>
            <a:ext cx="1128714"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2025 год</a:t>
            </a:r>
          </a:p>
          <a:p>
            <a:pPr algn="ctr"/>
            <a:r>
              <a:rPr lang="ru-RU" sz="1600" b="1" dirty="0" smtClean="0">
                <a:solidFill>
                  <a:schemeClr val="tx1"/>
                </a:solidFill>
              </a:rPr>
              <a:t>тыс. руб.</a:t>
            </a:r>
            <a:endParaRPr lang="ru-RU" sz="1600" b="1" dirty="0">
              <a:solidFill>
                <a:schemeClr val="tx1"/>
              </a:solidFill>
            </a:endParaRPr>
          </a:p>
        </p:txBody>
      </p:sp>
      <p:sp>
        <p:nvSpPr>
          <p:cNvPr id="24" name="Flowchart: Process 11"/>
          <p:cNvSpPr/>
          <p:nvPr/>
        </p:nvSpPr>
        <p:spPr>
          <a:xfrm>
            <a:off x="6471336" y="3140968"/>
            <a:ext cx="1128714" cy="432048"/>
          </a:xfrm>
          <a:prstGeom prst="flowChartProcess">
            <a:avLst/>
          </a:prstGeom>
          <a:solidFill>
            <a:srgbClr val="CCEC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3973,2</a:t>
            </a:r>
            <a:endParaRPr lang="ru-RU" b="1" dirty="0">
              <a:solidFill>
                <a:schemeClr val="accent2">
                  <a:lumMod val="75000"/>
                </a:schemeClr>
              </a:solidFill>
            </a:endParaRPr>
          </a:p>
        </p:txBody>
      </p:sp>
      <p:sp>
        <p:nvSpPr>
          <p:cNvPr id="25" name="Flowchart: Process 11"/>
          <p:cNvSpPr/>
          <p:nvPr/>
        </p:nvSpPr>
        <p:spPr>
          <a:xfrm>
            <a:off x="5267235" y="3140968"/>
            <a:ext cx="1128714" cy="432048"/>
          </a:xfrm>
          <a:prstGeom prst="flowChartProcess">
            <a:avLst/>
          </a:prstGeom>
          <a:solidFill>
            <a:srgbClr val="CCEC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5141,6</a:t>
            </a:r>
            <a:endParaRPr lang="ru-RU" b="1" dirty="0">
              <a:solidFill>
                <a:schemeClr val="accent2">
                  <a:lumMod val="75000"/>
                </a:schemeClr>
              </a:solidFill>
            </a:endParaRPr>
          </a:p>
        </p:txBody>
      </p:sp>
      <p:sp>
        <p:nvSpPr>
          <p:cNvPr id="26" name="Flowchart: Process 13"/>
          <p:cNvSpPr/>
          <p:nvPr/>
        </p:nvSpPr>
        <p:spPr>
          <a:xfrm>
            <a:off x="6458588" y="3656975"/>
            <a:ext cx="1128714" cy="956727"/>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40762,3</a:t>
            </a:r>
            <a:endParaRPr lang="ru-RU" b="1" dirty="0">
              <a:solidFill>
                <a:schemeClr val="accent2">
                  <a:lumMod val="75000"/>
                </a:schemeClr>
              </a:solidFill>
            </a:endParaRPr>
          </a:p>
        </p:txBody>
      </p:sp>
      <p:sp>
        <p:nvSpPr>
          <p:cNvPr id="27" name="Flowchart: Process 13"/>
          <p:cNvSpPr/>
          <p:nvPr/>
        </p:nvSpPr>
        <p:spPr>
          <a:xfrm>
            <a:off x="5257876" y="3672447"/>
            <a:ext cx="1128714" cy="941255"/>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59699,7</a:t>
            </a:r>
            <a:endParaRPr lang="ru-RU" b="1" dirty="0">
              <a:solidFill>
                <a:schemeClr val="accent2">
                  <a:lumMod val="75000"/>
                </a:schemeClr>
              </a:solidFill>
            </a:endParaRPr>
          </a:p>
        </p:txBody>
      </p:sp>
      <p:sp>
        <p:nvSpPr>
          <p:cNvPr id="28" name="Flowchart: Process 15"/>
          <p:cNvSpPr/>
          <p:nvPr/>
        </p:nvSpPr>
        <p:spPr>
          <a:xfrm>
            <a:off x="6460976" y="4733454"/>
            <a:ext cx="1128714" cy="529725"/>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42386,3</a:t>
            </a:r>
            <a:endParaRPr lang="ru-RU" b="1" dirty="0">
              <a:solidFill>
                <a:schemeClr val="accent2">
                  <a:lumMod val="75000"/>
                </a:schemeClr>
              </a:solidFill>
            </a:endParaRPr>
          </a:p>
        </p:txBody>
      </p:sp>
      <p:sp>
        <p:nvSpPr>
          <p:cNvPr id="29" name="Flowchart: Process 15"/>
          <p:cNvSpPr/>
          <p:nvPr/>
        </p:nvSpPr>
        <p:spPr>
          <a:xfrm>
            <a:off x="5259002" y="4733454"/>
            <a:ext cx="1128714" cy="510555"/>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53715,3</a:t>
            </a:r>
            <a:endParaRPr lang="ru-RU" b="1" dirty="0">
              <a:solidFill>
                <a:schemeClr val="accent2">
                  <a:lumMod val="75000"/>
                </a:schemeClr>
              </a:solidFill>
            </a:endParaRPr>
          </a:p>
        </p:txBody>
      </p:sp>
      <p:sp>
        <p:nvSpPr>
          <p:cNvPr id="30" name="Rectangle 17"/>
          <p:cNvSpPr/>
          <p:nvPr/>
        </p:nvSpPr>
        <p:spPr>
          <a:xfrm>
            <a:off x="6471336" y="5358660"/>
            <a:ext cx="1128714" cy="636521"/>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50</a:t>
            </a:r>
            <a:endParaRPr lang="ru-RU" b="1" dirty="0">
              <a:solidFill>
                <a:schemeClr val="accent2">
                  <a:lumMod val="75000"/>
                </a:schemeClr>
              </a:solidFill>
            </a:endParaRPr>
          </a:p>
        </p:txBody>
      </p:sp>
      <p:sp>
        <p:nvSpPr>
          <p:cNvPr id="31" name="Rectangle 17"/>
          <p:cNvSpPr/>
          <p:nvPr/>
        </p:nvSpPr>
        <p:spPr>
          <a:xfrm>
            <a:off x="5232393" y="5355829"/>
            <a:ext cx="1141709" cy="642942"/>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50</a:t>
            </a:r>
            <a:endParaRPr lang="ru-RU" b="1" dirty="0">
              <a:solidFill>
                <a:schemeClr val="accent2">
                  <a:lumMod val="75000"/>
                </a:schemeClr>
              </a:solidFill>
            </a:endParaRPr>
          </a:p>
        </p:txBody>
      </p:sp>
      <p:sp>
        <p:nvSpPr>
          <p:cNvPr id="32" name="Flowchart: Process 14"/>
          <p:cNvSpPr/>
          <p:nvPr/>
        </p:nvSpPr>
        <p:spPr>
          <a:xfrm>
            <a:off x="539548" y="6054528"/>
            <a:ext cx="4608515" cy="505454"/>
          </a:xfrm>
          <a:prstGeom prst="flowChartProcess">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solidFill>
                  <a:schemeClr val="accent2">
                    <a:lumMod val="75000"/>
                  </a:schemeClr>
                </a:solidFill>
              </a:rPr>
              <a:t>Развитие транспортной системы</a:t>
            </a:r>
            <a:endParaRPr lang="ru-RU" sz="1400" b="1" dirty="0">
              <a:solidFill>
                <a:schemeClr val="accent2">
                  <a:lumMod val="75000"/>
                </a:schemeClr>
              </a:solidFill>
            </a:endParaRPr>
          </a:p>
        </p:txBody>
      </p:sp>
      <p:sp>
        <p:nvSpPr>
          <p:cNvPr id="33" name="Flowchart: Process 15"/>
          <p:cNvSpPr/>
          <p:nvPr/>
        </p:nvSpPr>
        <p:spPr>
          <a:xfrm>
            <a:off x="5245389" y="6058980"/>
            <a:ext cx="1128714" cy="497504"/>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64349,3</a:t>
            </a:r>
            <a:endParaRPr lang="ru-RU" b="1" dirty="0">
              <a:solidFill>
                <a:schemeClr val="accent2">
                  <a:lumMod val="75000"/>
                </a:schemeClr>
              </a:solidFill>
            </a:endParaRPr>
          </a:p>
        </p:txBody>
      </p:sp>
      <p:sp>
        <p:nvSpPr>
          <p:cNvPr id="34" name="Flowchart: Process 15"/>
          <p:cNvSpPr/>
          <p:nvPr/>
        </p:nvSpPr>
        <p:spPr>
          <a:xfrm>
            <a:off x="6474028" y="6070737"/>
            <a:ext cx="1128714" cy="490319"/>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64763,3</a:t>
            </a:r>
            <a:endParaRPr lang="ru-RU" b="1" dirty="0">
              <a:solidFill>
                <a:schemeClr val="accent2">
                  <a:lumMod val="75000"/>
                </a:schemeClr>
              </a:solidFill>
            </a:endParaRPr>
          </a:p>
        </p:txBody>
      </p:sp>
      <p:sp>
        <p:nvSpPr>
          <p:cNvPr id="35" name="Flowchart: Process 15"/>
          <p:cNvSpPr/>
          <p:nvPr/>
        </p:nvSpPr>
        <p:spPr>
          <a:xfrm>
            <a:off x="7670084" y="6055097"/>
            <a:ext cx="1227742" cy="505959"/>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69100,3</a:t>
            </a:r>
            <a:endParaRPr lang="ru-RU"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46503"/>
            <a:ext cx="8452210" cy="654032"/>
          </a:xfrm>
          <a:blipFill>
            <a:blip r:embed="rId3"/>
            <a:tile tx="0" ty="0" sx="100000" sy="100000" flip="none" algn="tl"/>
          </a:blipFill>
        </p:spPr>
        <p:txBody>
          <a:bodyPr>
            <a:noAutofit/>
          </a:bodyPr>
          <a:lstStyle/>
          <a:p>
            <a:pPr algn="ctr"/>
            <a:r>
              <a:rPr lang="ru-RU" sz="1800" b="1" dirty="0" smtClean="0">
                <a:solidFill>
                  <a:srgbClr val="006600"/>
                </a:solidFill>
              </a:rPr>
              <a:t>Структура расходов бюджета Репьёвского муниципального района в 2025-2027 годах, в % к общему объему</a:t>
            </a:r>
            <a:endParaRPr lang="ru-RU" sz="1800" b="1" dirty="0">
              <a:solidFill>
                <a:srgbClr val="006600"/>
              </a:solidFill>
            </a:endParaRPr>
          </a:p>
        </p:txBody>
      </p:sp>
      <p:sp>
        <p:nvSpPr>
          <p:cNvPr id="3" name="Content Placeholder 2"/>
          <p:cNvSpPr>
            <a:spLocks noGrp="1"/>
          </p:cNvSpPr>
          <p:nvPr>
            <p:ph idx="1"/>
          </p:nvPr>
        </p:nvSpPr>
        <p:spPr>
          <a:xfrm>
            <a:off x="428596" y="928670"/>
            <a:ext cx="8258204" cy="5197493"/>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ectangle 3"/>
          <p:cNvSpPr/>
          <p:nvPr/>
        </p:nvSpPr>
        <p:spPr>
          <a:xfrm>
            <a:off x="500034" y="1000108"/>
            <a:ext cx="457602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Наименование</a:t>
            </a:r>
            <a:endParaRPr lang="ru-RU" sz="1600" dirty="0"/>
          </a:p>
        </p:txBody>
      </p:sp>
      <p:sp>
        <p:nvSpPr>
          <p:cNvPr id="5" name="Rectangle 4"/>
          <p:cNvSpPr/>
          <p:nvPr/>
        </p:nvSpPr>
        <p:spPr>
          <a:xfrm>
            <a:off x="500034" y="1643050"/>
            <a:ext cx="4576022"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b="1" dirty="0" smtClean="0"/>
              <a:t>ВСЕГО</a:t>
            </a:r>
            <a:endParaRPr lang="ru-RU" sz="1100" b="1" dirty="0"/>
          </a:p>
        </p:txBody>
      </p:sp>
      <p:sp>
        <p:nvSpPr>
          <p:cNvPr id="6" name="Rectangle 5"/>
          <p:cNvSpPr/>
          <p:nvPr/>
        </p:nvSpPr>
        <p:spPr>
          <a:xfrm>
            <a:off x="500034" y="1928802"/>
            <a:ext cx="4576022"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t>ОБЩЕГОСУДАРСТВЕННЫЕ ВОПРОСЫ</a:t>
            </a:r>
            <a:endParaRPr lang="ru-RU" sz="1100" b="1" dirty="0"/>
          </a:p>
        </p:txBody>
      </p:sp>
      <p:sp>
        <p:nvSpPr>
          <p:cNvPr id="7" name="Rectangle 6"/>
          <p:cNvSpPr/>
          <p:nvPr/>
        </p:nvSpPr>
        <p:spPr>
          <a:xfrm>
            <a:off x="500034" y="2571744"/>
            <a:ext cx="4576022"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ru-RU" sz="1100" b="1" dirty="0" smtClean="0"/>
              <a:t>НАЦИОНАЛЬНАЯ БЕЗОПАСНОСТЬ И ПРАВООХРАНИТЕЛЬНАЯ ДЕЯТЕЛЬНОСТЬ</a:t>
            </a:r>
            <a:endParaRPr lang="ru-RU" sz="1100" b="1" dirty="0"/>
          </a:p>
        </p:txBody>
      </p:sp>
      <p:sp>
        <p:nvSpPr>
          <p:cNvPr id="8" name="Rectangle 7"/>
          <p:cNvSpPr/>
          <p:nvPr/>
        </p:nvSpPr>
        <p:spPr>
          <a:xfrm>
            <a:off x="500034" y="2285992"/>
            <a:ext cx="4576022"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100" b="1" dirty="0" smtClean="0"/>
              <a:t>НАЦИОНАЛЬНАЯ ОБОРОНА</a:t>
            </a:r>
            <a:endParaRPr lang="ru-RU" sz="1100" b="1" dirty="0"/>
          </a:p>
        </p:txBody>
      </p:sp>
      <p:sp>
        <p:nvSpPr>
          <p:cNvPr id="9" name="Rectangle 8"/>
          <p:cNvSpPr/>
          <p:nvPr/>
        </p:nvSpPr>
        <p:spPr>
          <a:xfrm>
            <a:off x="500034" y="2928934"/>
            <a:ext cx="4576022"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100" b="1" dirty="0" smtClean="0"/>
              <a:t>НАЦИОНАЛЬНАЯ ЭКОНОМИКА</a:t>
            </a:r>
            <a:endParaRPr lang="ru-RU" sz="1100" b="1" dirty="0"/>
          </a:p>
        </p:txBody>
      </p:sp>
      <p:sp>
        <p:nvSpPr>
          <p:cNvPr id="10" name="Rectangle 9"/>
          <p:cNvSpPr/>
          <p:nvPr/>
        </p:nvSpPr>
        <p:spPr>
          <a:xfrm>
            <a:off x="500034" y="3643314"/>
            <a:ext cx="4576022"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b="1" dirty="0" smtClean="0"/>
              <a:t>ОХРАНА ОКРУЖАЮЩЕЙ СРЕДЫ</a:t>
            </a:r>
            <a:endParaRPr lang="ru-RU" sz="1100" b="1" dirty="0"/>
          </a:p>
        </p:txBody>
      </p:sp>
      <p:sp>
        <p:nvSpPr>
          <p:cNvPr id="11" name="Rectangle 10"/>
          <p:cNvSpPr/>
          <p:nvPr/>
        </p:nvSpPr>
        <p:spPr>
          <a:xfrm>
            <a:off x="500034" y="4000504"/>
            <a:ext cx="4576022"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100" b="1" dirty="0" smtClean="0"/>
              <a:t>ОБРАЗОВАНИЕ</a:t>
            </a:r>
            <a:endParaRPr lang="ru-RU" sz="1100" b="1" dirty="0"/>
          </a:p>
        </p:txBody>
      </p:sp>
      <p:sp>
        <p:nvSpPr>
          <p:cNvPr id="12" name="Rectangle 11"/>
          <p:cNvSpPr/>
          <p:nvPr/>
        </p:nvSpPr>
        <p:spPr>
          <a:xfrm>
            <a:off x="500034" y="4857760"/>
            <a:ext cx="4576022"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100" b="1" dirty="0" smtClean="0"/>
              <a:t>СОЦИАЛЬНАЯ ПОЛИТИКА</a:t>
            </a:r>
            <a:endParaRPr lang="ru-RU" sz="1100" b="1" dirty="0"/>
          </a:p>
        </p:txBody>
      </p:sp>
      <p:sp>
        <p:nvSpPr>
          <p:cNvPr id="13" name="Rectangle 12"/>
          <p:cNvSpPr/>
          <p:nvPr/>
        </p:nvSpPr>
        <p:spPr>
          <a:xfrm>
            <a:off x="512333" y="3283947"/>
            <a:ext cx="4563723"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100" b="1" dirty="0" smtClean="0"/>
              <a:t>ЖИЛИЩНО-КОММУНАЛЬНОЕ ХОЗЯЙСТВО</a:t>
            </a:r>
            <a:endParaRPr lang="ru-RU" sz="1100" b="1" dirty="0"/>
          </a:p>
        </p:txBody>
      </p:sp>
      <p:sp>
        <p:nvSpPr>
          <p:cNvPr id="14" name="Rectangle 13"/>
          <p:cNvSpPr/>
          <p:nvPr/>
        </p:nvSpPr>
        <p:spPr>
          <a:xfrm>
            <a:off x="500034" y="5143512"/>
            <a:ext cx="4576022"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100" b="1" dirty="0" smtClean="0"/>
              <a:t>ФИЗИЧЕСКАЯ КУЛЬТУРА И СПОРТ</a:t>
            </a:r>
            <a:endParaRPr lang="ru-RU" sz="1100" b="1" dirty="0"/>
          </a:p>
        </p:txBody>
      </p:sp>
      <p:sp>
        <p:nvSpPr>
          <p:cNvPr id="15" name="Rectangle 14"/>
          <p:cNvSpPr/>
          <p:nvPr/>
        </p:nvSpPr>
        <p:spPr>
          <a:xfrm>
            <a:off x="500034" y="4572008"/>
            <a:ext cx="457602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ru-RU" sz="1100" b="1" dirty="0" smtClean="0"/>
              <a:t>ЗДРАВООХРАНЕНИЕ</a:t>
            </a:r>
            <a:endParaRPr lang="ru-RU" sz="1100" b="1" dirty="0"/>
          </a:p>
        </p:txBody>
      </p:sp>
      <p:sp>
        <p:nvSpPr>
          <p:cNvPr id="16" name="Rectangle 15"/>
          <p:cNvSpPr/>
          <p:nvPr/>
        </p:nvSpPr>
        <p:spPr>
          <a:xfrm>
            <a:off x="512333" y="5440354"/>
            <a:ext cx="4563723"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b="1" dirty="0" smtClean="0"/>
              <a:t>СРЕДСТВА МАССОВОЙ ИНФОРМАЦИИ</a:t>
            </a:r>
            <a:endParaRPr lang="ru-RU" sz="1100" b="1" dirty="0"/>
          </a:p>
        </p:txBody>
      </p:sp>
      <p:sp>
        <p:nvSpPr>
          <p:cNvPr id="17" name="Rectangle 16"/>
          <p:cNvSpPr/>
          <p:nvPr/>
        </p:nvSpPr>
        <p:spPr>
          <a:xfrm>
            <a:off x="500034" y="4286256"/>
            <a:ext cx="4576022"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t>КУЛЬТУРА, КИНЕМАТОГРАФИЯ</a:t>
            </a:r>
            <a:endParaRPr lang="ru-RU" sz="1100" b="1" dirty="0"/>
          </a:p>
        </p:txBody>
      </p:sp>
      <p:sp>
        <p:nvSpPr>
          <p:cNvPr id="18" name="Rectangle 17"/>
          <p:cNvSpPr/>
          <p:nvPr/>
        </p:nvSpPr>
        <p:spPr>
          <a:xfrm>
            <a:off x="512333" y="5710662"/>
            <a:ext cx="4563723"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000" b="1" dirty="0" smtClean="0"/>
              <a:t>ОБСЛУЖИВАНИЕ ГОСУДАРСТВЕННОГО И МУНИЦИПАЛЬНОГО ДОЛГА</a:t>
            </a:r>
            <a:endParaRPr lang="ru-RU" sz="1000" b="1" dirty="0"/>
          </a:p>
        </p:txBody>
      </p:sp>
      <p:sp>
        <p:nvSpPr>
          <p:cNvPr id="19" name="Rectangle 18"/>
          <p:cNvSpPr/>
          <p:nvPr/>
        </p:nvSpPr>
        <p:spPr>
          <a:xfrm>
            <a:off x="500034" y="6000768"/>
            <a:ext cx="4576022"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ru-RU" sz="1000" b="1" dirty="0" smtClean="0"/>
              <a:t>МЕЖБЮДЖЕТНЫЕ ТРАНСФЕРТЫ ОБЩЕГО ХАРАКТЕРА БЮДЖЕТАМ СУБЪЕКТОВ РОССИЙСКОЙ ФЕДЕРАЦИИ И МУНИЦИПАЛЬНЫХ ОБРАЗОВАНИЙ</a:t>
            </a:r>
            <a:endParaRPr lang="ru-RU" sz="1000" b="1" dirty="0"/>
          </a:p>
        </p:txBody>
      </p:sp>
      <p:sp>
        <p:nvSpPr>
          <p:cNvPr id="20" name="Rectangle 19"/>
          <p:cNvSpPr/>
          <p:nvPr/>
        </p:nvSpPr>
        <p:spPr>
          <a:xfrm>
            <a:off x="5692906" y="995119"/>
            <a:ext cx="75130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2024 % в общем объеме</a:t>
            </a:r>
            <a:endParaRPr lang="ru-RU" sz="1000" dirty="0"/>
          </a:p>
        </p:txBody>
      </p:sp>
      <p:sp>
        <p:nvSpPr>
          <p:cNvPr id="21" name="Rectangle 20"/>
          <p:cNvSpPr/>
          <p:nvPr/>
        </p:nvSpPr>
        <p:spPr>
          <a:xfrm>
            <a:off x="5147494" y="1000108"/>
            <a:ext cx="504626"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Р3</a:t>
            </a:r>
            <a:endParaRPr lang="ru-RU" sz="1600" dirty="0"/>
          </a:p>
        </p:txBody>
      </p:sp>
      <p:sp>
        <p:nvSpPr>
          <p:cNvPr id="23" name="Rectangle 22"/>
          <p:cNvSpPr/>
          <p:nvPr/>
        </p:nvSpPr>
        <p:spPr>
          <a:xfrm>
            <a:off x="6484994" y="995119"/>
            <a:ext cx="75130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2025 % в общем объеме</a:t>
            </a:r>
            <a:endParaRPr lang="ru-RU" sz="1000" dirty="0"/>
          </a:p>
        </p:txBody>
      </p:sp>
      <p:sp>
        <p:nvSpPr>
          <p:cNvPr id="24" name="Rectangle 23"/>
          <p:cNvSpPr/>
          <p:nvPr/>
        </p:nvSpPr>
        <p:spPr>
          <a:xfrm>
            <a:off x="5147494" y="1637289"/>
            <a:ext cx="504626"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200" dirty="0"/>
          </a:p>
        </p:txBody>
      </p:sp>
      <p:sp>
        <p:nvSpPr>
          <p:cNvPr id="25" name="Rectangle 24"/>
          <p:cNvSpPr/>
          <p:nvPr/>
        </p:nvSpPr>
        <p:spPr>
          <a:xfrm>
            <a:off x="5711334" y="1633072"/>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26" name="Rectangle 25"/>
          <p:cNvSpPr/>
          <p:nvPr/>
        </p:nvSpPr>
        <p:spPr>
          <a:xfrm>
            <a:off x="6503422" y="1633072"/>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27" name="Rectangle 26"/>
          <p:cNvSpPr/>
          <p:nvPr/>
        </p:nvSpPr>
        <p:spPr>
          <a:xfrm>
            <a:off x="5147494" y="1928802"/>
            <a:ext cx="504626"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01</a:t>
            </a:r>
            <a:endParaRPr lang="ru-RU" sz="1200" dirty="0"/>
          </a:p>
        </p:txBody>
      </p:sp>
      <p:sp>
        <p:nvSpPr>
          <p:cNvPr id="28" name="Rectangle 27"/>
          <p:cNvSpPr/>
          <p:nvPr/>
        </p:nvSpPr>
        <p:spPr>
          <a:xfrm>
            <a:off x="5702625" y="1928802"/>
            <a:ext cx="74158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17,8</a:t>
            </a:r>
            <a:endParaRPr lang="ru-RU" sz="1200" dirty="0"/>
          </a:p>
        </p:txBody>
      </p:sp>
      <p:sp>
        <p:nvSpPr>
          <p:cNvPr id="29" name="Rectangle 28"/>
          <p:cNvSpPr/>
          <p:nvPr/>
        </p:nvSpPr>
        <p:spPr>
          <a:xfrm>
            <a:off x="6506533" y="1928802"/>
            <a:ext cx="72976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12,7</a:t>
            </a:r>
            <a:endParaRPr lang="ru-RU" sz="1200" dirty="0"/>
          </a:p>
        </p:txBody>
      </p:sp>
      <p:sp>
        <p:nvSpPr>
          <p:cNvPr id="30" name="Rectangle 29"/>
          <p:cNvSpPr/>
          <p:nvPr/>
        </p:nvSpPr>
        <p:spPr>
          <a:xfrm>
            <a:off x="5147494" y="2285992"/>
            <a:ext cx="504626"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02</a:t>
            </a:r>
            <a:endParaRPr lang="ru-RU" sz="1200" dirty="0"/>
          </a:p>
        </p:txBody>
      </p:sp>
      <p:sp>
        <p:nvSpPr>
          <p:cNvPr id="31" name="Rectangle 30"/>
          <p:cNvSpPr/>
          <p:nvPr/>
        </p:nvSpPr>
        <p:spPr>
          <a:xfrm>
            <a:off x="5706808" y="2285992"/>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ru-RU" sz="1200" dirty="0"/>
          </a:p>
        </p:txBody>
      </p:sp>
      <p:sp>
        <p:nvSpPr>
          <p:cNvPr id="32" name="Rectangle 31"/>
          <p:cNvSpPr/>
          <p:nvPr/>
        </p:nvSpPr>
        <p:spPr>
          <a:xfrm>
            <a:off x="6498896" y="2283800"/>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200" dirty="0"/>
          </a:p>
        </p:txBody>
      </p:sp>
      <p:sp>
        <p:nvSpPr>
          <p:cNvPr id="33" name="Rectangle 32"/>
          <p:cNvSpPr/>
          <p:nvPr/>
        </p:nvSpPr>
        <p:spPr>
          <a:xfrm>
            <a:off x="5147494" y="2563632"/>
            <a:ext cx="504626"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03</a:t>
            </a:r>
            <a:endParaRPr lang="ru-RU" sz="1200" dirty="0"/>
          </a:p>
        </p:txBody>
      </p:sp>
      <p:sp>
        <p:nvSpPr>
          <p:cNvPr id="34" name="Rectangle 33"/>
          <p:cNvSpPr/>
          <p:nvPr/>
        </p:nvSpPr>
        <p:spPr>
          <a:xfrm>
            <a:off x="5700439" y="2558314"/>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35" name="Rectangle 34"/>
          <p:cNvSpPr/>
          <p:nvPr/>
        </p:nvSpPr>
        <p:spPr>
          <a:xfrm>
            <a:off x="6492527" y="2557263"/>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36" name="Rectangle 35"/>
          <p:cNvSpPr/>
          <p:nvPr/>
        </p:nvSpPr>
        <p:spPr>
          <a:xfrm>
            <a:off x="5147494" y="2928934"/>
            <a:ext cx="504626"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04</a:t>
            </a:r>
            <a:endParaRPr lang="ru-RU" sz="1200" dirty="0"/>
          </a:p>
        </p:txBody>
      </p:sp>
      <p:sp>
        <p:nvSpPr>
          <p:cNvPr id="37" name="Rectangle 36"/>
          <p:cNvSpPr/>
          <p:nvPr/>
        </p:nvSpPr>
        <p:spPr>
          <a:xfrm>
            <a:off x="5706808" y="2925675"/>
            <a:ext cx="737400"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13,7</a:t>
            </a:r>
            <a:endParaRPr lang="ru-RU" sz="1200" dirty="0"/>
          </a:p>
        </p:txBody>
      </p:sp>
      <p:sp>
        <p:nvSpPr>
          <p:cNvPr id="38" name="Rectangle 37"/>
          <p:cNvSpPr/>
          <p:nvPr/>
        </p:nvSpPr>
        <p:spPr>
          <a:xfrm>
            <a:off x="6498896" y="2926593"/>
            <a:ext cx="726652"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13,3</a:t>
            </a:r>
            <a:endParaRPr lang="ru-RU" sz="1200" dirty="0"/>
          </a:p>
        </p:txBody>
      </p:sp>
      <p:sp>
        <p:nvSpPr>
          <p:cNvPr id="39" name="Rectangle 38"/>
          <p:cNvSpPr/>
          <p:nvPr/>
        </p:nvSpPr>
        <p:spPr>
          <a:xfrm>
            <a:off x="5147494" y="3281011"/>
            <a:ext cx="504626"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05</a:t>
            </a:r>
            <a:endParaRPr lang="ru-RU" sz="1200" dirty="0"/>
          </a:p>
        </p:txBody>
      </p:sp>
      <p:sp>
        <p:nvSpPr>
          <p:cNvPr id="40" name="Rectangle 39"/>
          <p:cNvSpPr/>
          <p:nvPr/>
        </p:nvSpPr>
        <p:spPr>
          <a:xfrm>
            <a:off x="5716680" y="3270353"/>
            <a:ext cx="727528"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1,2</a:t>
            </a:r>
            <a:endParaRPr lang="ru-RU" sz="1200" dirty="0"/>
          </a:p>
        </p:txBody>
      </p:sp>
      <p:sp>
        <p:nvSpPr>
          <p:cNvPr id="41" name="Rectangle 40"/>
          <p:cNvSpPr/>
          <p:nvPr/>
        </p:nvSpPr>
        <p:spPr>
          <a:xfrm>
            <a:off x="6521546" y="3277593"/>
            <a:ext cx="714750"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2,0</a:t>
            </a:r>
            <a:endParaRPr lang="ru-RU" sz="1200" dirty="0"/>
          </a:p>
        </p:txBody>
      </p:sp>
      <p:sp>
        <p:nvSpPr>
          <p:cNvPr id="42" name="Rectangle 41"/>
          <p:cNvSpPr/>
          <p:nvPr/>
        </p:nvSpPr>
        <p:spPr>
          <a:xfrm>
            <a:off x="5147494" y="3651336"/>
            <a:ext cx="504626"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06</a:t>
            </a:r>
            <a:endParaRPr lang="ru-RU" sz="1200" dirty="0"/>
          </a:p>
        </p:txBody>
      </p:sp>
      <p:sp>
        <p:nvSpPr>
          <p:cNvPr id="43" name="Rectangle 42"/>
          <p:cNvSpPr/>
          <p:nvPr/>
        </p:nvSpPr>
        <p:spPr>
          <a:xfrm>
            <a:off x="5723558" y="3643314"/>
            <a:ext cx="720650"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44" name="Rectangle 43"/>
          <p:cNvSpPr/>
          <p:nvPr/>
        </p:nvSpPr>
        <p:spPr>
          <a:xfrm>
            <a:off x="6516893" y="3651336"/>
            <a:ext cx="719403"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200" dirty="0"/>
          </a:p>
        </p:txBody>
      </p:sp>
      <p:sp>
        <p:nvSpPr>
          <p:cNvPr id="45" name="Rectangle 44"/>
          <p:cNvSpPr/>
          <p:nvPr/>
        </p:nvSpPr>
        <p:spPr>
          <a:xfrm>
            <a:off x="5147494" y="4008526"/>
            <a:ext cx="504626"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07</a:t>
            </a:r>
            <a:endParaRPr lang="ru-RU" sz="1200" dirty="0"/>
          </a:p>
        </p:txBody>
      </p:sp>
      <p:sp>
        <p:nvSpPr>
          <p:cNvPr id="46" name="Rectangle 45"/>
          <p:cNvSpPr/>
          <p:nvPr/>
        </p:nvSpPr>
        <p:spPr>
          <a:xfrm>
            <a:off x="5716680" y="4000504"/>
            <a:ext cx="727528"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42,6</a:t>
            </a:r>
            <a:endParaRPr lang="ru-RU" sz="1200" dirty="0"/>
          </a:p>
        </p:txBody>
      </p:sp>
      <p:sp>
        <p:nvSpPr>
          <p:cNvPr id="47" name="Rectangle 46"/>
          <p:cNvSpPr/>
          <p:nvPr/>
        </p:nvSpPr>
        <p:spPr>
          <a:xfrm>
            <a:off x="6506533" y="4000455"/>
            <a:ext cx="729763"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45</a:t>
            </a:r>
            <a:endParaRPr lang="ru-RU" sz="1200" dirty="0"/>
          </a:p>
        </p:txBody>
      </p:sp>
      <p:sp>
        <p:nvSpPr>
          <p:cNvPr id="48" name="Rectangle 47"/>
          <p:cNvSpPr/>
          <p:nvPr/>
        </p:nvSpPr>
        <p:spPr>
          <a:xfrm>
            <a:off x="5144763" y="4281872"/>
            <a:ext cx="507357"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08</a:t>
            </a:r>
            <a:endParaRPr lang="ru-RU" sz="1200" dirty="0"/>
          </a:p>
        </p:txBody>
      </p:sp>
      <p:sp>
        <p:nvSpPr>
          <p:cNvPr id="49" name="Rectangle 48"/>
          <p:cNvSpPr/>
          <p:nvPr/>
        </p:nvSpPr>
        <p:spPr>
          <a:xfrm>
            <a:off x="5706808" y="4266308"/>
            <a:ext cx="737400"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11,7</a:t>
            </a:r>
            <a:endParaRPr lang="ru-RU" sz="1200" dirty="0"/>
          </a:p>
        </p:txBody>
      </p:sp>
      <p:sp>
        <p:nvSpPr>
          <p:cNvPr id="50" name="Rectangle 49"/>
          <p:cNvSpPr/>
          <p:nvPr/>
        </p:nvSpPr>
        <p:spPr>
          <a:xfrm>
            <a:off x="6519651" y="4277515"/>
            <a:ext cx="729763"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15,4</a:t>
            </a:r>
            <a:endParaRPr lang="ru-RU" sz="1200" dirty="0"/>
          </a:p>
        </p:txBody>
      </p:sp>
      <p:sp>
        <p:nvSpPr>
          <p:cNvPr id="51" name="Rectangle 50"/>
          <p:cNvSpPr/>
          <p:nvPr/>
        </p:nvSpPr>
        <p:spPr>
          <a:xfrm>
            <a:off x="5144763" y="4572008"/>
            <a:ext cx="507357"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09</a:t>
            </a:r>
            <a:endParaRPr lang="ru-RU" sz="1200" dirty="0"/>
          </a:p>
        </p:txBody>
      </p:sp>
      <p:sp>
        <p:nvSpPr>
          <p:cNvPr id="52" name="Rectangle 51"/>
          <p:cNvSpPr/>
          <p:nvPr/>
        </p:nvSpPr>
        <p:spPr>
          <a:xfrm>
            <a:off x="5706808" y="4583098"/>
            <a:ext cx="737400"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53" name="Rectangle 52"/>
          <p:cNvSpPr/>
          <p:nvPr/>
        </p:nvSpPr>
        <p:spPr>
          <a:xfrm>
            <a:off x="6498896" y="4572008"/>
            <a:ext cx="72665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54" name="Rectangle 53"/>
          <p:cNvSpPr/>
          <p:nvPr/>
        </p:nvSpPr>
        <p:spPr>
          <a:xfrm>
            <a:off x="5144763" y="4857760"/>
            <a:ext cx="507357"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10</a:t>
            </a:r>
            <a:endParaRPr lang="ru-RU" sz="1200" dirty="0"/>
          </a:p>
        </p:txBody>
      </p:sp>
      <p:sp>
        <p:nvSpPr>
          <p:cNvPr id="56" name="Rectangle 55"/>
          <p:cNvSpPr/>
          <p:nvPr/>
        </p:nvSpPr>
        <p:spPr>
          <a:xfrm>
            <a:off x="5700181" y="4868850"/>
            <a:ext cx="744027"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5,0</a:t>
            </a:r>
            <a:endParaRPr lang="ru-RU" sz="1200" dirty="0"/>
          </a:p>
        </p:txBody>
      </p:sp>
      <p:sp>
        <p:nvSpPr>
          <p:cNvPr id="57" name="Rectangle 56"/>
          <p:cNvSpPr/>
          <p:nvPr/>
        </p:nvSpPr>
        <p:spPr>
          <a:xfrm>
            <a:off x="6495785" y="4868850"/>
            <a:ext cx="729763"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4,9</a:t>
            </a:r>
            <a:endParaRPr lang="ru-RU" sz="1200" dirty="0"/>
          </a:p>
        </p:txBody>
      </p:sp>
      <p:sp>
        <p:nvSpPr>
          <p:cNvPr id="58" name="Rectangle 57"/>
          <p:cNvSpPr/>
          <p:nvPr/>
        </p:nvSpPr>
        <p:spPr>
          <a:xfrm>
            <a:off x="5144763" y="5134015"/>
            <a:ext cx="507357"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11</a:t>
            </a:r>
            <a:endParaRPr lang="ru-RU" sz="1200" dirty="0"/>
          </a:p>
        </p:txBody>
      </p:sp>
      <p:sp>
        <p:nvSpPr>
          <p:cNvPr id="59" name="Rectangle 58"/>
          <p:cNvSpPr/>
          <p:nvPr/>
        </p:nvSpPr>
        <p:spPr>
          <a:xfrm>
            <a:off x="5706808" y="5143512"/>
            <a:ext cx="737400"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1,9</a:t>
            </a:r>
            <a:endParaRPr lang="ru-RU" sz="1200" dirty="0"/>
          </a:p>
        </p:txBody>
      </p:sp>
      <p:sp>
        <p:nvSpPr>
          <p:cNvPr id="60" name="Rectangle 59"/>
          <p:cNvSpPr/>
          <p:nvPr/>
        </p:nvSpPr>
        <p:spPr>
          <a:xfrm>
            <a:off x="6508088" y="5134015"/>
            <a:ext cx="719015"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1,9</a:t>
            </a:r>
            <a:endParaRPr lang="ru-RU" sz="1200" dirty="0"/>
          </a:p>
        </p:txBody>
      </p:sp>
      <p:sp>
        <p:nvSpPr>
          <p:cNvPr id="61" name="Rectangle 60"/>
          <p:cNvSpPr/>
          <p:nvPr/>
        </p:nvSpPr>
        <p:spPr>
          <a:xfrm>
            <a:off x="5159793" y="5440354"/>
            <a:ext cx="492327"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12</a:t>
            </a:r>
            <a:endParaRPr lang="ru-RU" sz="1200" dirty="0"/>
          </a:p>
        </p:txBody>
      </p:sp>
      <p:sp>
        <p:nvSpPr>
          <p:cNvPr id="62" name="Rectangle 61"/>
          <p:cNvSpPr/>
          <p:nvPr/>
        </p:nvSpPr>
        <p:spPr>
          <a:xfrm>
            <a:off x="5716680" y="5453694"/>
            <a:ext cx="727528"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63" name="Rectangle 62"/>
          <p:cNvSpPr/>
          <p:nvPr/>
        </p:nvSpPr>
        <p:spPr>
          <a:xfrm>
            <a:off x="6498896" y="5453694"/>
            <a:ext cx="737400"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64" name="Rectangle 63"/>
          <p:cNvSpPr/>
          <p:nvPr/>
        </p:nvSpPr>
        <p:spPr>
          <a:xfrm>
            <a:off x="5159793" y="5710632"/>
            <a:ext cx="492327"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13</a:t>
            </a:r>
            <a:endParaRPr lang="ru-RU" sz="1200" dirty="0"/>
          </a:p>
        </p:txBody>
      </p:sp>
      <p:sp>
        <p:nvSpPr>
          <p:cNvPr id="65" name="Rectangle 64"/>
          <p:cNvSpPr/>
          <p:nvPr/>
        </p:nvSpPr>
        <p:spPr>
          <a:xfrm>
            <a:off x="5716680" y="5716426"/>
            <a:ext cx="727528"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200" dirty="0"/>
          </a:p>
        </p:txBody>
      </p:sp>
      <p:sp>
        <p:nvSpPr>
          <p:cNvPr id="66" name="Rectangle 65"/>
          <p:cNvSpPr/>
          <p:nvPr/>
        </p:nvSpPr>
        <p:spPr>
          <a:xfrm>
            <a:off x="6499990" y="5717856"/>
            <a:ext cx="743769"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200" dirty="0"/>
          </a:p>
        </p:txBody>
      </p:sp>
      <p:sp>
        <p:nvSpPr>
          <p:cNvPr id="68" name="Rectangle 67"/>
          <p:cNvSpPr/>
          <p:nvPr/>
        </p:nvSpPr>
        <p:spPr>
          <a:xfrm>
            <a:off x="5159793" y="5991026"/>
            <a:ext cx="492327"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14</a:t>
            </a:r>
            <a:endParaRPr lang="ru-RU" sz="1200" dirty="0"/>
          </a:p>
        </p:txBody>
      </p:sp>
      <p:sp>
        <p:nvSpPr>
          <p:cNvPr id="69" name="Rectangle 68"/>
          <p:cNvSpPr/>
          <p:nvPr/>
        </p:nvSpPr>
        <p:spPr>
          <a:xfrm>
            <a:off x="5723558" y="5992237"/>
            <a:ext cx="720650"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6,1</a:t>
            </a:r>
            <a:endParaRPr lang="ru-RU" sz="1200" dirty="0"/>
          </a:p>
        </p:txBody>
      </p:sp>
      <p:sp>
        <p:nvSpPr>
          <p:cNvPr id="70" name="Rectangle 69"/>
          <p:cNvSpPr/>
          <p:nvPr/>
        </p:nvSpPr>
        <p:spPr>
          <a:xfrm>
            <a:off x="6488120" y="5992237"/>
            <a:ext cx="755639"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4,8</a:t>
            </a:r>
            <a:endParaRPr lang="ru-RU" sz="1200" dirty="0"/>
          </a:p>
        </p:txBody>
      </p:sp>
      <p:sp>
        <p:nvSpPr>
          <p:cNvPr id="71" name="Rectangle 22"/>
          <p:cNvSpPr/>
          <p:nvPr/>
        </p:nvSpPr>
        <p:spPr>
          <a:xfrm>
            <a:off x="7296630" y="991157"/>
            <a:ext cx="751302" cy="5754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2026 % в общем объеме</a:t>
            </a:r>
            <a:endParaRPr lang="ru-RU" sz="1000" dirty="0"/>
          </a:p>
        </p:txBody>
      </p:sp>
      <p:sp>
        <p:nvSpPr>
          <p:cNvPr id="72" name="Rectangle 22"/>
          <p:cNvSpPr/>
          <p:nvPr/>
        </p:nvSpPr>
        <p:spPr>
          <a:xfrm>
            <a:off x="8129504" y="991157"/>
            <a:ext cx="751302" cy="5754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2027% в общем объеме</a:t>
            </a:r>
            <a:endParaRPr lang="ru-RU" sz="1000" dirty="0"/>
          </a:p>
        </p:txBody>
      </p:sp>
      <p:sp>
        <p:nvSpPr>
          <p:cNvPr id="73" name="Rectangle 25"/>
          <p:cNvSpPr/>
          <p:nvPr/>
        </p:nvSpPr>
        <p:spPr>
          <a:xfrm>
            <a:off x="7305844" y="1629109"/>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74" name="Rectangle 25"/>
          <p:cNvSpPr/>
          <p:nvPr/>
        </p:nvSpPr>
        <p:spPr>
          <a:xfrm>
            <a:off x="8135646" y="1629109"/>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75" name="Rectangle 28"/>
          <p:cNvSpPr/>
          <p:nvPr/>
        </p:nvSpPr>
        <p:spPr>
          <a:xfrm>
            <a:off x="7305844" y="1932767"/>
            <a:ext cx="72976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10,2</a:t>
            </a:r>
            <a:endParaRPr lang="ru-RU" sz="1200" dirty="0"/>
          </a:p>
        </p:txBody>
      </p:sp>
      <p:sp>
        <p:nvSpPr>
          <p:cNvPr id="77" name="Rectangle 28"/>
          <p:cNvSpPr/>
          <p:nvPr/>
        </p:nvSpPr>
        <p:spPr>
          <a:xfrm>
            <a:off x="8129504" y="1928802"/>
            <a:ext cx="72976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9,3</a:t>
            </a:r>
            <a:endParaRPr lang="ru-RU" sz="1200" dirty="0"/>
          </a:p>
        </p:txBody>
      </p:sp>
      <p:sp>
        <p:nvSpPr>
          <p:cNvPr id="78" name="Rectangle 31"/>
          <p:cNvSpPr/>
          <p:nvPr/>
        </p:nvSpPr>
        <p:spPr>
          <a:xfrm>
            <a:off x="7305844" y="2288184"/>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200" dirty="0"/>
          </a:p>
        </p:txBody>
      </p:sp>
      <p:sp>
        <p:nvSpPr>
          <p:cNvPr id="79" name="Rectangle 31"/>
          <p:cNvSpPr/>
          <p:nvPr/>
        </p:nvSpPr>
        <p:spPr>
          <a:xfrm>
            <a:off x="8129504" y="2293818"/>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200" dirty="0"/>
          </a:p>
        </p:txBody>
      </p:sp>
      <p:sp>
        <p:nvSpPr>
          <p:cNvPr id="80" name="Rectangle 34"/>
          <p:cNvSpPr/>
          <p:nvPr/>
        </p:nvSpPr>
        <p:spPr>
          <a:xfrm>
            <a:off x="7305844" y="2557263"/>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82" name="Rectangle 34"/>
          <p:cNvSpPr/>
          <p:nvPr/>
        </p:nvSpPr>
        <p:spPr>
          <a:xfrm>
            <a:off x="8137037" y="2560626"/>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83" name="Rectangle 37"/>
          <p:cNvSpPr/>
          <p:nvPr/>
        </p:nvSpPr>
        <p:spPr>
          <a:xfrm>
            <a:off x="7303429" y="2908110"/>
            <a:ext cx="745984"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14,4</a:t>
            </a:r>
            <a:endParaRPr lang="ru-RU" sz="1200" dirty="0"/>
          </a:p>
        </p:txBody>
      </p:sp>
      <p:sp>
        <p:nvSpPr>
          <p:cNvPr id="86" name="Rectangle 37"/>
          <p:cNvSpPr/>
          <p:nvPr/>
        </p:nvSpPr>
        <p:spPr>
          <a:xfrm>
            <a:off x="8135646" y="2896057"/>
            <a:ext cx="745984"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13,7</a:t>
            </a:r>
            <a:endParaRPr lang="ru-RU" sz="1200" dirty="0"/>
          </a:p>
        </p:txBody>
      </p:sp>
      <p:sp>
        <p:nvSpPr>
          <p:cNvPr id="87" name="Rectangle 40"/>
          <p:cNvSpPr/>
          <p:nvPr/>
        </p:nvSpPr>
        <p:spPr>
          <a:xfrm>
            <a:off x="7313634" y="3267645"/>
            <a:ext cx="737237"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2,4</a:t>
            </a:r>
            <a:endParaRPr lang="ru-RU" sz="1200" dirty="0"/>
          </a:p>
        </p:txBody>
      </p:sp>
      <p:sp>
        <p:nvSpPr>
          <p:cNvPr id="88" name="Rectangle 40"/>
          <p:cNvSpPr/>
          <p:nvPr/>
        </p:nvSpPr>
        <p:spPr>
          <a:xfrm>
            <a:off x="8135646" y="3262452"/>
            <a:ext cx="745160"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2,1</a:t>
            </a:r>
            <a:endParaRPr lang="ru-RU" sz="1200" dirty="0"/>
          </a:p>
        </p:txBody>
      </p:sp>
      <p:sp>
        <p:nvSpPr>
          <p:cNvPr id="89" name="Rectangle 43"/>
          <p:cNvSpPr/>
          <p:nvPr/>
        </p:nvSpPr>
        <p:spPr>
          <a:xfrm>
            <a:off x="7313635" y="3629219"/>
            <a:ext cx="729610"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1,8</a:t>
            </a:r>
            <a:endParaRPr lang="ru-RU" sz="1200" dirty="0"/>
          </a:p>
        </p:txBody>
      </p:sp>
      <p:sp>
        <p:nvSpPr>
          <p:cNvPr id="90" name="Rectangle 43"/>
          <p:cNvSpPr/>
          <p:nvPr/>
        </p:nvSpPr>
        <p:spPr>
          <a:xfrm>
            <a:off x="8131696" y="3622489"/>
            <a:ext cx="749110"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91" name="Rectangle 46"/>
          <p:cNvSpPr/>
          <p:nvPr/>
        </p:nvSpPr>
        <p:spPr>
          <a:xfrm>
            <a:off x="7319850" y="3986715"/>
            <a:ext cx="729763"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49,4</a:t>
            </a:r>
            <a:endParaRPr lang="ru-RU" sz="1200" dirty="0"/>
          </a:p>
        </p:txBody>
      </p:sp>
      <p:sp>
        <p:nvSpPr>
          <p:cNvPr id="92" name="Rectangle 46"/>
          <p:cNvSpPr/>
          <p:nvPr/>
        </p:nvSpPr>
        <p:spPr>
          <a:xfrm>
            <a:off x="8133521" y="3983023"/>
            <a:ext cx="740513"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59,7</a:t>
            </a:r>
            <a:endParaRPr lang="ru-RU" sz="1200" dirty="0"/>
          </a:p>
        </p:txBody>
      </p:sp>
      <p:sp>
        <p:nvSpPr>
          <p:cNvPr id="93" name="Rectangle 49"/>
          <p:cNvSpPr/>
          <p:nvPr/>
        </p:nvSpPr>
        <p:spPr>
          <a:xfrm>
            <a:off x="7311739" y="4248044"/>
            <a:ext cx="729763"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13,6</a:t>
            </a:r>
            <a:endParaRPr lang="ru-RU" sz="1200" dirty="0"/>
          </a:p>
        </p:txBody>
      </p:sp>
      <p:sp>
        <p:nvSpPr>
          <p:cNvPr id="94" name="Rectangle 49"/>
          <p:cNvSpPr/>
          <p:nvPr/>
        </p:nvSpPr>
        <p:spPr>
          <a:xfrm>
            <a:off x="8129503" y="4241764"/>
            <a:ext cx="729763"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6,9</a:t>
            </a:r>
            <a:endParaRPr lang="ru-RU" sz="1200" dirty="0"/>
          </a:p>
        </p:txBody>
      </p:sp>
      <p:sp>
        <p:nvSpPr>
          <p:cNvPr id="95" name="Rectangle 52"/>
          <p:cNvSpPr/>
          <p:nvPr/>
        </p:nvSpPr>
        <p:spPr>
          <a:xfrm>
            <a:off x="7311739" y="4549082"/>
            <a:ext cx="72665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96" name="Rectangle 52"/>
          <p:cNvSpPr/>
          <p:nvPr/>
        </p:nvSpPr>
        <p:spPr>
          <a:xfrm>
            <a:off x="8132614" y="4529023"/>
            <a:ext cx="72665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97" name="Rectangle 56"/>
          <p:cNvSpPr/>
          <p:nvPr/>
        </p:nvSpPr>
        <p:spPr>
          <a:xfrm>
            <a:off x="7311739" y="4861146"/>
            <a:ext cx="729763"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5,4</a:t>
            </a:r>
            <a:endParaRPr lang="ru-RU" sz="1200" dirty="0"/>
          </a:p>
        </p:txBody>
      </p:sp>
      <p:sp>
        <p:nvSpPr>
          <p:cNvPr id="98" name="Rectangle 56"/>
          <p:cNvSpPr/>
          <p:nvPr/>
        </p:nvSpPr>
        <p:spPr>
          <a:xfrm>
            <a:off x="8117220" y="4852997"/>
            <a:ext cx="729763"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4,9</a:t>
            </a:r>
            <a:endParaRPr lang="ru-RU" sz="1200" dirty="0"/>
          </a:p>
        </p:txBody>
      </p:sp>
      <p:sp>
        <p:nvSpPr>
          <p:cNvPr id="99" name="Rectangle 59"/>
          <p:cNvSpPr/>
          <p:nvPr/>
        </p:nvSpPr>
        <p:spPr>
          <a:xfrm>
            <a:off x="7311739" y="5129857"/>
            <a:ext cx="719015"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1,5</a:t>
            </a:r>
            <a:endParaRPr lang="ru-RU" sz="1200" dirty="0"/>
          </a:p>
        </p:txBody>
      </p:sp>
      <p:sp>
        <p:nvSpPr>
          <p:cNvPr id="100" name="Rectangle 59"/>
          <p:cNvSpPr/>
          <p:nvPr/>
        </p:nvSpPr>
        <p:spPr>
          <a:xfrm>
            <a:off x="8122596" y="5136070"/>
            <a:ext cx="719015"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1,9</a:t>
            </a:r>
            <a:endParaRPr lang="ru-RU" sz="1200" dirty="0"/>
          </a:p>
        </p:txBody>
      </p:sp>
      <p:sp>
        <p:nvSpPr>
          <p:cNvPr id="101" name="Rectangle 62"/>
          <p:cNvSpPr/>
          <p:nvPr/>
        </p:nvSpPr>
        <p:spPr>
          <a:xfrm>
            <a:off x="7303629" y="5453694"/>
            <a:ext cx="737400"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102" name="Rectangle 62"/>
          <p:cNvSpPr/>
          <p:nvPr/>
        </p:nvSpPr>
        <p:spPr>
          <a:xfrm>
            <a:off x="8125684" y="5445061"/>
            <a:ext cx="737400"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103" name="Rectangle 65"/>
          <p:cNvSpPr/>
          <p:nvPr/>
        </p:nvSpPr>
        <p:spPr>
          <a:xfrm>
            <a:off x="7312846" y="5710632"/>
            <a:ext cx="743769"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200" dirty="0"/>
          </a:p>
        </p:txBody>
      </p:sp>
      <p:sp>
        <p:nvSpPr>
          <p:cNvPr id="104" name="Rectangle 65"/>
          <p:cNvSpPr/>
          <p:nvPr/>
        </p:nvSpPr>
        <p:spPr>
          <a:xfrm>
            <a:off x="8115497" y="5694848"/>
            <a:ext cx="743769"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200" dirty="0"/>
          </a:p>
        </p:txBody>
      </p:sp>
      <p:sp>
        <p:nvSpPr>
          <p:cNvPr id="105" name="Rectangle 69"/>
          <p:cNvSpPr/>
          <p:nvPr/>
        </p:nvSpPr>
        <p:spPr>
          <a:xfrm>
            <a:off x="7316389" y="5973420"/>
            <a:ext cx="755639"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1,3</a:t>
            </a:r>
            <a:endParaRPr lang="ru-RU" sz="1200" dirty="0"/>
          </a:p>
        </p:txBody>
      </p:sp>
      <p:sp>
        <p:nvSpPr>
          <p:cNvPr id="106" name="Rectangle 69"/>
          <p:cNvSpPr/>
          <p:nvPr/>
        </p:nvSpPr>
        <p:spPr>
          <a:xfrm>
            <a:off x="8128712" y="5986134"/>
            <a:ext cx="755639"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1,5</a:t>
            </a:r>
            <a:endParaRPr lang="ru-RU" sz="12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476672"/>
            <a:ext cx="8136904" cy="576064"/>
          </a:xfrm>
          <a:blipFill>
            <a:blip r:embed="rId2"/>
            <a:tile tx="0" ty="0" sx="100000" sy="100000" flip="none" algn="tl"/>
          </a:blipFill>
        </p:spPr>
        <p:txBody>
          <a:bodyPr>
            <a:normAutofit fontScale="90000"/>
          </a:bodyPr>
          <a:lstStyle/>
          <a:p>
            <a:r>
              <a:rPr lang="ru-RU" sz="2400" b="1" dirty="0" smtClean="0">
                <a:solidFill>
                  <a:schemeClr val="accent2">
                    <a:lumMod val="75000"/>
                  </a:schemeClr>
                </a:solidFill>
              </a:rPr>
              <a:t>Открытые Государственные информационные ресурсы</a:t>
            </a:r>
            <a:endParaRPr lang="ru-RU" sz="2400" b="1" dirty="0">
              <a:solidFill>
                <a:schemeClr val="accent2">
                  <a:lumMod val="75000"/>
                </a:schemeClr>
              </a:solidFill>
            </a:endParaRPr>
          </a:p>
        </p:txBody>
      </p:sp>
      <p:sp>
        <p:nvSpPr>
          <p:cNvPr id="5" name="Content Placeholder 4"/>
          <p:cNvSpPr>
            <a:spLocks noGrp="1"/>
          </p:cNvSpPr>
          <p:nvPr>
            <p:ph idx="1"/>
          </p:nvPr>
        </p:nvSpPr>
        <p:spPr>
          <a:xfrm>
            <a:off x="539552" y="1196751"/>
            <a:ext cx="3532382" cy="44629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normAutofit/>
          </a:bodyPr>
          <a:lstStyle/>
          <a:p>
            <a:pPr algn="ctr">
              <a:buNone/>
            </a:pPr>
            <a:r>
              <a:rPr lang="ru-RU" sz="1800" b="1" dirty="0" smtClean="0">
                <a:solidFill>
                  <a:schemeClr val="tx1"/>
                </a:solidFill>
              </a:rPr>
              <a:t>Ссылка</a:t>
            </a:r>
            <a:endParaRPr lang="ru-RU" sz="1800" b="1" dirty="0">
              <a:solidFill>
                <a:schemeClr val="tx1"/>
              </a:solidFill>
            </a:endParaRPr>
          </a:p>
        </p:txBody>
      </p:sp>
      <p:sp>
        <p:nvSpPr>
          <p:cNvPr id="6" name="Rounded Rectangle 5"/>
          <p:cNvSpPr/>
          <p:nvPr/>
        </p:nvSpPr>
        <p:spPr>
          <a:xfrm>
            <a:off x="4214810" y="1196750"/>
            <a:ext cx="4389638" cy="44629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Информация</a:t>
            </a:r>
            <a:endParaRPr lang="ru-RU" b="1" dirty="0">
              <a:solidFill>
                <a:schemeClr val="tx1"/>
              </a:solidFill>
            </a:endParaRPr>
          </a:p>
        </p:txBody>
      </p:sp>
      <p:sp>
        <p:nvSpPr>
          <p:cNvPr id="7" name="Rounded Rectangle 6"/>
          <p:cNvSpPr/>
          <p:nvPr/>
        </p:nvSpPr>
        <p:spPr>
          <a:xfrm>
            <a:off x="539552" y="1714488"/>
            <a:ext cx="3532382" cy="5000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www.kremlin.ru</a:t>
            </a:r>
            <a:endParaRPr lang="ru-RU" sz="1400" b="1" dirty="0"/>
          </a:p>
        </p:txBody>
      </p:sp>
      <p:sp>
        <p:nvSpPr>
          <p:cNvPr id="8" name="Rounded Rectangle 7"/>
          <p:cNvSpPr/>
          <p:nvPr/>
        </p:nvSpPr>
        <p:spPr>
          <a:xfrm>
            <a:off x="4214810" y="1714488"/>
            <a:ext cx="4389638"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Бюджетные послания Президента Российской Федерации, Указы Президента Российской Федерации от 7 мая 2012 года.</a:t>
            </a:r>
            <a:endParaRPr lang="ru-RU" sz="1100" dirty="0"/>
          </a:p>
        </p:txBody>
      </p:sp>
      <p:sp>
        <p:nvSpPr>
          <p:cNvPr id="9" name="Rounded Rectangle 8"/>
          <p:cNvSpPr/>
          <p:nvPr/>
        </p:nvSpPr>
        <p:spPr>
          <a:xfrm>
            <a:off x="4214810" y="2285992"/>
            <a:ext cx="4389638"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проекте «Бюджет для граждан»,  обсуждения и события по вопросу открытых данных.</a:t>
            </a:r>
            <a:endParaRPr lang="ru-RU" sz="1100" dirty="0"/>
          </a:p>
        </p:txBody>
      </p:sp>
      <p:sp>
        <p:nvSpPr>
          <p:cNvPr id="10" name="Rounded Rectangle 9"/>
          <p:cNvSpPr/>
          <p:nvPr/>
        </p:nvSpPr>
        <p:spPr>
          <a:xfrm>
            <a:off x="539552" y="2285992"/>
            <a:ext cx="3532382"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http://</a:t>
            </a:r>
            <a:r>
              <a:rPr lang="ru-RU" sz="1400" b="1" dirty="0" err="1" smtClean="0"/>
              <a:t>большоеправительство.рф</a:t>
            </a:r>
            <a:r>
              <a:rPr lang="ru-RU" sz="1400" b="1" dirty="0" smtClean="0"/>
              <a:t>/</a:t>
            </a:r>
            <a:endParaRPr lang="ru-RU" sz="1400" b="1" dirty="0"/>
          </a:p>
        </p:txBody>
      </p:sp>
      <p:sp>
        <p:nvSpPr>
          <p:cNvPr id="11" name="Rounded Rectangle 10"/>
          <p:cNvSpPr/>
          <p:nvPr/>
        </p:nvSpPr>
        <p:spPr>
          <a:xfrm>
            <a:off x="4214810" y="2928934"/>
            <a:ext cx="4389638" cy="6429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федеральном бюджете, бюджетной политике, электронном бюджете, Резервном фонде и Фонде национального благосостояния, государственном долге, а также иная информация.</a:t>
            </a:r>
            <a:endParaRPr lang="ru-RU" sz="1100" dirty="0"/>
          </a:p>
        </p:txBody>
      </p:sp>
      <p:sp>
        <p:nvSpPr>
          <p:cNvPr id="12" name="Rounded Rectangle 11"/>
          <p:cNvSpPr/>
          <p:nvPr/>
        </p:nvSpPr>
        <p:spPr>
          <a:xfrm>
            <a:off x="539552" y="2928934"/>
            <a:ext cx="3532382"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www.minfin.ru</a:t>
            </a:r>
            <a:endParaRPr lang="ru-RU" sz="1400" b="1" dirty="0"/>
          </a:p>
        </p:txBody>
      </p:sp>
      <p:sp>
        <p:nvSpPr>
          <p:cNvPr id="13" name="Rounded Rectangle 12"/>
          <p:cNvSpPr/>
          <p:nvPr/>
        </p:nvSpPr>
        <p:spPr>
          <a:xfrm>
            <a:off x="539552" y="3643314"/>
            <a:ext cx="3532382"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www.roskazna.ru</a:t>
            </a:r>
            <a:endParaRPr lang="ru-RU" sz="1400" b="1" dirty="0"/>
          </a:p>
        </p:txBody>
      </p:sp>
      <p:sp>
        <p:nvSpPr>
          <p:cNvPr id="14" name="Rounded Rectangle 13"/>
          <p:cNvSpPr/>
          <p:nvPr/>
        </p:nvSpPr>
        <p:spPr>
          <a:xfrm>
            <a:off x="4214810" y="3643314"/>
            <a:ext cx="4389638"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Об исполнении федерального бюджета, кассовом обслуживании исполнения бюджетов бюджетной системы Российской Федерации, предварительном и текущем контроле за ведением  операций со средствами федерального бюджета.</a:t>
            </a:r>
            <a:endParaRPr lang="ru-RU" sz="1100" dirty="0"/>
          </a:p>
        </p:txBody>
      </p:sp>
      <p:sp>
        <p:nvSpPr>
          <p:cNvPr id="15" name="Rounded Rectangle 14"/>
          <p:cNvSpPr/>
          <p:nvPr/>
        </p:nvSpPr>
        <p:spPr>
          <a:xfrm>
            <a:off x="539552" y="4500570"/>
            <a:ext cx="3532382" cy="7143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budget.gov.ru</a:t>
            </a:r>
            <a:endParaRPr lang="ru-RU" sz="1400" b="1" dirty="0"/>
          </a:p>
        </p:txBody>
      </p:sp>
      <p:sp>
        <p:nvSpPr>
          <p:cNvPr id="16" name="Rounded Rectangle 15"/>
          <p:cNvSpPr/>
          <p:nvPr/>
        </p:nvSpPr>
        <p:spPr>
          <a:xfrm>
            <a:off x="4214810" y="4500570"/>
            <a:ext cx="4389638" cy="7143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бюджетах и бюджетном процессе Российской Федерации (включая бюджеты субъектов Российской Федерации и бюджеты муниципальных образований).</a:t>
            </a:r>
            <a:endParaRPr lang="ru-RU" sz="1100" dirty="0"/>
          </a:p>
        </p:txBody>
      </p:sp>
      <p:sp>
        <p:nvSpPr>
          <p:cNvPr id="17" name="Rounded Rectangle 16"/>
          <p:cNvSpPr/>
          <p:nvPr/>
        </p:nvSpPr>
        <p:spPr>
          <a:xfrm>
            <a:off x="4214810" y="5286388"/>
            <a:ext cx="4389638" cy="4468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прогнозах социально-экономического развития Российской  Федерации и отдельных секторов экономики.</a:t>
            </a:r>
            <a:endParaRPr lang="ru-RU" sz="1100" dirty="0"/>
          </a:p>
        </p:txBody>
      </p:sp>
      <p:sp>
        <p:nvSpPr>
          <p:cNvPr id="18" name="Rounded Rectangle 17"/>
          <p:cNvSpPr/>
          <p:nvPr/>
        </p:nvSpPr>
        <p:spPr>
          <a:xfrm>
            <a:off x="539552" y="5286388"/>
            <a:ext cx="3532382" cy="4468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www.economy.gov.ru</a:t>
            </a:r>
            <a:endParaRPr lang="ru-RU" sz="1400" b="1" dirty="0"/>
          </a:p>
        </p:txBody>
      </p:sp>
      <p:sp>
        <p:nvSpPr>
          <p:cNvPr id="19" name="Rounded Rectangle 18"/>
          <p:cNvSpPr/>
          <p:nvPr/>
        </p:nvSpPr>
        <p:spPr>
          <a:xfrm>
            <a:off x="4214810" y="5810888"/>
            <a:ext cx="4389638" cy="4866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Утвержденные государственные программы </a:t>
            </a:r>
            <a:r>
              <a:rPr lang="ru-RU" sz="1100" dirty="0" err="1" smtClean="0"/>
              <a:t>Росийской</a:t>
            </a:r>
            <a:r>
              <a:rPr lang="ru-RU" sz="1100" dirty="0" smtClean="0"/>
              <a:t> Федерации</a:t>
            </a:r>
            <a:endParaRPr lang="ru-RU" sz="1100" dirty="0"/>
          </a:p>
        </p:txBody>
      </p:sp>
      <p:sp>
        <p:nvSpPr>
          <p:cNvPr id="20" name="Rounded Rectangle 19"/>
          <p:cNvSpPr/>
          <p:nvPr/>
        </p:nvSpPr>
        <p:spPr>
          <a:xfrm>
            <a:off x="531557" y="5804695"/>
            <a:ext cx="3532382" cy="4928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www.gosprogrammy.gov.ru</a:t>
            </a:r>
            <a:endParaRPr lang="ru-RU" sz="1400"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064896" cy="439718"/>
          </a:xfrm>
          <a:blipFill>
            <a:blip r:embed="rId2"/>
            <a:tile tx="0" ty="0" sx="100000" sy="100000" flip="none" algn="tl"/>
          </a:blipFill>
        </p:spPr>
        <p:txBody>
          <a:bodyPr>
            <a:normAutofit fontScale="90000"/>
          </a:bodyPr>
          <a:lstStyle/>
          <a:p>
            <a:r>
              <a:rPr lang="ru-RU" sz="2400" b="1" dirty="0" smtClean="0">
                <a:solidFill>
                  <a:schemeClr val="accent2">
                    <a:lumMod val="75000"/>
                  </a:schemeClr>
                </a:solidFill>
              </a:rPr>
              <a:t>Открытые Государственные информационные ресурсы</a:t>
            </a:r>
            <a:endParaRPr lang="ru-RU" sz="2400" b="1" dirty="0">
              <a:solidFill>
                <a:schemeClr val="accent2">
                  <a:lumMod val="75000"/>
                </a:schemeClr>
              </a:solidFill>
            </a:endParaRPr>
          </a:p>
        </p:txBody>
      </p:sp>
      <p:sp>
        <p:nvSpPr>
          <p:cNvPr id="3" name="Content Placeholder 2"/>
          <p:cNvSpPr>
            <a:spLocks noGrp="1"/>
          </p:cNvSpPr>
          <p:nvPr>
            <p:ph idx="1"/>
          </p:nvPr>
        </p:nvSpPr>
        <p:spPr>
          <a:xfrm>
            <a:off x="357158" y="785794"/>
            <a:ext cx="8501122" cy="5857916"/>
          </a:xfrm>
        </p:spPr>
        <p:txBody>
          <a:bodyPr/>
          <a:lstStyle/>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dirty="0"/>
          </a:p>
        </p:txBody>
      </p:sp>
      <p:sp>
        <p:nvSpPr>
          <p:cNvPr id="4" name="Rounded Rectangle 3"/>
          <p:cNvSpPr/>
          <p:nvPr/>
        </p:nvSpPr>
        <p:spPr>
          <a:xfrm>
            <a:off x="2786050" y="836712"/>
            <a:ext cx="5818398" cy="4491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Информация</a:t>
            </a:r>
            <a:endParaRPr lang="ru-RU" b="1" dirty="0">
              <a:solidFill>
                <a:schemeClr val="tx1"/>
              </a:solidFill>
            </a:endParaRPr>
          </a:p>
        </p:txBody>
      </p:sp>
      <p:sp>
        <p:nvSpPr>
          <p:cNvPr id="5" name="Rounded Rectangle 4"/>
          <p:cNvSpPr/>
          <p:nvPr/>
        </p:nvSpPr>
        <p:spPr>
          <a:xfrm>
            <a:off x="539552" y="836712"/>
            <a:ext cx="2175060" cy="4491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Ссылка</a:t>
            </a:r>
            <a:endParaRPr lang="ru-RU" b="1" dirty="0">
              <a:solidFill>
                <a:schemeClr val="tx1"/>
              </a:solidFill>
            </a:endParaRPr>
          </a:p>
        </p:txBody>
      </p:sp>
      <p:sp>
        <p:nvSpPr>
          <p:cNvPr id="6" name="Rounded Rectangle 5"/>
          <p:cNvSpPr/>
          <p:nvPr/>
        </p:nvSpPr>
        <p:spPr>
          <a:xfrm>
            <a:off x="2786050" y="1428736"/>
            <a:ext cx="5818398" cy="12858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Общая статистика по видам и типам учреждений в разрезе регионов и видов деятельности учреждений, информация по учреждениям, оказывающим определенную услугу (выполняющим определенную работу) в  разрезе регионов и видов деятельности учреждений, информация об общей стоимости имущества учреждений в зависимости от учредителя, региона и типа учреждения, рейтинг государственных (муниципальных) учреждений по платным и бесплатным услугам, сформированный на основании оценок, оставленных пользователями и др.</a:t>
            </a:r>
            <a:endParaRPr lang="ru-RU" sz="1100" dirty="0"/>
          </a:p>
        </p:txBody>
      </p:sp>
      <p:sp>
        <p:nvSpPr>
          <p:cNvPr id="7" name="Rounded Rectangle 6"/>
          <p:cNvSpPr/>
          <p:nvPr/>
        </p:nvSpPr>
        <p:spPr>
          <a:xfrm>
            <a:off x="2786050" y="2786058"/>
            <a:ext cx="5818398" cy="857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Реестр планов-графиков размещения заказов и планов закупок, единый реестр государственных и муниципальных контрактов, размеры экономии в результате снижения стоимости закупок по субъектам РФ и ведомствам федерального уровня, топ-рейтинг заказов и контрактов и др.</a:t>
            </a:r>
            <a:endParaRPr lang="ru-RU" sz="1100" dirty="0"/>
          </a:p>
        </p:txBody>
      </p:sp>
      <p:sp>
        <p:nvSpPr>
          <p:cNvPr id="8" name="Rounded Rectangle 7"/>
          <p:cNvSpPr/>
          <p:nvPr/>
        </p:nvSpPr>
        <p:spPr>
          <a:xfrm>
            <a:off x="2786050" y="3714752"/>
            <a:ext cx="5818398"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Площадка для общественного обсуждения предлагаемых в Бюджетный кодекс РФ изменений, анализа лучшего опыта, а также базу информационно-аналитических материалов, посвященных вопросам реализации положений действующей редакции Бюджетного кодекса РФ</a:t>
            </a:r>
            <a:endParaRPr lang="ru-RU" sz="1100" dirty="0"/>
          </a:p>
        </p:txBody>
      </p:sp>
      <p:sp>
        <p:nvSpPr>
          <p:cNvPr id="9" name="Rounded Rectangle 8"/>
          <p:cNvSpPr/>
          <p:nvPr/>
        </p:nvSpPr>
        <p:spPr>
          <a:xfrm>
            <a:off x="2786050" y="4572008"/>
            <a:ext cx="5818398"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Об исполнении бюджетов всех уровней субъектов Российской Федерации, о межбюджетных трансфертах и другая информация из открытых официальных источников (Минфин России, Казначейство России).</a:t>
            </a:r>
            <a:endParaRPr lang="ru-RU" sz="1100" dirty="0"/>
          </a:p>
        </p:txBody>
      </p:sp>
      <p:sp>
        <p:nvSpPr>
          <p:cNvPr id="10" name="Rounded Rectangle 9"/>
          <p:cNvSpPr/>
          <p:nvPr/>
        </p:nvSpPr>
        <p:spPr>
          <a:xfrm>
            <a:off x="2786050" y="5214950"/>
            <a:ext cx="5818398"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доходах  и расходах федерального бюджета регионам, расходов на </a:t>
            </a:r>
            <a:r>
              <a:rPr lang="ru-RU" sz="1100" dirty="0" err="1" smtClean="0"/>
              <a:t>госзакупки</a:t>
            </a:r>
            <a:r>
              <a:rPr lang="ru-RU" sz="1100" dirty="0" smtClean="0"/>
              <a:t>, на образование и прочее</a:t>
            </a:r>
            <a:endParaRPr lang="ru-RU" sz="1100" dirty="0"/>
          </a:p>
        </p:txBody>
      </p:sp>
      <p:sp>
        <p:nvSpPr>
          <p:cNvPr id="11" name="Rounded Rectangle 10"/>
          <p:cNvSpPr/>
          <p:nvPr/>
        </p:nvSpPr>
        <p:spPr>
          <a:xfrm>
            <a:off x="2786050" y="5786454"/>
            <a:ext cx="5818398" cy="5228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Материалы по зарубежному опыту в сфере реформирования бюджетного процесса, ссылки на министерства финансов стран Европы, зарубежные образовательные сайты об общественных финансах, «Путеводитель по российскому бюджету» (издание 2006 года)</a:t>
            </a:r>
            <a:endParaRPr lang="ru-RU" sz="1100" dirty="0"/>
          </a:p>
        </p:txBody>
      </p:sp>
      <p:sp>
        <p:nvSpPr>
          <p:cNvPr id="14" name="Rounded Rectangle 13"/>
          <p:cNvSpPr/>
          <p:nvPr/>
        </p:nvSpPr>
        <p:spPr>
          <a:xfrm>
            <a:off x="539552" y="1428736"/>
            <a:ext cx="2175060" cy="12858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www.bus.gov.ru</a:t>
            </a:r>
            <a:endParaRPr lang="ru-RU" sz="1400" b="1" dirty="0"/>
          </a:p>
        </p:txBody>
      </p:sp>
      <p:sp>
        <p:nvSpPr>
          <p:cNvPr id="15" name="Rounded Rectangle 14"/>
          <p:cNvSpPr/>
          <p:nvPr/>
        </p:nvSpPr>
        <p:spPr>
          <a:xfrm>
            <a:off x="539552" y="2786058"/>
            <a:ext cx="2175060" cy="8572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www.zakupki.gov.ru</a:t>
            </a:r>
            <a:endParaRPr lang="ru-RU" sz="1400" b="1" dirty="0"/>
          </a:p>
        </p:txBody>
      </p:sp>
      <p:sp>
        <p:nvSpPr>
          <p:cNvPr id="16" name="Rounded Rectangle 15"/>
          <p:cNvSpPr/>
          <p:nvPr/>
        </p:nvSpPr>
        <p:spPr>
          <a:xfrm>
            <a:off x="539552" y="3714752"/>
            <a:ext cx="2175060"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http://budcodex.ru</a:t>
            </a:r>
            <a:endParaRPr lang="ru-RU" sz="1400" b="1" dirty="0"/>
          </a:p>
        </p:txBody>
      </p:sp>
      <p:sp>
        <p:nvSpPr>
          <p:cNvPr id="17" name="Rounded Rectangle 16"/>
          <p:cNvSpPr/>
          <p:nvPr/>
        </p:nvSpPr>
        <p:spPr>
          <a:xfrm>
            <a:off x="539552" y="4572008"/>
            <a:ext cx="2175060"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http://iminfin.ru</a:t>
            </a:r>
            <a:endParaRPr lang="ru-RU" sz="1400" b="1" dirty="0"/>
          </a:p>
        </p:txBody>
      </p:sp>
      <p:sp>
        <p:nvSpPr>
          <p:cNvPr id="18" name="Rounded Rectangle 17"/>
          <p:cNvSpPr/>
          <p:nvPr/>
        </p:nvSpPr>
        <p:spPr>
          <a:xfrm>
            <a:off x="539552" y="5214950"/>
            <a:ext cx="2175060" cy="5000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budget4me.ru</a:t>
            </a:r>
            <a:endParaRPr lang="ru-RU" sz="1400" b="1" dirty="0"/>
          </a:p>
        </p:txBody>
      </p:sp>
      <p:sp>
        <p:nvSpPr>
          <p:cNvPr id="19" name="Rounded Rectangle 18"/>
          <p:cNvSpPr/>
          <p:nvPr/>
        </p:nvSpPr>
        <p:spPr>
          <a:xfrm>
            <a:off x="539552" y="5786454"/>
            <a:ext cx="2175060" cy="5228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www.openbudget.ru</a:t>
            </a:r>
            <a:endParaRPr lang="ru-RU"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Лента лицом вниз 2"/>
          <p:cNvSpPr/>
          <p:nvPr/>
        </p:nvSpPr>
        <p:spPr>
          <a:xfrm>
            <a:off x="251519" y="137143"/>
            <a:ext cx="8568951" cy="1008112"/>
          </a:xfrm>
          <a:prstGeom prst="ribb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6600"/>
                </a:solidFill>
              </a:rPr>
              <a:t>Как гражданин может участвовать в бюджетном процессе?</a:t>
            </a:r>
            <a:endParaRPr lang="ru-RU" b="1" dirty="0">
              <a:solidFill>
                <a:srgbClr val="006600"/>
              </a:solidFill>
            </a:endParaRPr>
          </a:p>
        </p:txBody>
      </p:sp>
      <p:sp>
        <p:nvSpPr>
          <p:cNvPr id="4" name="Скругленная прямоугольная выноска 3"/>
          <p:cNvSpPr/>
          <p:nvPr/>
        </p:nvSpPr>
        <p:spPr>
          <a:xfrm>
            <a:off x="5284638" y="1362319"/>
            <a:ext cx="3517607" cy="880702"/>
          </a:xfrm>
          <a:prstGeom prst="wedgeRoundRectCallout">
            <a:avLst>
              <a:gd name="adj1" fmla="val -32927"/>
              <a:gd name="adj2" fmla="val 97682"/>
              <a:gd name="adj3" fmla="val 16667"/>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50000"/>
                  </a:schemeClr>
                </a:solidFill>
              </a:rPr>
              <a:t>Возможности влияния гражданина на состав бюджета</a:t>
            </a:r>
            <a:endParaRPr lang="ru-RU" sz="1600" b="1" dirty="0">
              <a:solidFill>
                <a:schemeClr val="accent1">
                  <a:lumMod val="50000"/>
                </a:schemeClr>
              </a:solidFill>
            </a:endParaRPr>
          </a:p>
        </p:txBody>
      </p:sp>
      <p:sp>
        <p:nvSpPr>
          <p:cNvPr id="5" name="4-конечная звезда 4"/>
          <p:cNvSpPr/>
          <p:nvPr/>
        </p:nvSpPr>
        <p:spPr>
          <a:xfrm>
            <a:off x="5072527" y="3011647"/>
            <a:ext cx="504056" cy="504056"/>
          </a:xfrm>
          <a:prstGeom prst="star4">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5669508" y="2843098"/>
            <a:ext cx="2747866" cy="914400"/>
          </a:xfrm>
          <a:prstGeom prst="roundRect">
            <a:avLst/>
          </a:prstGeom>
          <a:solidFill>
            <a:schemeClr val="accent3">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4">
                    <a:lumMod val="50000"/>
                  </a:schemeClr>
                </a:solidFill>
              </a:rPr>
              <a:t>Публичные слушания по проекту бюджета района</a:t>
            </a:r>
            <a:endParaRPr lang="ru-RU" sz="1400" b="1" dirty="0">
              <a:solidFill>
                <a:schemeClr val="accent4">
                  <a:lumMod val="50000"/>
                </a:schemeClr>
              </a:solidFill>
            </a:endParaRPr>
          </a:p>
        </p:txBody>
      </p:sp>
      <p:sp>
        <p:nvSpPr>
          <p:cNvPr id="7" name="Скругленный прямоугольник 6"/>
          <p:cNvSpPr/>
          <p:nvPr/>
        </p:nvSpPr>
        <p:spPr>
          <a:xfrm>
            <a:off x="5669508" y="4151458"/>
            <a:ext cx="2747866" cy="914400"/>
          </a:xfrm>
          <a:prstGeom prst="roundRect">
            <a:avLst>
              <a:gd name="adj" fmla="val 50000"/>
            </a:avLst>
          </a:prstGeom>
          <a:solidFill>
            <a:schemeClr val="accent3">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4">
                    <a:lumMod val="50000"/>
                  </a:schemeClr>
                </a:solidFill>
              </a:rPr>
              <a:t>Публичные слушания по отчету об исполнении бюджета района</a:t>
            </a:r>
            <a:endParaRPr lang="ru-RU" sz="1400" b="1" dirty="0">
              <a:solidFill>
                <a:schemeClr val="accent4">
                  <a:lumMod val="50000"/>
                </a:schemeClr>
              </a:solidFill>
            </a:endParaRPr>
          </a:p>
        </p:txBody>
      </p:sp>
      <p:sp>
        <p:nvSpPr>
          <p:cNvPr id="8" name="Скругленный прямоугольник 7"/>
          <p:cNvSpPr/>
          <p:nvPr/>
        </p:nvSpPr>
        <p:spPr>
          <a:xfrm>
            <a:off x="5704046" y="5393668"/>
            <a:ext cx="2747866" cy="914400"/>
          </a:xfrm>
          <a:prstGeom prst="roundRect">
            <a:avLst/>
          </a:prstGeom>
          <a:solidFill>
            <a:schemeClr val="accent3">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4">
                    <a:lumMod val="50000"/>
                  </a:schemeClr>
                </a:solidFill>
              </a:rPr>
              <a:t>Публичные обсуждения муниципальных программ</a:t>
            </a:r>
            <a:endParaRPr lang="ru-RU" sz="1400" b="1" dirty="0">
              <a:solidFill>
                <a:schemeClr val="accent4">
                  <a:lumMod val="50000"/>
                </a:schemeClr>
              </a:solidFill>
            </a:endParaRPr>
          </a:p>
        </p:txBody>
      </p:sp>
      <p:sp>
        <p:nvSpPr>
          <p:cNvPr id="9" name="4-конечная звезда 8"/>
          <p:cNvSpPr/>
          <p:nvPr/>
        </p:nvSpPr>
        <p:spPr>
          <a:xfrm>
            <a:off x="5134135" y="5618447"/>
            <a:ext cx="504056" cy="504056"/>
          </a:xfrm>
          <a:prstGeom prst="star4">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4-конечная звезда 9"/>
          <p:cNvSpPr/>
          <p:nvPr/>
        </p:nvSpPr>
        <p:spPr>
          <a:xfrm>
            <a:off x="5094218" y="4356630"/>
            <a:ext cx="504056" cy="504056"/>
          </a:xfrm>
          <a:prstGeom prst="star4">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592222" y="5533863"/>
            <a:ext cx="1728192" cy="673224"/>
          </a:xfrm>
          <a:prstGeom prst="roundRect">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accent4">
                    <a:lumMod val="50000"/>
                  </a:schemeClr>
                </a:solidFill>
              </a:rPr>
              <a:t>Обращения граждан</a:t>
            </a:r>
            <a:endParaRPr lang="ru-RU" sz="1400" b="1" dirty="0">
              <a:solidFill>
                <a:schemeClr val="accent4">
                  <a:lumMod val="50000"/>
                </a:schemeClr>
              </a:solidFill>
            </a:endParaRPr>
          </a:p>
        </p:txBody>
      </p:sp>
      <p:sp>
        <p:nvSpPr>
          <p:cNvPr id="12" name="Скругленный прямоугольник 11"/>
          <p:cNvSpPr/>
          <p:nvPr/>
        </p:nvSpPr>
        <p:spPr>
          <a:xfrm>
            <a:off x="2849273" y="5332549"/>
            <a:ext cx="1584176" cy="300876"/>
          </a:xfrm>
          <a:prstGeom prst="round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50000"/>
                  </a:schemeClr>
                </a:solidFill>
              </a:rPr>
              <a:t>инициативы</a:t>
            </a:r>
            <a:endParaRPr lang="ru-RU" sz="1400" b="1" dirty="0">
              <a:solidFill>
                <a:schemeClr val="accent1">
                  <a:lumMod val="50000"/>
                </a:schemeClr>
              </a:solidFill>
            </a:endParaRPr>
          </a:p>
        </p:txBody>
      </p:sp>
      <p:sp>
        <p:nvSpPr>
          <p:cNvPr id="13" name="Скругленный прямоугольник 12"/>
          <p:cNvSpPr/>
          <p:nvPr/>
        </p:nvSpPr>
        <p:spPr>
          <a:xfrm>
            <a:off x="2861523" y="5768910"/>
            <a:ext cx="1584176" cy="296989"/>
          </a:xfrm>
          <a:prstGeom prst="round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50000"/>
                  </a:schemeClr>
                </a:solidFill>
              </a:rPr>
              <a:t>предложения</a:t>
            </a:r>
            <a:endParaRPr lang="ru-RU" sz="1400" b="1" dirty="0">
              <a:solidFill>
                <a:schemeClr val="accent1">
                  <a:lumMod val="50000"/>
                </a:schemeClr>
              </a:solidFill>
            </a:endParaRPr>
          </a:p>
        </p:txBody>
      </p:sp>
      <p:sp>
        <p:nvSpPr>
          <p:cNvPr id="14" name="Скругленный прямоугольник 13"/>
          <p:cNvSpPr/>
          <p:nvPr/>
        </p:nvSpPr>
        <p:spPr>
          <a:xfrm>
            <a:off x="2849273" y="6224775"/>
            <a:ext cx="1584176" cy="258793"/>
          </a:xfrm>
          <a:prstGeom prst="round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50000"/>
                  </a:schemeClr>
                </a:solidFill>
              </a:rPr>
              <a:t>жалобы</a:t>
            </a:r>
            <a:endParaRPr lang="ru-RU" sz="1400" b="1" dirty="0">
              <a:solidFill>
                <a:schemeClr val="accent1">
                  <a:lumMod val="50000"/>
                </a:schemeClr>
              </a:solidFill>
            </a:endParaRPr>
          </a:p>
        </p:txBody>
      </p:sp>
      <p:cxnSp>
        <p:nvCxnSpPr>
          <p:cNvPr id="16" name="Прямая со стрелкой 15"/>
          <p:cNvCxnSpPr/>
          <p:nvPr/>
        </p:nvCxnSpPr>
        <p:spPr>
          <a:xfrm flipV="1">
            <a:off x="2392251" y="5498793"/>
            <a:ext cx="396143" cy="86400"/>
          </a:xfrm>
          <a:prstGeom prst="straightConnector1">
            <a:avLst/>
          </a:prstGeom>
          <a:ln>
            <a:solidFill>
              <a:srgbClr val="0066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2389554" y="5862349"/>
            <a:ext cx="426516" cy="1"/>
          </a:xfrm>
          <a:prstGeom prst="straightConnector1">
            <a:avLst/>
          </a:prstGeom>
          <a:ln>
            <a:solidFill>
              <a:srgbClr val="0066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2389554" y="6080882"/>
            <a:ext cx="426516" cy="110501"/>
          </a:xfrm>
          <a:prstGeom prst="straightConnector1">
            <a:avLst/>
          </a:prstGeom>
          <a:ln>
            <a:solidFill>
              <a:srgbClr val="0066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6" name="Скругленный прямоугольник 35"/>
          <p:cNvSpPr/>
          <p:nvPr/>
        </p:nvSpPr>
        <p:spPr>
          <a:xfrm>
            <a:off x="395536" y="1341056"/>
            <a:ext cx="4476057" cy="902286"/>
          </a:xfrm>
          <a:prstGeom prst="roundRect">
            <a:avLst/>
          </a:prstGeom>
          <a:solidFill>
            <a:schemeClr val="accent5">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Помогает формировать доходную часть бюджета (налог на доходы физических лиц, земельный налог, налог на имущество физических лиц</a:t>
            </a:r>
            <a:r>
              <a:rPr lang="ru-RU" sz="1400" b="1" dirty="0" smtClean="0">
                <a:solidFill>
                  <a:schemeClr val="accent4">
                    <a:lumMod val="50000"/>
                  </a:schemeClr>
                </a:solidFill>
              </a:rPr>
              <a:t>)</a:t>
            </a:r>
            <a:endParaRPr lang="ru-RU" sz="1400" b="1" dirty="0">
              <a:solidFill>
                <a:schemeClr val="accent4">
                  <a:lumMod val="50000"/>
                </a:schemeClr>
              </a:solidFill>
            </a:endParaRPr>
          </a:p>
        </p:txBody>
      </p:sp>
      <p:sp>
        <p:nvSpPr>
          <p:cNvPr id="37" name="Стрелка вниз 36"/>
          <p:cNvSpPr/>
          <p:nvPr/>
        </p:nvSpPr>
        <p:spPr>
          <a:xfrm>
            <a:off x="1089526" y="2353096"/>
            <a:ext cx="2921716" cy="611777"/>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Как налогоплательщик</a:t>
            </a:r>
            <a:endParaRPr lang="ru-RU" sz="1200" b="1" dirty="0">
              <a:solidFill>
                <a:schemeClr val="accent4">
                  <a:lumMod val="50000"/>
                </a:schemeClr>
              </a:solidFill>
            </a:endParaRPr>
          </a:p>
        </p:txBody>
      </p:sp>
      <p:sp>
        <p:nvSpPr>
          <p:cNvPr id="39" name="Стрелка вниз 38"/>
          <p:cNvSpPr/>
          <p:nvPr/>
        </p:nvSpPr>
        <p:spPr>
          <a:xfrm>
            <a:off x="1038216" y="3772379"/>
            <a:ext cx="3024336" cy="611777"/>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Как получатель социальных гарантий</a:t>
            </a:r>
            <a:endParaRPr lang="ru-RU" sz="1200" b="1" dirty="0">
              <a:solidFill>
                <a:schemeClr val="accent4">
                  <a:lumMod val="50000"/>
                </a:schemeClr>
              </a:solidFill>
            </a:endParaRPr>
          </a:p>
        </p:txBody>
      </p:sp>
      <p:sp>
        <p:nvSpPr>
          <p:cNvPr id="43" name="Скругленный прямоугольник 42"/>
          <p:cNvSpPr/>
          <p:nvPr/>
        </p:nvSpPr>
        <p:spPr>
          <a:xfrm>
            <a:off x="395536" y="4448780"/>
            <a:ext cx="4476058" cy="792351"/>
          </a:xfrm>
          <a:prstGeom prst="roundRect">
            <a:avLst/>
          </a:prstGeom>
          <a:solidFill>
            <a:schemeClr val="accent5">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Получает социальные гарантии </a:t>
            </a:r>
          </a:p>
          <a:p>
            <a:pPr algn="ctr"/>
            <a:r>
              <a:rPr lang="ru-RU" sz="1200" b="1" dirty="0" smtClean="0">
                <a:solidFill>
                  <a:schemeClr val="accent4">
                    <a:lumMod val="50000"/>
                  </a:schemeClr>
                </a:solidFill>
              </a:rPr>
              <a:t>-расходная часть бюджета ( образование, культура, физическая культура и спорт, социальные выплаты)</a:t>
            </a:r>
            <a:endParaRPr lang="ru-RU" sz="1400" b="1" dirty="0">
              <a:solidFill>
                <a:schemeClr val="accent4">
                  <a:lumMod val="50000"/>
                </a:schemeClr>
              </a:solidFill>
            </a:endParaRPr>
          </a:p>
        </p:txBody>
      </p:sp>
      <p:sp>
        <p:nvSpPr>
          <p:cNvPr id="46" name="Овал 45"/>
          <p:cNvSpPr/>
          <p:nvPr/>
        </p:nvSpPr>
        <p:spPr>
          <a:xfrm>
            <a:off x="1348722" y="3040493"/>
            <a:ext cx="2292639" cy="638671"/>
          </a:xfrm>
          <a:prstGeom prst="ellipse">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БЮДЖЕТ</a:t>
            </a:r>
            <a:endParaRPr lang="ru-RU" b="1" dirty="0">
              <a:solidFill>
                <a:schemeClr val="tx1"/>
              </a:solidFill>
            </a:endParaRPr>
          </a:p>
        </p:txBody>
      </p:sp>
    </p:spTree>
    <p:extLst>
      <p:ext uri="{BB962C8B-B14F-4D97-AF65-F5344CB8AC3E}">
        <p14:creationId xmlns:p14="http://schemas.microsoft.com/office/powerpoint/2010/main" val="9051004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64896" cy="620054"/>
          </a:xfrm>
          <a:blipFill>
            <a:blip r:embed="rId2"/>
            <a:tile tx="0" ty="0" sx="100000" sy="100000" flip="none" algn="tl"/>
          </a:blipFill>
        </p:spPr>
        <p:txBody>
          <a:bodyPr>
            <a:normAutofit fontScale="90000"/>
          </a:bodyPr>
          <a:lstStyle/>
          <a:p>
            <a:r>
              <a:rPr lang="ru-RU" sz="2400" b="1" dirty="0" smtClean="0">
                <a:solidFill>
                  <a:schemeClr val="tx2">
                    <a:lumMod val="75000"/>
                  </a:schemeClr>
                </a:solidFill>
              </a:rPr>
              <a:t>Открытые Государственные информационные ресурсы</a:t>
            </a:r>
            <a:endParaRPr lang="ru-RU" sz="2400" b="1" dirty="0">
              <a:solidFill>
                <a:schemeClr val="tx2">
                  <a:lumMod val="75000"/>
                </a:schemeClr>
              </a:solidFill>
            </a:endParaRPr>
          </a:p>
        </p:txBody>
      </p:sp>
      <p:sp>
        <p:nvSpPr>
          <p:cNvPr id="4" name="Content Placeholder 3"/>
          <p:cNvSpPr>
            <a:spLocks noGrp="1"/>
          </p:cNvSpPr>
          <p:nvPr>
            <p:ph idx="1"/>
          </p:nvPr>
        </p:nvSpPr>
        <p:spPr>
          <a:xfrm>
            <a:off x="4500562" y="1124744"/>
            <a:ext cx="4103886" cy="48971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normAutofit/>
          </a:bodyPr>
          <a:lstStyle/>
          <a:p>
            <a:pPr algn="ctr">
              <a:buNone/>
            </a:pPr>
            <a:r>
              <a:rPr lang="ru-RU" sz="1800" b="1" dirty="0" smtClean="0">
                <a:solidFill>
                  <a:schemeClr val="tx1"/>
                </a:solidFill>
              </a:rPr>
              <a:t>Информация</a:t>
            </a:r>
            <a:endParaRPr lang="ru-RU" sz="1800" b="1" dirty="0">
              <a:solidFill>
                <a:schemeClr val="tx1"/>
              </a:solidFill>
            </a:endParaRPr>
          </a:p>
        </p:txBody>
      </p:sp>
      <p:sp>
        <p:nvSpPr>
          <p:cNvPr id="5" name="Rounded Rectangle 4"/>
          <p:cNvSpPr/>
          <p:nvPr/>
        </p:nvSpPr>
        <p:spPr>
          <a:xfrm>
            <a:off x="539552" y="1124744"/>
            <a:ext cx="3818134" cy="51830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Ссылка</a:t>
            </a:r>
            <a:endParaRPr lang="ru-RU" b="1" dirty="0">
              <a:solidFill>
                <a:schemeClr val="tx1"/>
              </a:solidFill>
            </a:endParaRPr>
          </a:p>
        </p:txBody>
      </p:sp>
      <p:sp>
        <p:nvSpPr>
          <p:cNvPr id="6" name="Rounded Rectangle 5"/>
          <p:cNvSpPr/>
          <p:nvPr/>
        </p:nvSpPr>
        <p:spPr>
          <a:xfrm>
            <a:off x="539552" y="1714488"/>
            <a:ext cx="3818134"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www.govvrn.ru</a:t>
            </a:r>
            <a:endParaRPr lang="ru-RU" dirty="0"/>
          </a:p>
        </p:txBody>
      </p:sp>
      <p:sp>
        <p:nvSpPr>
          <p:cNvPr id="7" name="Rounded Rectangle 6"/>
          <p:cNvSpPr/>
          <p:nvPr/>
        </p:nvSpPr>
        <p:spPr>
          <a:xfrm>
            <a:off x="4500562" y="1714488"/>
            <a:ext cx="4103886"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Официальный портал органов власти Воронежской области.</a:t>
            </a:r>
            <a:endParaRPr lang="ru-RU" sz="1200" dirty="0"/>
          </a:p>
        </p:txBody>
      </p:sp>
      <p:sp>
        <p:nvSpPr>
          <p:cNvPr id="8" name="Rounded Rectangle 7"/>
          <p:cNvSpPr/>
          <p:nvPr/>
        </p:nvSpPr>
        <p:spPr>
          <a:xfrm>
            <a:off x="4486297" y="2339190"/>
            <a:ext cx="4118151"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Официальный портал государственных и муниципальных услуг Воронежской области.</a:t>
            </a:r>
            <a:endParaRPr lang="ru-RU" sz="1200" b="1" dirty="0"/>
          </a:p>
        </p:txBody>
      </p:sp>
      <p:sp>
        <p:nvSpPr>
          <p:cNvPr id="9" name="Rounded Rectangle 8"/>
          <p:cNvSpPr/>
          <p:nvPr/>
        </p:nvSpPr>
        <p:spPr>
          <a:xfrm>
            <a:off x="4500562" y="2928934"/>
            <a:ext cx="4103886"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Представлена информация о Стратегии социально-экономического развития Воронежской области на долгосрочную перспективу, а также о Стратегии социально-экономического развития Воронежской области на период до 2035 года.. </a:t>
            </a:r>
            <a:endParaRPr lang="ru-RU" sz="1200" dirty="0"/>
          </a:p>
        </p:txBody>
      </p:sp>
      <p:sp>
        <p:nvSpPr>
          <p:cNvPr id="10" name="Rounded Rectangle 9"/>
          <p:cNvSpPr/>
          <p:nvPr/>
        </p:nvSpPr>
        <p:spPr>
          <a:xfrm>
            <a:off x="4500562" y="4000504"/>
            <a:ext cx="4103886"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Представлена информация о государственном и муниципальном заказе Воронежской области</a:t>
            </a:r>
            <a:endParaRPr lang="ru-RU" sz="1200" dirty="0"/>
          </a:p>
        </p:txBody>
      </p:sp>
      <p:sp>
        <p:nvSpPr>
          <p:cNvPr id="11" name="Rounded Rectangle 10"/>
          <p:cNvSpPr/>
          <p:nvPr/>
        </p:nvSpPr>
        <p:spPr>
          <a:xfrm>
            <a:off x="4500562" y="4857760"/>
            <a:ext cx="4103886"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Об областном бюджете , бюджетной политике, электронном бюджете, исполнении бюджета, государственном долге, а также иная информация.</a:t>
            </a:r>
            <a:endParaRPr lang="ru-RU" sz="1200" dirty="0"/>
          </a:p>
        </p:txBody>
      </p:sp>
      <p:sp>
        <p:nvSpPr>
          <p:cNvPr id="12" name="Rounded Rectangle 11"/>
          <p:cNvSpPr/>
          <p:nvPr/>
        </p:nvSpPr>
        <p:spPr>
          <a:xfrm>
            <a:off x="4500562" y="5715016"/>
            <a:ext cx="4103886" cy="5943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 бюджете </a:t>
            </a:r>
            <a:r>
              <a:rPr lang="ru-RU" sz="1200" dirty="0" err="1" smtClean="0"/>
              <a:t>Репьевского</a:t>
            </a:r>
            <a:r>
              <a:rPr lang="ru-RU" sz="1200" dirty="0" smtClean="0"/>
              <a:t> муниципального района Воронежской области</a:t>
            </a:r>
            <a:endParaRPr lang="ru-RU" sz="1200" dirty="0"/>
          </a:p>
        </p:txBody>
      </p:sp>
      <p:sp>
        <p:nvSpPr>
          <p:cNvPr id="13" name="Rounded Rectangle 12"/>
          <p:cNvSpPr/>
          <p:nvPr/>
        </p:nvSpPr>
        <p:spPr>
          <a:xfrm>
            <a:off x="539552" y="2357430"/>
            <a:ext cx="3818134" cy="4286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www.gosuslugi.ru/r/voronezh</a:t>
            </a:r>
            <a:endParaRPr lang="ru-RU" dirty="0"/>
          </a:p>
        </p:txBody>
      </p:sp>
      <p:sp>
        <p:nvSpPr>
          <p:cNvPr id="14" name="Rounded Rectangle 13"/>
          <p:cNvSpPr/>
          <p:nvPr/>
        </p:nvSpPr>
        <p:spPr>
          <a:xfrm>
            <a:off x="539552" y="2857496"/>
            <a:ext cx="3818134" cy="1071570"/>
          </a:xfrm>
          <a:prstGeom prst="round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endParaRPr lang="ru-RU" dirty="0"/>
          </a:p>
          <a:p>
            <a:r>
              <a:rPr lang="en-US"/>
              <a:t>www.govvrn.ru/strategia-social-no-ekonomiceskogo-razvitia1</a:t>
            </a:r>
            <a:endParaRPr lang="ru-RU" dirty="0">
              <a:solidFill>
                <a:schemeClr val="tx1"/>
              </a:solidFill>
            </a:endParaRPr>
          </a:p>
        </p:txBody>
      </p:sp>
      <p:sp>
        <p:nvSpPr>
          <p:cNvPr id="15" name="Rounded Rectangle 14"/>
          <p:cNvSpPr/>
          <p:nvPr/>
        </p:nvSpPr>
        <p:spPr>
          <a:xfrm>
            <a:off x="539552" y="4000504"/>
            <a:ext cx="3818134"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www.zakaz.govvrn.ru</a:t>
            </a:r>
            <a:endParaRPr lang="ru-RU" dirty="0"/>
          </a:p>
        </p:txBody>
      </p:sp>
      <p:sp>
        <p:nvSpPr>
          <p:cNvPr id="16" name="Rounded Rectangle 15"/>
          <p:cNvSpPr/>
          <p:nvPr/>
        </p:nvSpPr>
        <p:spPr>
          <a:xfrm>
            <a:off x="539552" y="4857760"/>
            <a:ext cx="3818134"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www.gfu.vrn.ru</a:t>
            </a:r>
            <a:endParaRPr lang="ru-RU" dirty="0"/>
          </a:p>
        </p:txBody>
      </p:sp>
      <p:sp>
        <p:nvSpPr>
          <p:cNvPr id="17" name="Rounded Rectangle 16"/>
          <p:cNvSpPr/>
          <p:nvPr/>
        </p:nvSpPr>
        <p:spPr>
          <a:xfrm>
            <a:off x="539552" y="5715016"/>
            <a:ext cx="3818134" cy="5943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www.repevka-msu.ru</a:t>
            </a:r>
            <a:endParaRPr lang="ru-RU"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5" y="548680"/>
            <a:ext cx="7652072" cy="576064"/>
          </a:xfrm>
          <a:solidFill>
            <a:schemeClr val="accent6">
              <a:lumMod val="40000"/>
              <a:lumOff val="60000"/>
            </a:schemeClr>
          </a:solidFill>
        </p:spPr>
        <p:txBody>
          <a:bodyPr>
            <a:normAutofit fontScale="90000"/>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pic>
        <p:nvPicPr>
          <p:cNvPr id="4" name="Picture 4"/>
          <p:cNvPicPr>
            <a:picLocks noGrp="1" noChangeAspect="1" noChangeArrowheads="1"/>
          </p:cNvPicPr>
          <p:nvPr>
            <p:ph idx="1"/>
          </p:nvPr>
        </p:nvPicPr>
        <p:blipFill>
          <a:blip r:embed="rId2"/>
          <a:srcRect/>
          <a:stretch>
            <a:fillRect/>
          </a:stretch>
        </p:blipFill>
        <p:spPr bwMode="auto">
          <a:xfrm>
            <a:off x="755576" y="1124744"/>
            <a:ext cx="7652071" cy="5184576"/>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23599560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983" y="548680"/>
            <a:ext cx="8064499" cy="648072"/>
          </a:xfrm>
          <a:solidFill>
            <a:schemeClr val="accent6">
              <a:lumMod val="40000"/>
              <a:lumOff val="60000"/>
            </a:schemeClr>
          </a:solidFill>
        </p:spPr>
        <p:txBody>
          <a:bodyPr>
            <a:normAutofit/>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sp>
        <p:nvSpPr>
          <p:cNvPr id="6" name="Объект 5"/>
          <p:cNvSpPr>
            <a:spLocks noGrp="1"/>
          </p:cNvSpPr>
          <p:nvPr>
            <p:ph idx="1"/>
          </p:nvPr>
        </p:nvSpPr>
        <p:spPr>
          <a:xfrm>
            <a:off x="548640" y="1209822"/>
            <a:ext cx="8059842" cy="6704242"/>
          </a:xfrm>
        </p:spPr>
        <p:txBody>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a:p>
        </p:txBody>
      </p:sp>
      <p:pic>
        <p:nvPicPr>
          <p:cNvPr id="5" name="Picture 3"/>
          <p:cNvPicPr>
            <a:picLocks noChangeAspect="1" noChangeArrowheads="1"/>
          </p:cNvPicPr>
          <p:nvPr/>
        </p:nvPicPr>
        <p:blipFill>
          <a:blip r:embed="rId2"/>
          <a:srcRect/>
          <a:stretch>
            <a:fillRect/>
          </a:stretch>
        </p:blipFill>
        <p:spPr bwMode="auto">
          <a:xfrm>
            <a:off x="543983" y="1196752"/>
            <a:ext cx="8064500" cy="5119185"/>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5599979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848872" cy="497439"/>
          </a:xfrm>
          <a:solidFill>
            <a:schemeClr val="accent6">
              <a:lumMod val="40000"/>
              <a:lumOff val="60000"/>
            </a:schemeClr>
          </a:solidFill>
        </p:spPr>
        <p:txBody>
          <a:bodyPr>
            <a:normAutofit fontScale="90000"/>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pic>
        <p:nvPicPr>
          <p:cNvPr id="5" name="Picture 3"/>
          <p:cNvPicPr>
            <a:picLocks noGrp="1" noChangeAspect="1" noChangeArrowheads="1"/>
          </p:cNvPicPr>
          <p:nvPr>
            <p:ph idx="1"/>
          </p:nvPr>
        </p:nvPicPr>
        <p:blipFill>
          <a:blip r:embed="rId2"/>
          <a:srcRect/>
          <a:stretch>
            <a:fillRect/>
          </a:stretch>
        </p:blipFill>
        <p:spPr bwMode="auto">
          <a:xfrm>
            <a:off x="683568" y="1196752"/>
            <a:ext cx="7848872" cy="5111973"/>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11357018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776864" cy="569447"/>
          </a:xfrm>
          <a:solidFill>
            <a:schemeClr val="accent6">
              <a:lumMod val="40000"/>
              <a:lumOff val="60000"/>
            </a:schemeClr>
          </a:solidFill>
        </p:spPr>
        <p:txBody>
          <a:bodyPr>
            <a:normAutofit fontScale="90000"/>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pic>
        <p:nvPicPr>
          <p:cNvPr id="4" name="Picture 3"/>
          <p:cNvPicPr>
            <a:picLocks noGrp="1" noChangeAspect="1" noChangeArrowheads="1"/>
          </p:cNvPicPr>
          <p:nvPr>
            <p:ph idx="1"/>
          </p:nvPr>
        </p:nvPicPr>
        <p:blipFill>
          <a:blip r:embed="rId2"/>
          <a:srcRect/>
          <a:stretch>
            <a:fillRect/>
          </a:stretch>
        </p:blipFill>
        <p:spPr bwMode="auto">
          <a:xfrm>
            <a:off x="739362" y="1196975"/>
            <a:ext cx="7665277" cy="5111750"/>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34974801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9809" y="548680"/>
            <a:ext cx="7632848" cy="497439"/>
          </a:xfrm>
          <a:solidFill>
            <a:schemeClr val="accent6">
              <a:lumMod val="40000"/>
              <a:lumOff val="60000"/>
            </a:schemeClr>
          </a:solidFill>
        </p:spPr>
        <p:txBody>
          <a:bodyPr>
            <a:normAutofit fontScale="90000"/>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pic>
        <p:nvPicPr>
          <p:cNvPr id="4" name="Picture 3"/>
          <p:cNvPicPr>
            <a:picLocks noGrp="1" noChangeAspect="1" noChangeArrowheads="1"/>
          </p:cNvPicPr>
          <p:nvPr>
            <p:ph idx="1"/>
          </p:nvPr>
        </p:nvPicPr>
        <p:blipFill>
          <a:blip r:embed="rId2"/>
          <a:srcRect/>
          <a:stretch>
            <a:fillRect/>
          </a:stretch>
        </p:blipFill>
        <p:spPr bwMode="auto">
          <a:xfrm>
            <a:off x="760413" y="1199646"/>
            <a:ext cx="7632700" cy="5106408"/>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9026031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776864" cy="641455"/>
          </a:xfrm>
          <a:solidFill>
            <a:schemeClr val="accent6">
              <a:lumMod val="40000"/>
              <a:lumOff val="60000"/>
            </a:schemeClr>
          </a:solidFill>
        </p:spPr>
        <p:txBody>
          <a:bodyPr>
            <a:normAutofit/>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pic>
        <p:nvPicPr>
          <p:cNvPr id="4" name="Picture 3"/>
          <p:cNvPicPr>
            <a:picLocks noGrp="1" noChangeAspect="1" noChangeArrowheads="1"/>
          </p:cNvPicPr>
          <p:nvPr>
            <p:ph idx="1"/>
          </p:nvPr>
        </p:nvPicPr>
        <p:blipFill>
          <a:blip r:embed="rId2"/>
          <a:srcRect/>
          <a:stretch>
            <a:fillRect/>
          </a:stretch>
        </p:blipFill>
        <p:spPr bwMode="auto">
          <a:xfrm>
            <a:off x="684213" y="1340769"/>
            <a:ext cx="7775575" cy="4968552"/>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8249088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7672452" cy="641455"/>
          </a:xfrm>
          <a:solidFill>
            <a:schemeClr val="accent6">
              <a:lumMod val="40000"/>
              <a:lumOff val="60000"/>
            </a:schemeClr>
          </a:solidFill>
        </p:spPr>
        <p:txBody>
          <a:bodyPr>
            <a:normAutofit/>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sp>
        <p:nvSpPr>
          <p:cNvPr id="6" name="Объект 5"/>
          <p:cNvSpPr>
            <a:spLocks noGrp="1"/>
          </p:cNvSpPr>
          <p:nvPr>
            <p:ph idx="1"/>
          </p:nvPr>
        </p:nvSpPr>
        <p:spPr>
          <a:xfrm>
            <a:off x="755576" y="1412777"/>
            <a:ext cx="7665033" cy="4522356"/>
          </a:xfrm>
        </p:spPr>
        <p:txBody>
          <a:bodyPr/>
          <a:lstStyle/>
          <a:p>
            <a:endParaRPr lang="ru-RU" dirty="0" smtClean="0"/>
          </a:p>
          <a:p>
            <a:endParaRPr lang="ru-RU" dirty="0"/>
          </a:p>
        </p:txBody>
      </p:sp>
      <p:pic>
        <p:nvPicPr>
          <p:cNvPr id="5" name="Picture 3"/>
          <p:cNvPicPr>
            <a:picLocks noChangeAspect="1" noChangeArrowheads="1"/>
          </p:cNvPicPr>
          <p:nvPr/>
        </p:nvPicPr>
        <p:blipFill>
          <a:blip r:embed="rId2"/>
          <a:srcRect/>
          <a:stretch>
            <a:fillRect/>
          </a:stretch>
        </p:blipFill>
        <p:spPr bwMode="auto">
          <a:xfrm>
            <a:off x="755576" y="1412777"/>
            <a:ext cx="7672452" cy="4896543"/>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33801082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143" y="552853"/>
            <a:ext cx="7929562" cy="576064"/>
          </a:xfrm>
          <a:solidFill>
            <a:schemeClr val="accent6">
              <a:lumMod val="40000"/>
              <a:lumOff val="60000"/>
            </a:schemeClr>
          </a:solidFill>
        </p:spPr>
        <p:txBody>
          <a:bodyPr>
            <a:normAutofit/>
          </a:bodyPr>
          <a:lstStyle/>
          <a:p>
            <a:pPr>
              <a:defRPr/>
            </a:pPr>
            <a:r>
              <a:rPr lang="ru-RU" sz="2800" b="1" dirty="0">
                <a:solidFill>
                  <a:schemeClr val="accent2">
                    <a:lumMod val="75000"/>
                  </a:schemeClr>
                </a:solidFill>
              </a:rPr>
              <a:t>Глоссарий</a:t>
            </a:r>
            <a:endParaRPr lang="ru-RU" sz="2800" b="1" i="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00355" name="TextBox 6"/>
          <p:cNvSpPr txBox="1">
            <a:spLocks noChangeArrowheads="1"/>
          </p:cNvSpPr>
          <p:nvPr/>
        </p:nvSpPr>
        <p:spPr bwMode="auto">
          <a:xfrm>
            <a:off x="358775" y="1125538"/>
            <a:ext cx="849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endParaRPr lang="ru-RU" altLang="ru-RU" sz="1800"/>
          </a:p>
        </p:txBody>
      </p:sp>
      <p:pic>
        <p:nvPicPr>
          <p:cNvPr id="7171" name="Picture 3"/>
          <p:cNvPicPr>
            <a:picLocks noChangeAspect="1" noChangeArrowheads="1"/>
          </p:cNvPicPr>
          <p:nvPr/>
        </p:nvPicPr>
        <p:blipFill>
          <a:blip r:embed="rId3"/>
          <a:srcRect/>
          <a:stretch>
            <a:fillRect/>
          </a:stretch>
        </p:blipFill>
        <p:spPr bwMode="auto">
          <a:xfrm>
            <a:off x="642143" y="1493838"/>
            <a:ext cx="7929563" cy="4841479"/>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36481426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48680"/>
            <a:ext cx="6798735" cy="497439"/>
          </a:xfrm>
          <a:solidFill>
            <a:schemeClr val="accent6">
              <a:lumMod val="40000"/>
              <a:lumOff val="60000"/>
            </a:schemeClr>
          </a:solidFill>
        </p:spPr>
        <p:txBody>
          <a:bodyPr>
            <a:normAutofit fontScale="90000"/>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pic>
        <p:nvPicPr>
          <p:cNvPr id="3" name="Picture 4"/>
          <p:cNvPicPr>
            <a:picLocks noChangeAspect="1" noChangeArrowheads="1"/>
          </p:cNvPicPr>
          <p:nvPr/>
        </p:nvPicPr>
        <p:blipFill>
          <a:blip r:embed="rId2"/>
          <a:srcRect/>
          <a:stretch>
            <a:fillRect/>
          </a:stretch>
        </p:blipFill>
        <p:spPr bwMode="auto">
          <a:xfrm>
            <a:off x="755576" y="1268760"/>
            <a:ext cx="7848872" cy="5040560"/>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1657932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9392"/>
            <a:ext cx="8043890" cy="522996"/>
          </a:xfrm>
        </p:spPr>
        <p:txBody>
          <a:bodyPr>
            <a:normAutofit/>
          </a:bodyPr>
          <a:lstStyle/>
          <a:p>
            <a:pPr algn="ctr"/>
            <a:r>
              <a:rPr lang="ru-RU" sz="2400" b="1" dirty="0" smtClean="0">
                <a:solidFill>
                  <a:schemeClr val="accent2">
                    <a:lumMod val="50000"/>
                  </a:schemeClr>
                </a:solidFill>
              </a:rPr>
              <a:t>Что такое бюджетный процесс</a:t>
            </a:r>
            <a:r>
              <a:rPr lang="ru-RU" sz="2400" dirty="0" smtClean="0">
                <a:solidFill>
                  <a:schemeClr val="accent1">
                    <a:lumMod val="75000"/>
                  </a:schemeClr>
                </a:solidFill>
              </a:rPr>
              <a:t>?</a:t>
            </a:r>
            <a:r>
              <a:rPr lang="ru-RU" sz="2400" dirty="0" smtClean="0"/>
              <a:t>                                            </a:t>
            </a:r>
            <a:endParaRPr lang="ru-RU"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3545897"/>
              </p:ext>
            </p:extLst>
          </p:nvPr>
        </p:nvGraphicFramePr>
        <p:xfrm>
          <a:off x="357158" y="1285860"/>
          <a:ext cx="8443882" cy="4740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ular Callout 5"/>
          <p:cNvSpPr/>
          <p:nvPr/>
        </p:nvSpPr>
        <p:spPr>
          <a:xfrm>
            <a:off x="7044783" y="1101253"/>
            <a:ext cx="2000264" cy="1285884"/>
          </a:xfrm>
          <a:prstGeom prst="wedgeRectCallout">
            <a:avLst>
              <a:gd name="adj1" fmla="val -75432"/>
              <a:gd name="adj2" fmla="val -17704"/>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Репьёвского муниципального района</a:t>
            </a:r>
            <a:endParaRPr lang="ru-RU" sz="1400" dirty="0"/>
          </a:p>
        </p:txBody>
      </p:sp>
      <p:sp>
        <p:nvSpPr>
          <p:cNvPr id="9" name="Rectangular Callout 8"/>
          <p:cNvSpPr/>
          <p:nvPr/>
        </p:nvSpPr>
        <p:spPr>
          <a:xfrm>
            <a:off x="3071802" y="2928934"/>
            <a:ext cx="3714776" cy="1357322"/>
          </a:xfrm>
          <a:prstGeom prst="wedgeRectCallout">
            <a:avLst>
              <a:gd name="adj1" fmla="val 61586"/>
              <a:gd name="adj2" fmla="val 2959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Репьёвского муниципального района, администрация Репьёвского муниципального района и отдел финансов Репьёвского муниципального района</a:t>
            </a:r>
            <a:endParaRPr lang="ru-RU" sz="1400" dirty="0"/>
          </a:p>
        </p:txBody>
      </p:sp>
      <p:sp>
        <p:nvSpPr>
          <p:cNvPr id="11" name="Rectangular Callout 10"/>
          <p:cNvSpPr/>
          <p:nvPr/>
        </p:nvSpPr>
        <p:spPr>
          <a:xfrm>
            <a:off x="7572396" y="5286388"/>
            <a:ext cx="1464100" cy="1285884"/>
          </a:xfrm>
          <a:prstGeom prst="wedgeRectCallout">
            <a:avLst>
              <a:gd name="adj1" fmla="val -99883"/>
              <a:gd name="adj2" fmla="val -8526"/>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Отдел финансов Репьёвского муниципального района</a:t>
            </a:r>
            <a:endParaRPr lang="ru-RU" sz="1400" dirty="0"/>
          </a:p>
        </p:txBody>
      </p:sp>
      <p:sp>
        <p:nvSpPr>
          <p:cNvPr id="12" name="Rectangular Callout 11"/>
          <p:cNvSpPr/>
          <p:nvPr/>
        </p:nvSpPr>
        <p:spPr>
          <a:xfrm>
            <a:off x="251312" y="5357826"/>
            <a:ext cx="1928826" cy="1214446"/>
          </a:xfrm>
          <a:prstGeom prst="wedgeRectCallout">
            <a:avLst>
              <a:gd name="adj1" fmla="val 76808"/>
              <a:gd name="adj2" fmla="val -2734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Репьёвского муниципального района</a:t>
            </a:r>
          </a:p>
        </p:txBody>
      </p:sp>
      <p:sp>
        <p:nvSpPr>
          <p:cNvPr id="13" name="Rectangular Callout 12"/>
          <p:cNvSpPr/>
          <p:nvPr/>
        </p:nvSpPr>
        <p:spPr>
          <a:xfrm>
            <a:off x="214282" y="4286256"/>
            <a:ext cx="1837438" cy="928694"/>
          </a:xfrm>
          <a:prstGeom prst="wedgeRectCallout">
            <a:avLst>
              <a:gd name="adj1" fmla="val 22203"/>
              <a:gd name="adj2" fmla="val -72175"/>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Отдел финансов Репьёвского муниципального района</a:t>
            </a:r>
            <a:endParaRPr lang="ru-RU" sz="1400" dirty="0"/>
          </a:p>
        </p:txBody>
      </p:sp>
      <p:sp>
        <p:nvSpPr>
          <p:cNvPr id="14" name="Rectangular Callout 13"/>
          <p:cNvSpPr/>
          <p:nvPr/>
        </p:nvSpPr>
        <p:spPr>
          <a:xfrm>
            <a:off x="215593" y="1029815"/>
            <a:ext cx="2000264" cy="1428760"/>
          </a:xfrm>
          <a:prstGeom prst="wedgeRectCallout">
            <a:avLst>
              <a:gd name="adj1" fmla="val 88484"/>
              <a:gd name="adj2" fmla="val -1569"/>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Репьёвского муниципального района</a:t>
            </a:r>
          </a:p>
          <a:p>
            <a:pPr algn="ctr"/>
            <a:endParaRPr lang="ru-RU" dirty="0"/>
          </a:p>
        </p:txBody>
      </p:sp>
      <p:sp>
        <p:nvSpPr>
          <p:cNvPr id="7" name="Скругленный прямоугольник 6"/>
          <p:cNvSpPr/>
          <p:nvPr/>
        </p:nvSpPr>
        <p:spPr>
          <a:xfrm>
            <a:off x="1811756" y="423604"/>
            <a:ext cx="5760640" cy="557124"/>
          </a:xfrm>
          <a:prstGeom prst="roundRect">
            <a:avLst/>
          </a:prstGeom>
          <a:solidFill>
            <a:schemeClr val="accent5">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2">
                    <a:lumMod val="50000"/>
                  </a:schemeClr>
                </a:solidFill>
              </a:rPr>
              <a:t>Бюджетный процесс – ежегодное формирование и исполнение бюджета</a:t>
            </a:r>
            <a:endParaRPr lang="ru-RU"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7776864" cy="641455"/>
          </a:xfrm>
          <a:solidFill>
            <a:schemeClr val="accent6">
              <a:lumMod val="40000"/>
              <a:lumOff val="60000"/>
            </a:schemeClr>
          </a:solidFill>
        </p:spPr>
        <p:txBody>
          <a:bodyPr>
            <a:normAutofit/>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pic>
        <p:nvPicPr>
          <p:cNvPr id="3" name="Picture 3"/>
          <p:cNvPicPr>
            <a:picLocks noChangeAspect="1" noChangeArrowheads="1"/>
          </p:cNvPicPr>
          <p:nvPr/>
        </p:nvPicPr>
        <p:blipFill>
          <a:blip r:embed="rId2"/>
          <a:srcRect/>
          <a:stretch>
            <a:fillRect/>
          </a:stretch>
        </p:blipFill>
        <p:spPr bwMode="auto">
          <a:xfrm>
            <a:off x="755576" y="1340768"/>
            <a:ext cx="7776864" cy="4968552"/>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33209124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03648" y="16799"/>
            <a:ext cx="6626875" cy="1251961"/>
          </a:xfrm>
        </p:spPr>
        <p:txBody>
          <a:bodyPr>
            <a:normAutofit/>
          </a:bodyPr>
          <a:lstStyle/>
          <a:p>
            <a:r>
              <a:rPr lang="ru-RU" sz="2800" b="1" dirty="0" smtClean="0">
                <a:solidFill>
                  <a:schemeClr val="accent2">
                    <a:lumMod val="75000"/>
                  </a:schemeClr>
                </a:solidFill>
              </a:rPr>
              <a:t>Контактная информация для граждан</a:t>
            </a:r>
            <a:endParaRPr lang="ru-RU" sz="2800" b="1" dirty="0">
              <a:solidFill>
                <a:schemeClr val="accent2">
                  <a:lumMod val="75000"/>
                </a:schemeClr>
              </a:solidFill>
            </a:endParaRPr>
          </a:p>
        </p:txBody>
      </p:sp>
      <p:sp>
        <p:nvSpPr>
          <p:cNvPr id="9" name="Content Placeholder 8"/>
          <p:cNvSpPr>
            <a:spLocks noGrp="1"/>
          </p:cNvSpPr>
          <p:nvPr>
            <p:ph sz="half" idx="1"/>
          </p:nvPr>
        </p:nvSpPr>
        <p:spPr>
          <a:xfrm>
            <a:off x="827584" y="1268760"/>
            <a:ext cx="7560840" cy="5589239"/>
          </a:xfrm>
        </p:spPr>
        <p:txBody>
          <a:bodyPr>
            <a:normAutofit/>
          </a:bodyPr>
          <a:lstStyle/>
          <a:p>
            <a:pPr>
              <a:buNone/>
            </a:pPr>
            <a:r>
              <a:rPr lang="ru-RU" sz="1800" b="1" dirty="0"/>
              <a:t>Местонахождение Отдела финансов администрации </a:t>
            </a:r>
            <a:r>
              <a:rPr lang="ru-RU" sz="1800" b="1" dirty="0" err="1"/>
              <a:t>Репьевского</a:t>
            </a:r>
            <a:r>
              <a:rPr lang="ru-RU" sz="1800" b="1" dirty="0"/>
              <a:t> муниципального района Воронежской области</a:t>
            </a:r>
            <a:r>
              <a:rPr lang="en-US" sz="1800" dirty="0"/>
              <a:t>: </a:t>
            </a:r>
            <a:endParaRPr lang="ru-RU" sz="1800" dirty="0"/>
          </a:p>
          <a:p>
            <a:pPr>
              <a:buNone/>
            </a:pPr>
            <a:r>
              <a:rPr lang="ru-RU" sz="1800" dirty="0"/>
              <a:t> </a:t>
            </a:r>
            <a:r>
              <a:rPr lang="ru-RU" sz="1800" dirty="0" err="1"/>
              <a:t>пл.Победы</a:t>
            </a:r>
            <a:r>
              <a:rPr lang="ru-RU" sz="1800" dirty="0"/>
              <a:t>, 1, </a:t>
            </a:r>
            <a:r>
              <a:rPr lang="ru-RU" sz="1800" dirty="0" err="1"/>
              <a:t>с.Репьевка</a:t>
            </a:r>
            <a:r>
              <a:rPr lang="ru-RU" sz="1800" dirty="0"/>
              <a:t>, </a:t>
            </a:r>
            <a:r>
              <a:rPr lang="ru-RU" sz="1800" dirty="0" err="1"/>
              <a:t>Репьевский</a:t>
            </a:r>
            <a:r>
              <a:rPr lang="ru-RU" sz="1800" dirty="0"/>
              <a:t> район, Воронежская область, 396370</a:t>
            </a:r>
          </a:p>
          <a:p>
            <a:pPr>
              <a:buNone/>
            </a:pPr>
            <a:endParaRPr lang="ru-RU" sz="1800" dirty="0"/>
          </a:p>
          <a:p>
            <a:pPr>
              <a:buNone/>
            </a:pPr>
            <a:r>
              <a:rPr lang="en-US" sz="1800" b="1" dirty="0"/>
              <a:t>                              </a:t>
            </a:r>
            <a:r>
              <a:rPr lang="ru-RU" sz="1800" b="1" dirty="0"/>
              <a:t>Контактные телефоны </a:t>
            </a:r>
            <a:r>
              <a:rPr lang="en-US" sz="1800" dirty="0"/>
              <a:t>:   </a:t>
            </a:r>
            <a:r>
              <a:rPr lang="ru-RU" sz="1800" dirty="0" smtClean="0"/>
              <a:t>8 (47374) 2-26-84, </a:t>
            </a:r>
          </a:p>
          <a:p>
            <a:pPr>
              <a:buNone/>
            </a:pPr>
            <a:r>
              <a:rPr lang="ru-RU" sz="1800" b="1" dirty="0" smtClean="0"/>
              <a:t>                                                                     </a:t>
            </a:r>
            <a:r>
              <a:rPr lang="en-US" sz="1800" dirty="0" smtClean="0"/>
              <a:t>   </a:t>
            </a:r>
            <a:r>
              <a:rPr lang="en-US" sz="1800" dirty="0"/>
              <a:t>8(47374)</a:t>
            </a:r>
            <a:r>
              <a:rPr lang="ru-RU" sz="1800" dirty="0"/>
              <a:t>  2-27-26</a:t>
            </a:r>
          </a:p>
          <a:p>
            <a:pPr>
              <a:buNone/>
            </a:pPr>
            <a:r>
              <a:rPr lang="en-US" sz="1800" b="1" dirty="0"/>
              <a:t>                    </a:t>
            </a:r>
            <a:r>
              <a:rPr lang="ru-RU" sz="1800" b="1" dirty="0"/>
              <a:t>Адрес</a:t>
            </a:r>
            <a:r>
              <a:rPr lang="en-US" sz="1800" b="1" dirty="0"/>
              <a:t> </a:t>
            </a:r>
            <a:r>
              <a:rPr lang="ru-RU" sz="1800" b="1" dirty="0"/>
              <a:t> электронной почты</a:t>
            </a:r>
            <a:r>
              <a:rPr lang="en-US" sz="1800" dirty="0" smtClean="0"/>
              <a:t>:</a:t>
            </a:r>
            <a:endParaRPr lang="ru-RU" sz="1800" dirty="0" smtClean="0"/>
          </a:p>
          <a:p>
            <a:pPr>
              <a:buNone/>
            </a:pPr>
            <a:r>
              <a:rPr lang="ru-RU" sz="1800" dirty="0" smtClean="0"/>
              <a:t> </a:t>
            </a:r>
            <a:r>
              <a:rPr lang="en-US" sz="1800" dirty="0" err="1" smtClean="0"/>
              <a:t>E-mail:otdfin.rep@govvrn.ru</a:t>
            </a:r>
            <a:endParaRPr lang="ru-RU" sz="1800" dirty="0"/>
          </a:p>
          <a:p>
            <a:pPr>
              <a:buNone/>
            </a:pPr>
            <a:endParaRPr lang="ru-RU" sz="1800" dirty="0"/>
          </a:p>
          <a:p>
            <a:pPr>
              <a:buNone/>
            </a:pPr>
            <a:r>
              <a:rPr lang="en-US" sz="1800" b="1" dirty="0"/>
              <a:t>        </a:t>
            </a:r>
            <a:r>
              <a:rPr lang="ru-RU" sz="1800" b="1" dirty="0"/>
              <a:t>График работы Отдела финансов</a:t>
            </a:r>
            <a:r>
              <a:rPr lang="en-US" sz="1800" dirty="0"/>
              <a:t>:</a:t>
            </a:r>
            <a:r>
              <a:rPr lang="ru-RU" sz="1800" dirty="0"/>
              <a:t> понедельник – пятница </a:t>
            </a:r>
            <a:endParaRPr lang="en-US" sz="1800" dirty="0" smtClean="0"/>
          </a:p>
          <a:p>
            <a:pPr>
              <a:buNone/>
            </a:pPr>
            <a:r>
              <a:rPr lang="en-US" sz="1800" dirty="0"/>
              <a:t> </a:t>
            </a:r>
            <a:r>
              <a:rPr lang="en-US" sz="1800" dirty="0" smtClean="0"/>
              <a:t>                                                                         </a:t>
            </a:r>
            <a:r>
              <a:rPr lang="ru-RU" sz="1800" dirty="0" smtClean="0"/>
              <a:t>с </a:t>
            </a:r>
            <a:r>
              <a:rPr lang="ru-RU" sz="1800" dirty="0"/>
              <a:t>8-00 до 17-00</a:t>
            </a:r>
          </a:p>
          <a:p>
            <a:pPr>
              <a:buNone/>
            </a:pPr>
            <a:r>
              <a:rPr lang="ru-RU" sz="1800" dirty="0" smtClean="0"/>
              <a:t> </a:t>
            </a:r>
          </a:p>
          <a:p>
            <a:pPr>
              <a:buNone/>
            </a:pPr>
            <a:endParaRPr lang="ru-RU"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55692"/>
            <a:ext cx="8642964" cy="838052"/>
          </a:xfrm>
          <a:solidFill>
            <a:schemeClr val="accent4">
              <a:lumMod val="20000"/>
              <a:lumOff val="80000"/>
            </a:schemeClr>
          </a:solidFill>
          <a:ln>
            <a:solidFill>
              <a:srgbClr val="008000"/>
            </a:solidFill>
          </a:ln>
        </p:spPr>
        <p:txBody>
          <a:bodyPr>
            <a:normAutofit/>
          </a:bodyPr>
          <a:lstStyle/>
          <a:p>
            <a:pPr algn="ctr"/>
            <a:r>
              <a:rPr lang="ru-RU" sz="2700" b="1" dirty="0" smtClean="0">
                <a:solidFill>
                  <a:schemeClr val="accent4">
                    <a:lumMod val="75000"/>
                  </a:schemeClr>
                </a:solidFill>
              </a:rPr>
              <a:t>Основные характеристики бюджетов</a:t>
            </a:r>
            <a:r>
              <a:rPr lang="ru-RU" sz="3600" b="1" dirty="0" smtClean="0">
                <a:solidFill>
                  <a:schemeClr val="accent4">
                    <a:lumMod val="75000"/>
                  </a:schemeClr>
                </a:solidFill>
              </a:rPr>
              <a:t/>
            </a:r>
            <a:br>
              <a:rPr lang="ru-RU" sz="3600" b="1" dirty="0" smtClean="0">
                <a:solidFill>
                  <a:schemeClr val="accent4">
                    <a:lumMod val="75000"/>
                  </a:schemeClr>
                </a:solidFill>
              </a:rPr>
            </a:br>
            <a:r>
              <a:rPr lang="ru-RU" sz="2000" dirty="0" smtClean="0">
                <a:solidFill>
                  <a:schemeClr val="accent4">
                    <a:lumMod val="75000"/>
                  </a:schemeClr>
                </a:solidFill>
              </a:rPr>
              <a:t>ДОХОДЫ-РАСХОДЫ=ДЕФИЦИТ (ПРОФИЦИТ)</a:t>
            </a:r>
            <a:endParaRPr lang="ru-RU" sz="2000" dirty="0">
              <a:solidFill>
                <a:schemeClr val="accent4">
                  <a:lumMod val="75000"/>
                </a:schemeClr>
              </a:solidFill>
            </a:endParaRPr>
          </a:p>
        </p:txBody>
      </p:sp>
      <p:sp>
        <p:nvSpPr>
          <p:cNvPr id="3" name="Content Placeholder 2"/>
          <p:cNvSpPr>
            <a:spLocks noGrp="1"/>
          </p:cNvSpPr>
          <p:nvPr>
            <p:ph sz="half" idx="1"/>
          </p:nvPr>
        </p:nvSpPr>
        <p:spPr>
          <a:xfrm>
            <a:off x="176210" y="1023142"/>
            <a:ext cx="4038600" cy="4525963"/>
          </a:xfrm>
        </p:spPr>
        <p:txBody>
          <a:bodyPr/>
          <a:lstStyle/>
          <a:p>
            <a:pPr algn="r">
              <a:buNone/>
            </a:pPr>
            <a:r>
              <a:rPr lang="ru-RU" dirty="0" smtClean="0"/>
              <a:t>  </a:t>
            </a:r>
            <a:r>
              <a:rPr lang="ru-RU" dirty="0" smtClean="0">
                <a:solidFill>
                  <a:srgbClr val="336600"/>
                </a:solidFill>
              </a:rPr>
              <a:t>РАСХОДЫ</a:t>
            </a:r>
            <a:endParaRPr lang="ru-RU" dirty="0">
              <a:solidFill>
                <a:srgbClr val="336600"/>
              </a:solidFill>
            </a:endParaRPr>
          </a:p>
        </p:txBody>
      </p:sp>
      <p:sp>
        <p:nvSpPr>
          <p:cNvPr id="4" name="Content Placeholder 3"/>
          <p:cNvSpPr>
            <a:spLocks noGrp="1"/>
          </p:cNvSpPr>
          <p:nvPr>
            <p:ph sz="half" idx="2"/>
          </p:nvPr>
        </p:nvSpPr>
        <p:spPr>
          <a:xfrm>
            <a:off x="4572000" y="1214422"/>
            <a:ext cx="4114800" cy="4911741"/>
          </a:xfrm>
        </p:spPr>
        <p:txBody>
          <a:bodyPr/>
          <a:lstStyle/>
          <a:p>
            <a:pPr algn="r">
              <a:buNone/>
            </a:pPr>
            <a:r>
              <a:rPr lang="ru-RU" dirty="0" smtClean="0">
                <a:solidFill>
                  <a:srgbClr val="336600"/>
                </a:solidFill>
              </a:rPr>
              <a:t>РАСХОДЫ</a:t>
            </a:r>
            <a:endParaRPr lang="ru-RU" dirty="0">
              <a:solidFill>
                <a:srgbClr val="336600"/>
              </a:solidFill>
            </a:endParaRPr>
          </a:p>
        </p:txBody>
      </p:sp>
      <p:sp>
        <p:nvSpPr>
          <p:cNvPr id="5" name="Flowchart: Magnetic Disk 4"/>
          <p:cNvSpPr/>
          <p:nvPr/>
        </p:nvSpPr>
        <p:spPr>
          <a:xfrm>
            <a:off x="1345716" y="1757342"/>
            <a:ext cx="1414466" cy="928694"/>
          </a:xfrm>
          <a:prstGeom prst="flowChartMagneticDisk">
            <a:avLst/>
          </a:prstGeom>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6" name="Flowchart: Magnetic Disk 5"/>
          <p:cNvSpPr/>
          <p:nvPr/>
        </p:nvSpPr>
        <p:spPr>
          <a:xfrm>
            <a:off x="3080611" y="1702491"/>
            <a:ext cx="1643074" cy="1541342"/>
          </a:xfrm>
          <a:prstGeom prst="flowChartMagneticDisk">
            <a:avLst/>
          </a:prstGeom>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rtlCol="0" anchor="ctr"/>
          <a:lstStyle/>
          <a:p>
            <a:pPr algn="ctr"/>
            <a:endParaRPr lang="ru-RU"/>
          </a:p>
        </p:txBody>
      </p:sp>
      <p:sp>
        <p:nvSpPr>
          <p:cNvPr id="7" name="Flowchart: Magnetic Disk 6"/>
          <p:cNvSpPr/>
          <p:nvPr/>
        </p:nvSpPr>
        <p:spPr>
          <a:xfrm>
            <a:off x="5000628" y="1714488"/>
            <a:ext cx="1643074" cy="1448344"/>
          </a:xfrm>
          <a:prstGeom prst="flowChartMagneticDisk">
            <a:avLst/>
          </a:prstGeom>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tlCol="0" anchor="ctr"/>
          <a:lstStyle/>
          <a:p>
            <a:pPr algn="r"/>
            <a:endParaRPr lang="ru-RU" dirty="0"/>
          </a:p>
        </p:txBody>
      </p:sp>
      <p:sp>
        <p:nvSpPr>
          <p:cNvPr id="8" name="Flowchart: Magnetic Disk 7"/>
          <p:cNvSpPr/>
          <p:nvPr/>
        </p:nvSpPr>
        <p:spPr>
          <a:xfrm>
            <a:off x="7143768" y="1750207"/>
            <a:ext cx="1357322" cy="785818"/>
          </a:xfrm>
          <a:prstGeom prst="flowChartMagneticDisk">
            <a:avLst/>
          </a:prstGeom>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rtlCol="0" anchor="ctr"/>
          <a:lstStyle/>
          <a:p>
            <a:pPr algn="ctr"/>
            <a:endParaRPr lang="ru-RU"/>
          </a:p>
        </p:txBody>
      </p:sp>
      <p:sp>
        <p:nvSpPr>
          <p:cNvPr id="10" name="Flowchart: Process 9"/>
          <p:cNvSpPr/>
          <p:nvPr/>
        </p:nvSpPr>
        <p:spPr>
          <a:xfrm>
            <a:off x="5076055" y="3220111"/>
            <a:ext cx="1431325" cy="500066"/>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dirty="0" smtClean="0"/>
              <a:t>ДОХОДЫ</a:t>
            </a:r>
            <a:endParaRPr lang="ru-RU" sz="2000" dirty="0"/>
          </a:p>
        </p:txBody>
      </p:sp>
      <p:sp>
        <p:nvSpPr>
          <p:cNvPr id="11" name="Flowchart: Process 10"/>
          <p:cNvSpPr/>
          <p:nvPr/>
        </p:nvSpPr>
        <p:spPr>
          <a:xfrm>
            <a:off x="114542" y="3017522"/>
            <a:ext cx="1508180" cy="54121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dirty="0" smtClean="0"/>
              <a:t>ДОХОДЫ</a:t>
            </a:r>
            <a:endParaRPr lang="ru-RU" sz="2000" dirty="0"/>
          </a:p>
        </p:txBody>
      </p:sp>
      <p:sp>
        <p:nvSpPr>
          <p:cNvPr id="13" name="Curved Down Arrow 12"/>
          <p:cNvSpPr/>
          <p:nvPr/>
        </p:nvSpPr>
        <p:spPr>
          <a:xfrm>
            <a:off x="958626" y="1172108"/>
            <a:ext cx="928694" cy="58864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Curved Down Arrow 13"/>
          <p:cNvSpPr/>
          <p:nvPr/>
        </p:nvSpPr>
        <p:spPr>
          <a:xfrm>
            <a:off x="5214942" y="1142984"/>
            <a:ext cx="928694" cy="5715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 name="Curved Up Arrow 16"/>
          <p:cNvSpPr/>
          <p:nvPr/>
        </p:nvSpPr>
        <p:spPr>
          <a:xfrm>
            <a:off x="1684668" y="3017522"/>
            <a:ext cx="1110174" cy="5715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Curved Up Arrow 17"/>
          <p:cNvSpPr/>
          <p:nvPr/>
        </p:nvSpPr>
        <p:spPr>
          <a:xfrm>
            <a:off x="6785489" y="2786058"/>
            <a:ext cx="1000132" cy="5715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Flowchart: Merge 18"/>
          <p:cNvSpPr/>
          <p:nvPr/>
        </p:nvSpPr>
        <p:spPr>
          <a:xfrm>
            <a:off x="500034" y="4071942"/>
            <a:ext cx="4214842" cy="1071570"/>
          </a:xfrm>
          <a:prstGeom prst="flowChartMerge">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ДЕФИЦИТ</a:t>
            </a:r>
          </a:p>
          <a:p>
            <a:pPr algn="ctr"/>
            <a:r>
              <a:rPr lang="ru-RU" sz="1400" b="1" dirty="0" smtClean="0"/>
              <a:t>Доходы </a:t>
            </a:r>
            <a:r>
              <a:rPr lang="en-US" sz="1400" b="1" dirty="0" smtClean="0"/>
              <a:t>&lt;</a:t>
            </a:r>
            <a:r>
              <a:rPr lang="ru-RU" sz="1400" b="1" dirty="0" smtClean="0"/>
              <a:t> Расходов</a:t>
            </a:r>
            <a:endParaRPr lang="ru-RU" sz="1400" b="1" dirty="0"/>
          </a:p>
        </p:txBody>
      </p:sp>
      <p:sp>
        <p:nvSpPr>
          <p:cNvPr id="20" name="Flowchart: Merge 19"/>
          <p:cNvSpPr/>
          <p:nvPr/>
        </p:nvSpPr>
        <p:spPr>
          <a:xfrm>
            <a:off x="4786314" y="4071942"/>
            <a:ext cx="4143404" cy="1071570"/>
          </a:xfrm>
          <a:prstGeom prst="flowChartMerge">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ПРОФИЦИТ</a:t>
            </a:r>
          </a:p>
          <a:p>
            <a:pPr algn="ctr"/>
            <a:r>
              <a:rPr lang="ru-RU" sz="1400" b="1" dirty="0" smtClean="0"/>
              <a:t>Доходы</a:t>
            </a:r>
            <a:r>
              <a:rPr lang="en-US" sz="1400" b="1" dirty="0" smtClean="0"/>
              <a:t>&gt;</a:t>
            </a:r>
            <a:r>
              <a:rPr lang="ru-RU" sz="1400" b="1" dirty="0" smtClean="0"/>
              <a:t> Расходов</a:t>
            </a:r>
            <a:endParaRPr lang="ru-RU" sz="1400" b="1" dirty="0"/>
          </a:p>
        </p:txBody>
      </p:sp>
      <p:sp>
        <p:nvSpPr>
          <p:cNvPr id="21" name="Flowchart: Alternate Process 20"/>
          <p:cNvSpPr/>
          <p:nvPr/>
        </p:nvSpPr>
        <p:spPr>
          <a:xfrm>
            <a:off x="142844" y="5214950"/>
            <a:ext cx="4429156" cy="132702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При превышении расходов над доходами принимается решение об источниках покрытия дефицита, например использовать имеющиеся накопления, остатки или взять в долг.</a:t>
            </a:r>
            <a:endParaRPr lang="ru-RU" sz="1600" dirty="0"/>
          </a:p>
        </p:txBody>
      </p:sp>
      <p:sp>
        <p:nvSpPr>
          <p:cNvPr id="22" name="Flowchart: Alternate Process 21"/>
          <p:cNvSpPr/>
          <p:nvPr/>
        </p:nvSpPr>
        <p:spPr>
          <a:xfrm>
            <a:off x="4714876" y="5214950"/>
            <a:ext cx="4286280" cy="1357322"/>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При превышении доходов над расходами принимается решение, как их использовать (например, накапливать резервы, остатки, погашать долг).</a:t>
            </a:r>
            <a:endParaRPr lang="ru-RU"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19699</TotalTime>
  <Words>9025</Words>
  <Application>Microsoft Office PowerPoint</Application>
  <PresentationFormat>Экран (4:3)</PresentationFormat>
  <Paragraphs>1562</Paragraphs>
  <Slides>81</Slides>
  <Notes>23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81</vt:i4>
      </vt:variant>
    </vt:vector>
  </HeadingPairs>
  <TitlesOfParts>
    <vt:vector size="90" baseType="lpstr">
      <vt:lpstr>arial</vt:lpstr>
      <vt:lpstr>arial</vt:lpstr>
      <vt:lpstr>Bookman Old Style</vt:lpstr>
      <vt:lpstr>Calibri</vt:lpstr>
      <vt:lpstr>Times New Roman</vt:lpstr>
      <vt:lpstr>Trebuchet MS</vt:lpstr>
      <vt:lpstr>Wingdings 2</vt:lpstr>
      <vt:lpstr>Wingdings 3</vt:lpstr>
      <vt:lpstr>Грань</vt:lpstr>
      <vt:lpstr>К   Решению Совета народных депутатов Репьёвского муниципального района Воронежской области « О бюджете Репьёвского муниципального  района на 2025 год и на плановый период 2026 и 2027 годов»</vt:lpstr>
      <vt:lpstr>    «Бюджет для граждан» познакомит вас с положениями  основного финансового документа Репьёвского муниципального района Воронежской   области – решением совета народных депутатов Репьёвского муниципального района Воронежской области « О бюджета Репьёвского муниципального района на 2025 год и на плановый период 2026 и 2027 годов».             Представленная информация предназначена для широкого круга пользователей и будет интересна и полезна гражданам района, в том числе молодым семьям и другим категориям населения.      Граждане – и как налогоплательщики, и как потребители общественных благ-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Мы постарались в доступной и понятной для граждан форме показать основные параметры бюджета Репьёвского муниципального района.</vt:lpstr>
      <vt:lpstr>           Обязательное опубликование в средствах массовой  информации    утвержденных бюджетов и отчетов об их исполнении;             Доступность иных сведений о бюджетах;             Обязательная открытость для общества и средств массовой информации         проектов бюджетов, обеспечение доступа к информации на едином портале бюджетной системы Российской Федерации в сети «Интернет»;            Преемственность бюджетной классификации Российской Федерации, а также обеспечение сопоставимости показателей бюджета отчетного, текущего и очередного финансового года.                                                                                              Бюджетный кодекс                                                                                       Российской Федерации                                                                                               статья 36</vt:lpstr>
      <vt:lpstr>                      </vt:lpstr>
      <vt:lpstr>На чем основано составление проекта районного бюджета? </vt:lpstr>
      <vt:lpstr>Какие основные этапы подготовки бюджета?</vt:lpstr>
      <vt:lpstr>Презентация PowerPoint</vt:lpstr>
      <vt:lpstr>Что такое бюджетный процесс?                                            </vt:lpstr>
      <vt:lpstr>Основные характеристики бюджетов ДОХОДЫ-РАСХОДЫ=ДЕФИЦИТ (ПРОФИЦИТ)</vt:lpstr>
      <vt:lpstr>Что такое дефицит и профицит?</vt:lpstr>
      <vt:lpstr>Презентация PowerPoint</vt:lpstr>
      <vt:lpstr>Презентация PowerPoint</vt:lpstr>
      <vt:lpstr>Презентация PowerPoint</vt:lpstr>
      <vt:lpstr> </vt:lpstr>
      <vt:lpstr> </vt:lpstr>
      <vt:lpstr>Основные параметры бюджета Репьёвского муниципального района</vt:lpstr>
      <vt:lpstr>         Что такое налог и какие бывают виды налогов? Налог- обязательный, индивидуально безвозмездный платеж, взимаемый с организаций и физических лиц в форме отчуждения принадлежащих им на праве собственности, хозяйственного ведения или оперативного управления денежных средств в целях финансового обеспечения деятельности государства и (или) муниципальных образований</vt:lpstr>
      <vt:lpstr>Нормативы зачисления налогов по уровням бюджета на территории Репьёвского муниципального района</vt:lpstr>
      <vt:lpstr>Налог на доходы физических лиц (ставки)</vt:lpstr>
      <vt:lpstr>Налог на доходы физических лиц</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Репьёвского муниципального района в 2025 г.</vt:lpstr>
      <vt:lpstr>Структура доходов по основным источникам их формирования на 2025 год</vt:lpstr>
      <vt:lpstr>Структура налоговых и неналоговых доходов консолидированного бюджета Репьёвского муниципального района на 2025-2027 годы</vt:lpstr>
      <vt:lpstr>Структура доходов Репьёвского муниципального района на 2025 год</vt:lpstr>
      <vt:lpstr>Презентация PowerPoint</vt:lpstr>
      <vt:lpstr>Что такое межбюджетные трансферты?               Межбюджетные трансферты – это денежные средства, перечисляемые из       одного бюджета бюджетной системы Российской Федерации другому. </vt:lpstr>
      <vt:lpstr>Презентация PowerPoint</vt:lpstr>
      <vt:lpstr>Презентация PowerPoint</vt:lpstr>
      <vt:lpstr>Расходы бюджета</vt:lpstr>
      <vt:lpstr>              Понятие и типы расходных обязательств </vt:lpstr>
      <vt:lpstr>Расходы бюджетов по основным функциям государства</vt:lpstr>
      <vt:lpstr>Ведомственная структура расходов бюджета и бюджетная       классификация</vt:lpstr>
      <vt:lpstr>Защищенные статьи расходов бюджета – расходы, подлежащие финансированию в полном объеме</vt:lpstr>
      <vt:lpstr>Расходы консолидированного бюджета Репьёвского муниципального района в расчете на душу населения в 2025году</vt:lpstr>
      <vt:lpstr>Темп роста минимального размера оплаты труда</vt:lpstr>
      <vt:lpstr>Презентация PowerPoint</vt:lpstr>
      <vt:lpstr>Презентация PowerPoint</vt:lpstr>
      <vt:lpstr>Презентация PowerPoint</vt:lpstr>
      <vt:lpstr>Субвенции на общее и дошкольное образование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Динамика темпов роста средней заработной платы по отдельным категориям работников бюджетной сферы</vt:lpstr>
      <vt:lpstr>«Программная» структура расходов районного бюджета на 2025-2027 годы (1)</vt:lpstr>
      <vt:lpstr>Презентация PowerPoint</vt:lpstr>
      <vt:lpstr>Структура расходов бюджета Репьёвского муниципального района в 2025-2027 годах, в % к общему объему</vt:lpstr>
      <vt:lpstr>Открытые Государственные информационные ресурсы</vt:lpstr>
      <vt:lpstr>Открытые Государственные информационные ресурсы</vt:lpstr>
      <vt:lpstr>Открытые Государственные информационные ресурсы</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Контактная информация для граждан</vt:lpstr>
    </vt:vector>
  </TitlesOfParts>
  <Company>DreamLair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 проекту закона Репьевского муниципального  района Воронежской области на 2014 год</dc:title>
  <dc:creator>dohod1</dc:creator>
  <cp:lastModifiedBy>Тищенко Татьяна Алексеевна</cp:lastModifiedBy>
  <cp:revision>1319</cp:revision>
  <cp:lastPrinted>2025-02-25T10:49:23Z</cp:lastPrinted>
  <dcterms:created xsi:type="dcterms:W3CDTF">2013-11-16T07:02:41Z</dcterms:created>
  <dcterms:modified xsi:type="dcterms:W3CDTF">2025-05-14T12:07:08Z</dcterms:modified>
</cp:coreProperties>
</file>