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18" r:id="rId1"/>
  </p:sldMasterIdLst>
  <p:notesMasterIdLst>
    <p:notesMasterId r:id="rId82"/>
  </p:notesMasterIdLst>
  <p:sldIdLst>
    <p:sldId id="256" r:id="rId2"/>
    <p:sldId id="257" r:id="rId3"/>
    <p:sldId id="258" r:id="rId4"/>
    <p:sldId id="259" r:id="rId5"/>
    <p:sldId id="260" r:id="rId6"/>
    <p:sldId id="261" r:id="rId7"/>
    <p:sldId id="350" r:id="rId8"/>
    <p:sldId id="262" r:id="rId9"/>
    <p:sldId id="263" r:id="rId10"/>
    <p:sldId id="264" r:id="rId11"/>
    <p:sldId id="348" r:id="rId12"/>
    <p:sldId id="349" r:id="rId13"/>
    <p:sldId id="305" r:id="rId14"/>
    <p:sldId id="306" r:id="rId15"/>
    <p:sldId id="307" r:id="rId16"/>
    <p:sldId id="265" r:id="rId17"/>
    <p:sldId id="269" r:id="rId18"/>
    <p:sldId id="270" r:id="rId19"/>
    <p:sldId id="271" r:id="rId20"/>
    <p:sldId id="272" r:id="rId21"/>
    <p:sldId id="295" r:id="rId22"/>
    <p:sldId id="296" r:id="rId23"/>
    <p:sldId id="299" r:id="rId24"/>
    <p:sldId id="368" r:id="rId25"/>
    <p:sldId id="297" r:id="rId26"/>
    <p:sldId id="268" r:id="rId27"/>
    <p:sldId id="352" r:id="rId28"/>
    <p:sldId id="304" r:id="rId29"/>
    <p:sldId id="275" r:id="rId30"/>
    <p:sldId id="369" r:id="rId31"/>
    <p:sldId id="274" r:id="rId32"/>
    <p:sldId id="346" r:id="rId33"/>
    <p:sldId id="322" r:id="rId34"/>
    <p:sldId id="276" r:id="rId35"/>
    <p:sldId id="277" r:id="rId36"/>
    <p:sldId id="278" r:id="rId37"/>
    <p:sldId id="279" r:id="rId38"/>
    <p:sldId id="282" r:id="rId39"/>
    <p:sldId id="281" r:id="rId40"/>
    <p:sldId id="355" r:id="rId41"/>
    <p:sldId id="323" r:id="rId42"/>
    <p:sldId id="333" r:id="rId43"/>
    <p:sldId id="291" r:id="rId44"/>
    <p:sldId id="326" r:id="rId45"/>
    <p:sldId id="327" r:id="rId46"/>
    <p:sldId id="332" r:id="rId47"/>
    <p:sldId id="329" r:id="rId48"/>
    <p:sldId id="353" r:id="rId49"/>
    <p:sldId id="354" r:id="rId50"/>
    <p:sldId id="330" r:id="rId51"/>
    <p:sldId id="331" r:id="rId52"/>
    <p:sldId id="334" r:id="rId53"/>
    <p:sldId id="335" r:id="rId54"/>
    <p:sldId id="336" r:id="rId55"/>
    <p:sldId id="337" r:id="rId56"/>
    <p:sldId id="338" r:id="rId57"/>
    <p:sldId id="339" r:id="rId58"/>
    <p:sldId id="340" r:id="rId59"/>
    <p:sldId id="341" r:id="rId60"/>
    <p:sldId id="342" r:id="rId61"/>
    <p:sldId id="343" r:id="rId62"/>
    <p:sldId id="344" r:id="rId63"/>
    <p:sldId id="367" r:id="rId64"/>
    <p:sldId id="301" r:id="rId65"/>
    <p:sldId id="302" r:id="rId66"/>
    <p:sldId id="290" r:id="rId67"/>
    <p:sldId id="286" r:id="rId68"/>
    <p:sldId id="287" r:id="rId69"/>
    <p:sldId id="289" r:id="rId70"/>
    <p:sldId id="356" r:id="rId71"/>
    <p:sldId id="357" r:id="rId72"/>
    <p:sldId id="358" r:id="rId73"/>
    <p:sldId id="359" r:id="rId74"/>
    <p:sldId id="360" r:id="rId75"/>
    <p:sldId id="361" r:id="rId76"/>
    <p:sldId id="362" r:id="rId77"/>
    <p:sldId id="364" r:id="rId78"/>
    <p:sldId id="365" r:id="rId79"/>
    <p:sldId id="366" r:id="rId80"/>
    <p:sldId id="294" r:id="rId81"/>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6600"/>
    <a:srgbClr val="FFFF99"/>
    <a:srgbClr val="CCFFCC"/>
    <a:srgbClr val="FFFF00"/>
    <a:srgbClr val="99FF99"/>
    <a:srgbClr val="AF6323"/>
    <a:srgbClr val="008000"/>
    <a:srgbClr val="FF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autoAdjust="0"/>
    <p:restoredTop sz="88194" autoAdjust="0"/>
  </p:normalViewPr>
  <p:slideViewPr>
    <p:cSldViewPr>
      <p:cViewPr varScale="1">
        <p:scale>
          <a:sx n="74" d="100"/>
          <a:sy n="74" d="100"/>
        </p:scale>
        <p:origin x="102" y="270"/>
      </p:cViewPr>
      <p:guideLst>
        <p:guide orient="horz" pos="2160"/>
        <p:guide pos="2880"/>
      </p:guideLst>
    </p:cSldViewPr>
  </p:slideViewPr>
  <p:outlineViewPr>
    <p:cViewPr>
      <p:scale>
        <a:sx n="33" d="100"/>
        <a:sy n="33" d="100"/>
      </p:scale>
      <p:origin x="0" y="37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0974391092475"/>
          <c:y val="0.13312961141572505"/>
          <c:w val="0.6521755696106073"/>
          <c:h val="0.75950282484952647"/>
        </c:manualLayout>
      </c:layout>
      <c:barChart>
        <c:barDir val="col"/>
        <c:grouping val="clustered"/>
        <c:varyColors val="0"/>
        <c:ser>
          <c:idx val="0"/>
          <c:order val="0"/>
          <c:tx>
            <c:strRef>
              <c:f>Лист1!$B$1</c:f>
              <c:strCache>
                <c:ptCount val="1"/>
                <c:pt idx="0">
                  <c:v>Консолидированный бюджет</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Лист1!$A$2:$A$7</c:f>
              <c:strCache>
                <c:ptCount val="6"/>
                <c:pt idx="0">
                  <c:v>2021 факт</c:v>
                </c:pt>
                <c:pt idx="1">
                  <c:v>2022 факт</c:v>
                </c:pt>
                <c:pt idx="2">
                  <c:v>2023 факт</c:v>
                </c:pt>
                <c:pt idx="3">
                  <c:v>2024 прогноз</c:v>
                </c:pt>
                <c:pt idx="4">
                  <c:v>2025 прогноз</c:v>
                </c:pt>
                <c:pt idx="5">
                  <c:v>2026 прогноз</c:v>
                </c:pt>
              </c:strCache>
            </c:strRef>
          </c:cat>
          <c:val>
            <c:numRef>
              <c:f>Лист1!$B$2:$B$7</c:f>
              <c:numCache>
                <c:formatCode>General</c:formatCode>
                <c:ptCount val="6"/>
                <c:pt idx="0">
                  <c:v>42718</c:v>
                </c:pt>
                <c:pt idx="1">
                  <c:v>53921</c:v>
                </c:pt>
                <c:pt idx="2">
                  <c:v>58115</c:v>
                </c:pt>
                <c:pt idx="3">
                  <c:v>62555</c:v>
                </c:pt>
                <c:pt idx="4">
                  <c:v>66934</c:v>
                </c:pt>
                <c:pt idx="5">
                  <c:v>71619</c:v>
                </c:pt>
              </c:numCache>
            </c:numRef>
          </c:val>
        </c:ser>
        <c:ser>
          <c:idx val="1"/>
          <c:order val="1"/>
          <c:tx>
            <c:strRef>
              <c:f>Лист1!$C$1</c:f>
              <c:strCache>
                <c:ptCount val="1"/>
                <c:pt idx="0">
                  <c:v>Районный бюджет</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Лист1!$A$2:$A$7</c:f>
              <c:strCache>
                <c:ptCount val="6"/>
                <c:pt idx="0">
                  <c:v>2021 факт</c:v>
                </c:pt>
                <c:pt idx="1">
                  <c:v>2022 факт</c:v>
                </c:pt>
                <c:pt idx="2">
                  <c:v>2023 факт</c:v>
                </c:pt>
                <c:pt idx="3">
                  <c:v>2024 прогноз</c:v>
                </c:pt>
                <c:pt idx="4">
                  <c:v>2025 прогноз</c:v>
                </c:pt>
                <c:pt idx="5">
                  <c:v>2026 прогноз</c:v>
                </c:pt>
              </c:strCache>
            </c:strRef>
          </c:cat>
          <c:val>
            <c:numRef>
              <c:f>Лист1!$C$2:$C$7</c:f>
              <c:numCache>
                <c:formatCode>General</c:formatCode>
                <c:ptCount val="6"/>
                <c:pt idx="0">
                  <c:v>40974</c:v>
                </c:pt>
                <c:pt idx="1">
                  <c:v>51717</c:v>
                </c:pt>
                <c:pt idx="2">
                  <c:v>55741</c:v>
                </c:pt>
                <c:pt idx="3">
                  <c:v>60002</c:v>
                </c:pt>
                <c:pt idx="4">
                  <c:v>64202</c:v>
                </c:pt>
                <c:pt idx="5">
                  <c:v>68696</c:v>
                </c:pt>
              </c:numCache>
            </c:numRef>
          </c:val>
        </c:ser>
        <c:dLbls>
          <c:showLegendKey val="0"/>
          <c:showVal val="0"/>
          <c:showCatName val="0"/>
          <c:showSerName val="0"/>
          <c:showPercent val="0"/>
          <c:showBubbleSize val="0"/>
        </c:dLbls>
        <c:gapWidth val="164"/>
        <c:overlap val="-22"/>
        <c:axId val="222825840"/>
        <c:axId val="222826232"/>
      </c:barChart>
      <c:catAx>
        <c:axId val="2228258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2826232"/>
        <c:crosses val="autoZero"/>
        <c:auto val="1"/>
        <c:lblAlgn val="ctr"/>
        <c:lblOffset val="100"/>
        <c:noMultiLvlLbl val="0"/>
      </c:catAx>
      <c:valAx>
        <c:axId val="222826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282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40449110527845E-2"/>
          <c:y val="8.6239257020943358E-2"/>
          <c:w val="0.75091742004471662"/>
          <c:h val="0.81115886276578042"/>
        </c:manualLayout>
      </c:layout>
      <c:bar3DChart>
        <c:barDir val="col"/>
        <c:grouping val="standard"/>
        <c:varyColors val="0"/>
        <c:ser>
          <c:idx val="0"/>
          <c:order val="0"/>
          <c:tx>
            <c:strRef>
              <c:f>Лист1!$B$1</c:f>
              <c:strCache>
                <c:ptCount val="1"/>
                <c:pt idx="0">
                  <c:v>тыс.руб.</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Лист1!$A$2:$A$7</c:f>
              <c:strCache>
                <c:ptCount val="6"/>
                <c:pt idx="0">
                  <c:v>2021г.</c:v>
                </c:pt>
                <c:pt idx="1">
                  <c:v>2022г.</c:v>
                </c:pt>
                <c:pt idx="2">
                  <c:v>2023г.</c:v>
                </c:pt>
                <c:pt idx="3">
                  <c:v>2024г.</c:v>
                </c:pt>
                <c:pt idx="4">
                  <c:v>2025г.</c:v>
                </c:pt>
                <c:pt idx="5">
                  <c:v>2026г.</c:v>
                </c:pt>
              </c:strCache>
            </c:strRef>
          </c:cat>
          <c:val>
            <c:numRef>
              <c:f>Лист1!$B$2:$B$7</c:f>
              <c:numCache>
                <c:formatCode>General</c:formatCode>
                <c:ptCount val="6"/>
                <c:pt idx="0">
                  <c:v>19780</c:v>
                </c:pt>
                <c:pt idx="1">
                  <c:v>21375</c:v>
                </c:pt>
                <c:pt idx="2">
                  <c:v>20313</c:v>
                </c:pt>
                <c:pt idx="3">
                  <c:v>21433</c:v>
                </c:pt>
                <c:pt idx="4">
                  <c:v>21433</c:v>
                </c:pt>
                <c:pt idx="5">
                  <c:v>21433</c:v>
                </c:pt>
              </c:numCache>
            </c:numRef>
          </c:val>
        </c:ser>
        <c:ser>
          <c:idx val="1"/>
          <c:order val="1"/>
          <c:tx>
            <c:strRef>
              <c:f>Лист1!$C$1</c:f>
              <c:strCache>
                <c:ptCount val="1"/>
                <c:pt idx="0">
                  <c:v>Столбец1</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Лист1!$A$2:$A$7</c:f>
              <c:strCache>
                <c:ptCount val="6"/>
                <c:pt idx="0">
                  <c:v>2021г.</c:v>
                </c:pt>
                <c:pt idx="1">
                  <c:v>2022г.</c:v>
                </c:pt>
                <c:pt idx="2">
                  <c:v>2023г.</c:v>
                </c:pt>
                <c:pt idx="3">
                  <c:v>2024г.</c:v>
                </c:pt>
                <c:pt idx="4">
                  <c:v>2025г.</c:v>
                </c:pt>
                <c:pt idx="5">
                  <c:v>2026г.</c:v>
                </c:pt>
              </c:strCache>
            </c:strRef>
          </c:cat>
          <c:val>
            <c:numRef>
              <c:f>Лист1!$C$2:$C$7</c:f>
            </c:numRef>
          </c:val>
        </c:ser>
        <c:ser>
          <c:idx val="2"/>
          <c:order val="2"/>
          <c:tx>
            <c:strRef>
              <c:f>Лист1!$D$1</c:f>
              <c:strCache>
                <c:ptCount val="1"/>
                <c:pt idx="0">
                  <c:v>Столбец2</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Лист1!$A$2:$A$7</c:f>
              <c:strCache>
                <c:ptCount val="6"/>
                <c:pt idx="0">
                  <c:v>2021г.</c:v>
                </c:pt>
                <c:pt idx="1">
                  <c:v>2022г.</c:v>
                </c:pt>
                <c:pt idx="2">
                  <c:v>2023г.</c:v>
                </c:pt>
                <c:pt idx="3">
                  <c:v>2024г.</c:v>
                </c:pt>
                <c:pt idx="4">
                  <c:v>2025г.</c:v>
                </c:pt>
                <c:pt idx="5">
                  <c:v>2026г.</c:v>
                </c:pt>
              </c:strCache>
            </c:strRef>
          </c:cat>
          <c:val>
            <c:numRef>
              <c:f>Лист1!$D$2:$D$7</c:f>
            </c:numRef>
          </c:val>
        </c:ser>
        <c:dLbls>
          <c:showLegendKey val="0"/>
          <c:showVal val="0"/>
          <c:showCatName val="0"/>
          <c:showSerName val="0"/>
          <c:showPercent val="0"/>
          <c:showBubbleSize val="0"/>
        </c:dLbls>
        <c:gapWidth val="65"/>
        <c:shape val="cylinder"/>
        <c:axId val="222828584"/>
        <c:axId val="220802496"/>
        <c:axId val="223064256"/>
      </c:bar3DChart>
      <c:catAx>
        <c:axId val="222828584"/>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220802496"/>
        <c:crosses val="autoZero"/>
        <c:auto val="1"/>
        <c:lblAlgn val="ctr"/>
        <c:lblOffset val="100"/>
        <c:noMultiLvlLbl val="0"/>
      </c:catAx>
      <c:valAx>
        <c:axId val="22080249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222828584"/>
        <c:crosses val="autoZero"/>
        <c:crossBetween val="between"/>
      </c:valAx>
      <c:serAx>
        <c:axId val="22306425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crossAx val="220802496"/>
        <c:crosses val="autoZero"/>
      </c:ser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100" b="1" dirty="0" smtClean="0"/>
              <a:t>Тыс. руб.</a:t>
            </a:r>
            <a:endParaRPr lang="ru-RU" sz="1100" b="1" dirty="0"/>
          </a:p>
        </c:rich>
      </c:tx>
      <c:layout>
        <c:manualLayout>
          <c:xMode val="edge"/>
          <c:yMode val="edge"/>
          <c:x val="1.0015583989501311E-2"/>
          <c:y val="1.87499999999999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4">
                <a:shade val="65000"/>
              </a:schemeClr>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Лист1!$B$2:$B$7</c:f>
              <c:numCache>
                <c:formatCode>General</c:formatCode>
                <c:ptCount val="6"/>
                <c:pt idx="0">
                  <c:v>1610</c:v>
                </c:pt>
                <c:pt idx="1">
                  <c:v>1901</c:v>
                </c:pt>
                <c:pt idx="2">
                  <c:v>4489</c:v>
                </c:pt>
                <c:pt idx="3">
                  <c:v>2292</c:v>
                </c:pt>
                <c:pt idx="4">
                  <c:v>2522</c:v>
                </c:pt>
                <c:pt idx="5">
                  <c:v>2774</c:v>
                </c:pt>
              </c:numCache>
            </c:numRef>
          </c:val>
        </c:ser>
        <c:ser>
          <c:idx val="1"/>
          <c:order val="1"/>
          <c:tx>
            <c:strRef>
              <c:f>Лист1!$C$1</c:f>
              <c:strCache>
                <c:ptCount val="1"/>
                <c:pt idx="0">
                  <c:v>Ряд 2</c:v>
                </c:pt>
              </c:strCache>
            </c:strRef>
          </c:tx>
          <c:spPr>
            <a:solidFill>
              <a:schemeClr val="accent4"/>
            </a:solidFill>
            <a:ln>
              <a:noFill/>
            </a:ln>
            <a:effectLst/>
          </c:spPr>
          <c:invertIfNegative val="0"/>
          <c:cat>
            <c:strRef>
              <c:f>Лист1!$A$2:$A$7</c:f>
              <c:strCache>
                <c:ptCount val="6"/>
                <c:pt idx="0">
                  <c:v>2021г.</c:v>
                </c:pt>
                <c:pt idx="1">
                  <c:v>2022г.</c:v>
                </c:pt>
                <c:pt idx="2">
                  <c:v>2023г.</c:v>
                </c:pt>
                <c:pt idx="3">
                  <c:v>2024г.</c:v>
                </c:pt>
                <c:pt idx="4">
                  <c:v>2025г.</c:v>
                </c:pt>
                <c:pt idx="5">
                  <c:v>2026г.</c:v>
                </c:pt>
              </c:strCache>
            </c:strRef>
          </c:cat>
          <c:val>
            <c:numRef>
              <c:f>Лист1!$C$2:$C$7</c:f>
              <c:numCache>
                <c:formatCode>General</c:formatCode>
                <c:ptCount val="6"/>
              </c:numCache>
            </c:numRef>
          </c:val>
        </c:ser>
        <c:dLbls>
          <c:showLegendKey val="0"/>
          <c:showVal val="0"/>
          <c:showCatName val="0"/>
          <c:showSerName val="0"/>
          <c:showPercent val="0"/>
          <c:showBubbleSize val="0"/>
        </c:dLbls>
        <c:gapWidth val="150"/>
        <c:axId val="220803280"/>
        <c:axId val="222828976"/>
      </c:barChart>
      <c:lineChart>
        <c:grouping val="standard"/>
        <c:varyColors val="0"/>
        <c:ser>
          <c:idx val="2"/>
          <c:order val="2"/>
          <c:tx>
            <c:strRef>
              <c:f>Лист1!$D$1</c:f>
              <c:strCache>
                <c:ptCount val="1"/>
                <c:pt idx="0">
                  <c:v>Ряд 3</c:v>
                </c:pt>
              </c:strCache>
            </c:strRef>
          </c:tx>
          <c:spPr>
            <a:ln w="28575" cap="rnd">
              <a:solidFill>
                <a:schemeClr val="accent4">
                  <a:tint val="65000"/>
                </a:schemeClr>
              </a:solidFill>
              <a:round/>
            </a:ln>
            <a:effectLst/>
          </c:spPr>
          <c:marker>
            <c:symbol val="none"/>
          </c:marker>
          <c:cat>
            <c:strRef>
              <c:f>Лист1!$A$2:$A$7</c:f>
              <c:strCache>
                <c:ptCount val="6"/>
                <c:pt idx="0">
                  <c:v>2021г.</c:v>
                </c:pt>
                <c:pt idx="1">
                  <c:v>2022г.</c:v>
                </c:pt>
                <c:pt idx="2">
                  <c:v>2023г.</c:v>
                </c:pt>
                <c:pt idx="3">
                  <c:v>2024г.</c:v>
                </c:pt>
                <c:pt idx="4">
                  <c:v>2025г.</c:v>
                </c:pt>
                <c:pt idx="5">
                  <c:v>2026г.</c:v>
                </c:pt>
              </c:strCache>
            </c:strRef>
          </c:cat>
          <c:val>
            <c:numRef>
              <c:f>Лист1!$D$2:$D$7</c:f>
              <c:numCache>
                <c:formatCode>General</c:formatCode>
                <c:ptCount val="6"/>
              </c:numCache>
            </c:numRef>
          </c:val>
          <c:smooth val="0"/>
        </c:ser>
        <c:dLbls>
          <c:showLegendKey val="0"/>
          <c:showVal val="0"/>
          <c:showCatName val="0"/>
          <c:showSerName val="0"/>
          <c:showPercent val="0"/>
          <c:showBubbleSize val="0"/>
        </c:dLbls>
        <c:marker val="1"/>
        <c:smooth val="0"/>
        <c:axId val="220803280"/>
        <c:axId val="222828976"/>
      </c:lineChart>
      <c:catAx>
        <c:axId val="2208032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2828976"/>
        <c:crosses val="autoZero"/>
        <c:auto val="1"/>
        <c:lblAlgn val="ctr"/>
        <c:lblOffset val="100"/>
        <c:noMultiLvlLbl val="0"/>
      </c:catAx>
      <c:valAx>
        <c:axId val="22282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080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2075954486632643"/>
          <c:y val="2.3087861493191988E-2"/>
        </c:manualLayout>
      </c:layout>
      <c:overlay val="0"/>
      <c:txPr>
        <a:bodyPr/>
        <a:lstStyle/>
        <a:p>
          <a:pPr>
            <a:defRPr>
              <a:solidFill>
                <a:schemeClr val="accent2">
                  <a:lumMod val="75000"/>
                </a:schemeClr>
              </a:solidFill>
            </a:defRPr>
          </a:pPr>
          <a:endParaRPr lang="ru-RU"/>
        </a:p>
      </c:txPr>
    </c:title>
    <c:autoTitleDeleted val="0"/>
    <c:plotArea>
      <c:layout>
        <c:manualLayout>
          <c:layoutTarget val="inner"/>
          <c:xMode val="edge"/>
          <c:yMode val="edge"/>
          <c:x val="0.10432822867381512"/>
          <c:y val="0.10954254038466973"/>
          <c:w val="0.49060998157558694"/>
          <c:h val="0.7709556883945865"/>
        </c:manualLayout>
      </c:layout>
      <c:doughnutChart>
        <c:varyColors val="1"/>
        <c:ser>
          <c:idx val="0"/>
          <c:order val="0"/>
          <c:tx>
            <c:strRef>
              <c:f>Лист1!$B$1</c:f>
              <c:strCache>
                <c:ptCount val="1"/>
                <c:pt idx="0">
                  <c:v>тыс. рублей</c:v>
                </c:pt>
              </c:strCache>
            </c:strRef>
          </c:tx>
          <c:explosion val="1"/>
          <c:dPt>
            <c:idx val="2"/>
            <c:bubble3D val="0"/>
          </c:dPt>
          <c:dPt>
            <c:idx val="4"/>
            <c:bubble3D val="0"/>
            <c:explosion val="0"/>
          </c:dPt>
          <c:cat>
            <c:strRef>
              <c:f>Лист1!$A$2:$A$6</c:f>
              <c:strCache>
                <c:ptCount val="5"/>
                <c:pt idx="0">
                  <c:v>Налог на доходы физических лиц 60002</c:v>
                </c:pt>
                <c:pt idx="1">
                  <c:v>2. Неналоговые доходы 10233</c:v>
                </c:pt>
                <c:pt idx="2">
                  <c:v>3. Налоги на совокупный доход 5117</c:v>
                </c:pt>
                <c:pt idx="3">
                  <c:v>4.Госпошлина 670</c:v>
                </c:pt>
                <c:pt idx="4">
                  <c:v>5. Акцизы на нефтепродукты 13950</c:v>
                </c:pt>
              </c:strCache>
            </c:strRef>
          </c:cat>
          <c:val>
            <c:numRef>
              <c:f>Лист1!$B$2:$B$6</c:f>
              <c:numCache>
                <c:formatCode>General</c:formatCode>
                <c:ptCount val="5"/>
                <c:pt idx="0">
                  <c:v>60002</c:v>
                </c:pt>
                <c:pt idx="1">
                  <c:v>10233</c:v>
                </c:pt>
                <c:pt idx="2">
                  <c:v>5117</c:v>
                </c:pt>
                <c:pt idx="3">
                  <c:v>670</c:v>
                </c:pt>
                <c:pt idx="4">
                  <c:v>13950</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0.62115815818803533"/>
          <c:y val="0.24698612510421353"/>
          <c:w val="0.31125712433389952"/>
          <c:h val="0.64428302734662035"/>
        </c:manualLayout>
      </c:layout>
      <c:overlay val="0"/>
      <c:txPr>
        <a:bodyPr/>
        <a:lstStyle/>
        <a:p>
          <a:pPr>
            <a:defRPr>
              <a:solidFill>
                <a:schemeClr val="accent3">
                  <a:lumMod val="60000"/>
                  <a:lumOff val="40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358EB-6B52-4F49-B836-16CAD6992789}"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ru-RU"/>
        </a:p>
      </dgm:t>
    </dgm:pt>
    <dgm:pt modelId="{B295B404-149E-481A-875F-8496B6510285}">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Рассмотрение проекта бюджета очередного года</a:t>
          </a:r>
          <a:endParaRPr lang="ru-RU" sz="1400" dirty="0"/>
        </a:p>
      </dgm:t>
    </dgm:pt>
    <dgm:pt modelId="{E1FC91CC-BD0F-42B9-A6BC-4AD49B9FA5EC}" type="parTrans" cxnId="{31F81746-0589-4882-A59E-D43D08A82D69}">
      <dgm:prSet/>
      <dgm:spPr/>
      <dgm:t>
        <a:bodyPr/>
        <a:lstStyle/>
        <a:p>
          <a:endParaRPr lang="ru-RU"/>
        </a:p>
      </dgm:t>
    </dgm:pt>
    <dgm:pt modelId="{9A7CA158-F069-476C-AF96-D2BA32F2646C}" type="sibTrans" cxnId="{31F81746-0589-4882-A59E-D43D08A82D69}">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FF6AC927-8246-4E7B-8CB9-47FC5EC4101A}">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i="0" dirty="0" smtClean="0"/>
            <a:t>Утверждение бюджета очередного года</a:t>
          </a:r>
        </a:p>
        <a:p>
          <a:endParaRPr lang="ru-RU" sz="1600" i="0" dirty="0"/>
        </a:p>
      </dgm:t>
    </dgm:pt>
    <dgm:pt modelId="{34E78F33-79C8-4D70-B471-33C9DC01D3C6}" type="parTrans" cxnId="{B7CC6BD9-76D3-4ADD-950E-35EC82E3BC9D}">
      <dgm:prSet/>
      <dgm:spPr/>
      <dgm:t>
        <a:bodyPr/>
        <a:lstStyle/>
        <a:p>
          <a:endParaRPr lang="ru-RU"/>
        </a:p>
      </dgm:t>
    </dgm:pt>
    <dgm:pt modelId="{6090016B-97D9-4A85-821E-D22FCD6106A0}" type="sibTrans" cxnId="{B7CC6BD9-76D3-4ADD-950E-35EC82E3BC9D}">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16870200-774E-4134-AC8B-C9D75F0CC532}">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Исполнение бюджета в текущем году</a:t>
          </a:r>
          <a:endParaRPr lang="ru-RU" sz="1400" dirty="0"/>
        </a:p>
      </dgm:t>
    </dgm:pt>
    <dgm:pt modelId="{1F5EFEB6-CC91-4E52-A06C-9CAFB20E2EA4}" type="parTrans" cxnId="{FEEBF6E0-53E1-4176-A65B-8B20A1EC79DF}">
      <dgm:prSet/>
      <dgm:spPr/>
      <dgm:t>
        <a:bodyPr/>
        <a:lstStyle/>
        <a:p>
          <a:endParaRPr lang="ru-RU"/>
        </a:p>
      </dgm:t>
    </dgm:pt>
    <dgm:pt modelId="{90D03030-E6F4-490D-B4FD-0D3CCCF063EC}" type="sibTrans" cxnId="{FEEBF6E0-53E1-4176-A65B-8B20A1EC79DF}">
      <dgm:prSet/>
      <dgm:spPr>
        <a:ln>
          <a:solidFill>
            <a:schemeClr val="accent1">
              <a:lumMod val="75000"/>
            </a:schemeClr>
          </a:solidFill>
        </a:ln>
        <a:scene3d>
          <a:camera prst="orthographicFront"/>
          <a:lightRig rig="threePt" dir="t"/>
        </a:scene3d>
        <a:sp3d>
          <a:bevelT prst="angle"/>
        </a:sp3d>
      </dgm:spPr>
      <dgm:t>
        <a:bodyPr/>
        <a:lstStyle/>
        <a:p>
          <a:endParaRPr lang="ru-RU" dirty="0"/>
        </a:p>
      </dgm:t>
    </dgm:pt>
    <dgm:pt modelId="{6CAC2CEC-D25E-4C6B-895F-24DAC60C8B28}">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Формирование отчета об исполнении бюджета предыдущего года</a:t>
          </a:r>
          <a:endParaRPr lang="ru-RU" sz="1400" dirty="0"/>
        </a:p>
      </dgm:t>
    </dgm:pt>
    <dgm:pt modelId="{0E7C1DAA-E36B-421F-88E1-2C850FA94996}" type="parTrans" cxnId="{CC0FFF55-3A5D-4CA5-B559-1105BA9E170E}">
      <dgm:prSet/>
      <dgm:spPr/>
      <dgm:t>
        <a:bodyPr/>
        <a:lstStyle/>
        <a:p>
          <a:endParaRPr lang="ru-RU"/>
        </a:p>
      </dgm:t>
    </dgm:pt>
    <dgm:pt modelId="{63C3C2B5-57A3-4654-8629-84E8AE7D4D86}" type="sibTrans" cxnId="{CC0FFF55-3A5D-4CA5-B559-1105BA9E17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7BE49794-6E34-4F3C-917F-66BACBC7C23D}">
      <dgm:prSet phldrT="[Text]" custT="1">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sz="1400" dirty="0" smtClean="0"/>
            <a:t>Утверждение отчета об исполнении бюджета предыдущего года</a:t>
          </a:r>
          <a:endParaRPr lang="ru-RU" sz="1400" dirty="0"/>
        </a:p>
      </dgm:t>
    </dgm:pt>
    <dgm:pt modelId="{72D5A23D-7579-4EF9-B0CA-AE15C71266A6}" type="parTrans" cxnId="{CF762128-C727-4F27-9E03-EDC66A859A0E}">
      <dgm:prSet/>
      <dgm:spPr/>
      <dgm:t>
        <a:bodyPr/>
        <a:lstStyle/>
        <a:p>
          <a:endParaRPr lang="ru-RU"/>
        </a:p>
      </dgm:t>
    </dgm:pt>
    <dgm:pt modelId="{274B98B0-73DF-45C5-BC5E-3EAFBE580591}" type="sibTrans" cxnId="{CF762128-C727-4F27-9E03-EDC66A859A0E}">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610C8B53-6FD4-47B0-9073-2AB700B152A8}">
      <dgm:prSet phldrT="[Text]">
        <dgm:style>
          <a:lnRef idx="1">
            <a:schemeClr val="accent6"/>
          </a:lnRef>
          <a:fillRef idx="2">
            <a:schemeClr val="accent6"/>
          </a:fillRef>
          <a:effectRef idx="1">
            <a:schemeClr val="accent6"/>
          </a:effectRef>
          <a:fontRef idx="minor">
            <a:schemeClr val="dk1"/>
          </a:fontRef>
        </dgm:style>
      </dgm:prSet>
      <dgm:spPr>
        <a:ln>
          <a:solidFill>
            <a:schemeClr val="accent1">
              <a:lumMod val="75000"/>
            </a:schemeClr>
          </a:solidFill>
        </a:ln>
        <a:scene3d>
          <a:camera prst="orthographicFront"/>
          <a:lightRig rig="threePt" dir="t"/>
        </a:scene3d>
        <a:sp3d>
          <a:bevelT/>
        </a:sp3d>
      </dgm:spPr>
      <dgm:t>
        <a:bodyPr/>
        <a:lstStyle/>
        <a:p>
          <a:r>
            <a:rPr lang="ru-RU" dirty="0" smtClean="0"/>
            <a:t>Составление проекта бюджета очередного года</a:t>
          </a:r>
          <a:endParaRPr lang="ru-RU" dirty="0"/>
        </a:p>
      </dgm:t>
    </dgm:pt>
    <dgm:pt modelId="{B1BB5C58-79B1-4990-9D30-836AF0844969}" type="parTrans" cxnId="{4783CD07-468F-44B0-9B0F-12BF84F5EDE3}">
      <dgm:prSet/>
      <dgm:spPr/>
      <dgm:t>
        <a:bodyPr/>
        <a:lstStyle/>
        <a:p>
          <a:endParaRPr lang="ru-RU"/>
        </a:p>
      </dgm:t>
    </dgm:pt>
    <dgm:pt modelId="{CECB2017-3F2C-412B-9C0D-B2EDFAE5656C}" type="sibTrans" cxnId="{4783CD07-468F-44B0-9B0F-12BF84F5EDE3}">
      <dgm:prSet/>
      <dgm:spPr>
        <a:ln>
          <a:solidFill>
            <a:schemeClr val="accent1">
              <a:lumMod val="75000"/>
            </a:schemeClr>
          </a:solidFill>
        </a:ln>
        <a:scene3d>
          <a:camera prst="orthographicFront"/>
          <a:lightRig rig="threePt" dir="t"/>
        </a:scene3d>
        <a:sp3d>
          <a:bevelT prst="angle"/>
        </a:sp3d>
      </dgm:spPr>
      <dgm:t>
        <a:bodyPr/>
        <a:lstStyle/>
        <a:p>
          <a:endParaRPr lang="ru-RU"/>
        </a:p>
      </dgm:t>
    </dgm:pt>
    <dgm:pt modelId="{CC577EE5-D525-47DD-8BB6-3CCB6A0FDA52}" type="pres">
      <dgm:prSet presAssocID="{964358EB-6B52-4F49-B836-16CAD6992789}" presName="cycle" presStyleCnt="0">
        <dgm:presLayoutVars>
          <dgm:dir/>
          <dgm:resizeHandles val="exact"/>
        </dgm:presLayoutVars>
      </dgm:prSet>
      <dgm:spPr/>
      <dgm:t>
        <a:bodyPr/>
        <a:lstStyle/>
        <a:p>
          <a:endParaRPr lang="ru-RU"/>
        </a:p>
      </dgm:t>
    </dgm:pt>
    <dgm:pt modelId="{0F986940-28C6-4365-9EED-A7EEB8CA582F}" type="pres">
      <dgm:prSet presAssocID="{B295B404-149E-481A-875F-8496B6510285}" presName="node" presStyleLbl="node1" presStyleIdx="0" presStyleCnt="6" custScaleX="137959" custScaleY="124188" custRadScaleRad="100212" custRadScaleInc="-106679">
        <dgm:presLayoutVars>
          <dgm:bulletEnabled val="1"/>
        </dgm:presLayoutVars>
      </dgm:prSet>
      <dgm:spPr/>
      <dgm:t>
        <a:bodyPr/>
        <a:lstStyle/>
        <a:p>
          <a:endParaRPr lang="ru-RU"/>
        </a:p>
      </dgm:t>
    </dgm:pt>
    <dgm:pt modelId="{C18EE798-6989-4BD1-B5E6-35B1BD5413A3}" type="pres">
      <dgm:prSet presAssocID="{9A7CA158-F069-476C-AF96-D2BA32F2646C}" presName="sibTrans" presStyleLbl="sibTrans2D1" presStyleIdx="0" presStyleCnt="6" custLinFactNeighborX="3327" custLinFactNeighborY="-78711"/>
      <dgm:spPr/>
      <dgm:t>
        <a:bodyPr/>
        <a:lstStyle/>
        <a:p>
          <a:endParaRPr lang="ru-RU"/>
        </a:p>
      </dgm:t>
    </dgm:pt>
    <dgm:pt modelId="{E9AA82E2-42CC-404F-B4DA-BC551A24D0B0}" type="pres">
      <dgm:prSet presAssocID="{9A7CA158-F069-476C-AF96-D2BA32F2646C}" presName="connectorText" presStyleLbl="sibTrans2D1" presStyleIdx="0" presStyleCnt="6"/>
      <dgm:spPr/>
      <dgm:t>
        <a:bodyPr/>
        <a:lstStyle/>
        <a:p>
          <a:endParaRPr lang="ru-RU"/>
        </a:p>
      </dgm:t>
    </dgm:pt>
    <dgm:pt modelId="{51F28008-F847-4AE2-B6C0-B9BC10011612}" type="pres">
      <dgm:prSet presAssocID="{FF6AC927-8246-4E7B-8CB9-47FC5EC4101A}" presName="node" presStyleLbl="node1" presStyleIdx="1" presStyleCnt="6" custScaleX="140414" custScaleY="126504" custRadScaleRad="117100" custRadScaleInc="-46459">
        <dgm:presLayoutVars>
          <dgm:bulletEnabled val="1"/>
        </dgm:presLayoutVars>
      </dgm:prSet>
      <dgm:spPr/>
      <dgm:t>
        <a:bodyPr/>
        <a:lstStyle/>
        <a:p>
          <a:endParaRPr lang="ru-RU"/>
        </a:p>
      </dgm:t>
    </dgm:pt>
    <dgm:pt modelId="{FF0783F5-72D8-487E-ABF8-D2753BE1F7F0}" type="pres">
      <dgm:prSet presAssocID="{6090016B-97D9-4A85-821E-D22FCD6106A0}" presName="sibTrans" presStyleLbl="sibTrans2D1" presStyleIdx="1" presStyleCnt="6" custLinFactNeighborX="24821" custLinFactNeighborY="-18492"/>
      <dgm:spPr/>
      <dgm:t>
        <a:bodyPr/>
        <a:lstStyle/>
        <a:p>
          <a:endParaRPr lang="ru-RU"/>
        </a:p>
      </dgm:t>
    </dgm:pt>
    <dgm:pt modelId="{CA70BFAD-6547-47E5-B980-B75AC11DDC69}" type="pres">
      <dgm:prSet presAssocID="{6090016B-97D9-4A85-821E-D22FCD6106A0}" presName="connectorText" presStyleLbl="sibTrans2D1" presStyleIdx="1" presStyleCnt="6"/>
      <dgm:spPr/>
      <dgm:t>
        <a:bodyPr/>
        <a:lstStyle/>
        <a:p>
          <a:endParaRPr lang="ru-RU"/>
        </a:p>
      </dgm:t>
    </dgm:pt>
    <dgm:pt modelId="{463D2A12-F228-4BBC-934E-D6AA4BEEFABD}" type="pres">
      <dgm:prSet presAssocID="{16870200-774E-4134-AC8B-C9D75F0CC532}" presName="node" presStyleLbl="node1" presStyleIdx="2" presStyleCnt="6" custScaleX="142653" custScaleY="134570" custRadScaleRad="183099" custRadScaleInc="-100767">
        <dgm:presLayoutVars>
          <dgm:bulletEnabled val="1"/>
        </dgm:presLayoutVars>
      </dgm:prSet>
      <dgm:spPr/>
      <dgm:t>
        <a:bodyPr/>
        <a:lstStyle/>
        <a:p>
          <a:endParaRPr lang="ru-RU"/>
        </a:p>
      </dgm:t>
    </dgm:pt>
    <dgm:pt modelId="{F2FE3488-6179-4DE5-B240-EF881C9571BD}" type="pres">
      <dgm:prSet presAssocID="{90D03030-E6F4-490D-B4FD-0D3CCCF063EC}" presName="sibTrans" presStyleLbl="sibTrans2D1" presStyleIdx="2" presStyleCnt="6" custLinFactX="16448" custLinFactNeighborX="100000" custLinFactNeighborY="55505"/>
      <dgm:spPr/>
      <dgm:t>
        <a:bodyPr/>
        <a:lstStyle/>
        <a:p>
          <a:endParaRPr lang="ru-RU"/>
        </a:p>
      </dgm:t>
    </dgm:pt>
    <dgm:pt modelId="{1B669E3C-36F1-429D-8409-898BAEFD8F08}" type="pres">
      <dgm:prSet presAssocID="{90D03030-E6F4-490D-B4FD-0D3CCCF063EC}" presName="connectorText" presStyleLbl="sibTrans2D1" presStyleIdx="2" presStyleCnt="6"/>
      <dgm:spPr/>
      <dgm:t>
        <a:bodyPr/>
        <a:lstStyle/>
        <a:p>
          <a:endParaRPr lang="ru-RU"/>
        </a:p>
      </dgm:t>
    </dgm:pt>
    <dgm:pt modelId="{56C323D4-4FB5-46E2-9C9E-3C0544405C6E}" type="pres">
      <dgm:prSet presAssocID="{6CAC2CEC-D25E-4C6B-895F-24DAC60C8B28}" presName="node" presStyleLbl="node1" presStyleIdx="3" presStyleCnt="6" custScaleX="146813" custScaleY="135754" custRadScaleRad="130257" custRadScaleInc="-146640">
        <dgm:presLayoutVars>
          <dgm:bulletEnabled val="1"/>
        </dgm:presLayoutVars>
      </dgm:prSet>
      <dgm:spPr/>
      <dgm:t>
        <a:bodyPr/>
        <a:lstStyle/>
        <a:p>
          <a:endParaRPr lang="ru-RU"/>
        </a:p>
      </dgm:t>
    </dgm:pt>
    <dgm:pt modelId="{4181A0A9-CB22-41B3-A814-025B08E8B321}" type="pres">
      <dgm:prSet presAssocID="{63C3C2B5-57A3-4654-8629-84E8AE7D4D86}" presName="sibTrans" presStyleLbl="sibTrans2D1" presStyleIdx="3" presStyleCnt="6" custLinFactNeighborX="-8041" custLinFactNeighborY="45562"/>
      <dgm:spPr/>
      <dgm:t>
        <a:bodyPr/>
        <a:lstStyle/>
        <a:p>
          <a:endParaRPr lang="ru-RU"/>
        </a:p>
      </dgm:t>
    </dgm:pt>
    <dgm:pt modelId="{130C6012-7E1B-4E18-B32C-25A300D267DA}" type="pres">
      <dgm:prSet presAssocID="{63C3C2B5-57A3-4654-8629-84E8AE7D4D86}" presName="connectorText" presStyleLbl="sibTrans2D1" presStyleIdx="3" presStyleCnt="6"/>
      <dgm:spPr/>
      <dgm:t>
        <a:bodyPr/>
        <a:lstStyle/>
        <a:p>
          <a:endParaRPr lang="ru-RU"/>
        </a:p>
      </dgm:t>
    </dgm:pt>
    <dgm:pt modelId="{8AE1BDA1-4929-4A12-9463-1F5B868A8E48}" type="pres">
      <dgm:prSet presAssocID="{7BE49794-6E34-4F3C-917F-66BACBC7C23D}" presName="node" presStyleLbl="node1" presStyleIdx="4" presStyleCnt="6" custScaleX="155789" custScaleY="141073" custRadScaleRad="111938" custRadScaleInc="-85318">
        <dgm:presLayoutVars>
          <dgm:bulletEnabled val="1"/>
        </dgm:presLayoutVars>
      </dgm:prSet>
      <dgm:spPr/>
      <dgm:t>
        <a:bodyPr/>
        <a:lstStyle/>
        <a:p>
          <a:endParaRPr lang="ru-RU"/>
        </a:p>
      </dgm:t>
    </dgm:pt>
    <dgm:pt modelId="{92038692-6DCE-41E0-9F7C-394FB1046E4F}" type="pres">
      <dgm:prSet presAssocID="{274B98B0-73DF-45C5-BC5E-3EAFBE580591}" presName="sibTrans" presStyleLbl="sibTrans2D1" presStyleIdx="4" presStyleCnt="6" custLinFactX="-18888" custLinFactNeighborX="-100000" custLinFactNeighborY="81233"/>
      <dgm:spPr/>
      <dgm:t>
        <a:bodyPr/>
        <a:lstStyle/>
        <a:p>
          <a:endParaRPr lang="ru-RU"/>
        </a:p>
      </dgm:t>
    </dgm:pt>
    <dgm:pt modelId="{C5AECB56-B5D8-4B3A-A255-48808396DAF0}" type="pres">
      <dgm:prSet presAssocID="{274B98B0-73DF-45C5-BC5E-3EAFBE580591}" presName="connectorText" presStyleLbl="sibTrans2D1" presStyleIdx="4" presStyleCnt="6"/>
      <dgm:spPr/>
      <dgm:t>
        <a:bodyPr/>
        <a:lstStyle/>
        <a:p>
          <a:endParaRPr lang="ru-RU"/>
        </a:p>
      </dgm:t>
    </dgm:pt>
    <dgm:pt modelId="{60652C8F-8718-4A1A-AC21-2AF3EC4BD49E}" type="pres">
      <dgm:prSet presAssocID="{610C8B53-6FD4-47B0-9073-2AB700B152A8}" presName="node" presStyleLbl="node1" presStyleIdx="5" presStyleCnt="6" custScaleX="144899" custScaleY="141794" custRadScaleRad="147632" custRadScaleInc="-85998">
        <dgm:presLayoutVars>
          <dgm:bulletEnabled val="1"/>
        </dgm:presLayoutVars>
      </dgm:prSet>
      <dgm:spPr/>
      <dgm:t>
        <a:bodyPr/>
        <a:lstStyle/>
        <a:p>
          <a:endParaRPr lang="ru-RU"/>
        </a:p>
      </dgm:t>
    </dgm:pt>
    <dgm:pt modelId="{AC1FAB29-B58D-4DCC-A3C9-3E28EE746718}" type="pres">
      <dgm:prSet presAssocID="{CECB2017-3F2C-412B-9C0D-B2EDFAE5656C}" presName="sibTrans" presStyleLbl="sibTrans2D1" presStyleIdx="5" presStyleCnt="6" custLinFactX="-23666" custLinFactNeighborX="-100000" custLinFactNeighborY="-90371"/>
      <dgm:spPr/>
      <dgm:t>
        <a:bodyPr/>
        <a:lstStyle/>
        <a:p>
          <a:endParaRPr lang="ru-RU"/>
        </a:p>
      </dgm:t>
    </dgm:pt>
    <dgm:pt modelId="{FD5F0CF8-61E2-4556-B41F-858325E8F323}" type="pres">
      <dgm:prSet presAssocID="{CECB2017-3F2C-412B-9C0D-B2EDFAE5656C}" presName="connectorText" presStyleLbl="sibTrans2D1" presStyleIdx="5" presStyleCnt="6"/>
      <dgm:spPr/>
      <dgm:t>
        <a:bodyPr/>
        <a:lstStyle/>
        <a:p>
          <a:endParaRPr lang="ru-RU"/>
        </a:p>
      </dgm:t>
    </dgm:pt>
  </dgm:ptLst>
  <dgm:cxnLst>
    <dgm:cxn modelId="{D6CDC74B-2819-4DCD-B1BB-BA041CB87FFD}" type="presOf" srcId="{63C3C2B5-57A3-4654-8629-84E8AE7D4D86}" destId="{4181A0A9-CB22-41B3-A814-025B08E8B321}" srcOrd="0" destOrd="0" presId="urn:microsoft.com/office/officeart/2005/8/layout/cycle2"/>
    <dgm:cxn modelId="{9F53F4E0-9495-4310-8EFF-ABBC9D5DA32C}" type="presOf" srcId="{16870200-774E-4134-AC8B-C9D75F0CC532}" destId="{463D2A12-F228-4BBC-934E-D6AA4BEEFABD}" srcOrd="0" destOrd="0" presId="urn:microsoft.com/office/officeart/2005/8/layout/cycle2"/>
    <dgm:cxn modelId="{780C5D23-3D79-4703-B624-804489417EB3}" type="presOf" srcId="{90D03030-E6F4-490D-B4FD-0D3CCCF063EC}" destId="{1B669E3C-36F1-429D-8409-898BAEFD8F08}" srcOrd="1" destOrd="0" presId="urn:microsoft.com/office/officeart/2005/8/layout/cycle2"/>
    <dgm:cxn modelId="{2935566F-D1B3-40A8-A497-38D4F58B3E1B}" type="presOf" srcId="{6090016B-97D9-4A85-821E-D22FCD6106A0}" destId="{CA70BFAD-6547-47E5-B980-B75AC11DDC69}" srcOrd="1" destOrd="0" presId="urn:microsoft.com/office/officeart/2005/8/layout/cycle2"/>
    <dgm:cxn modelId="{B1AB3AAF-B614-4F4D-82F5-64D33F423AA2}" type="presOf" srcId="{7BE49794-6E34-4F3C-917F-66BACBC7C23D}" destId="{8AE1BDA1-4929-4A12-9463-1F5B868A8E48}" srcOrd="0" destOrd="0" presId="urn:microsoft.com/office/officeart/2005/8/layout/cycle2"/>
    <dgm:cxn modelId="{34DCEF86-E405-4871-A8F7-9FB066442DBD}" type="presOf" srcId="{6090016B-97D9-4A85-821E-D22FCD6106A0}" destId="{FF0783F5-72D8-487E-ABF8-D2753BE1F7F0}" srcOrd="0" destOrd="0" presId="urn:microsoft.com/office/officeart/2005/8/layout/cycle2"/>
    <dgm:cxn modelId="{31F81746-0589-4882-A59E-D43D08A82D69}" srcId="{964358EB-6B52-4F49-B836-16CAD6992789}" destId="{B295B404-149E-481A-875F-8496B6510285}" srcOrd="0" destOrd="0" parTransId="{E1FC91CC-BD0F-42B9-A6BC-4AD49B9FA5EC}" sibTransId="{9A7CA158-F069-476C-AF96-D2BA32F2646C}"/>
    <dgm:cxn modelId="{1AC3E5E9-4778-4DFA-A3DE-B5D99D61CABA}" type="presOf" srcId="{274B98B0-73DF-45C5-BC5E-3EAFBE580591}" destId="{92038692-6DCE-41E0-9F7C-394FB1046E4F}" srcOrd="0" destOrd="0" presId="urn:microsoft.com/office/officeart/2005/8/layout/cycle2"/>
    <dgm:cxn modelId="{FEEBF6E0-53E1-4176-A65B-8B20A1EC79DF}" srcId="{964358EB-6B52-4F49-B836-16CAD6992789}" destId="{16870200-774E-4134-AC8B-C9D75F0CC532}" srcOrd="2" destOrd="0" parTransId="{1F5EFEB6-CC91-4E52-A06C-9CAFB20E2EA4}" sibTransId="{90D03030-E6F4-490D-B4FD-0D3CCCF063EC}"/>
    <dgm:cxn modelId="{076F2E15-4204-4435-B8A9-AAEA79F61038}" type="presOf" srcId="{CECB2017-3F2C-412B-9C0D-B2EDFAE5656C}" destId="{FD5F0CF8-61E2-4556-B41F-858325E8F323}" srcOrd="1" destOrd="0" presId="urn:microsoft.com/office/officeart/2005/8/layout/cycle2"/>
    <dgm:cxn modelId="{5F0AED8F-3FE4-4719-A043-37B5E7415C10}" type="presOf" srcId="{B295B404-149E-481A-875F-8496B6510285}" destId="{0F986940-28C6-4365-9EED-A7EEB8CA582F}" srcOrd="0" destOrd="0" presId="urn:microsoft.com/office/officeart/2005/8/layout/cycle2"/>
    <dgm:cxn modelId="{CF762128-C727-4F27-9E03-EDC66A859A0E}" srcId="{964358EB-6B52-4F49-B836-16CAD6992789}" destId="{7BE49794-6E34-4F3C-917F-66BACBC7C23D}" srcOrd="4" destOrd="0" parTransId="{72D5A23D-7579-4EF9-B0CA-AE15C71266A6}" sibTransId="{274B98B0-73DF-45C5-BC5E-3EAFBE580591}"/>
    <dgm:cxn modelId="{1AF74BFF-C3D0-4A8C-903B-3DED0FAC6454}" type="presOf" srcId="{610C8B53-6FD4-47B0-9073-2AB700B152A8}" destId="{60652C8F-8718-4A1A-AC21-2AF3EC4BD49E}" srcOrd="0" destOrd="0" presId="urn:microsoft.com/office/officeart/2005/8/layout/cycle2"/>
    <dgm:cxn modelId="{1686DD12-1323-4C65-8B5B-D9D08FDD6C4D}" type="presOf" srcId="{90D03030-E6F4-490D-B4FD-0D3CCCF063EC}" destId="{F2FE3488-6179-4DE5-B240-EF881C9571BD}" srcOrd="0" destOrd="0" presId="urn:microsoft.com/office/officeart/2005/8/layout/cycle2"/>
    <dgm:cxn modelId="{E6D1C2FC-9042-4849-B848-D9261677270F}" type="presOf" srcId="{63C3C2B5-57A3-4654-8629-84E8AE7D4D86}" destId="{130C6012-7E1B-4E18-B32C-25A300D267DA}" srcOrd="1" destOrd="0" presId="urn:microsoft.com/office/officeart/2005/8/layout/cycle2"/>
    <dgm:cxn modelId="{05AB0F1C-17F5-4F8D-B9E0-71F4841AF6CF}" type="presOf" srcId="{274B98B0-73DF-45C5-BC5E-3EAFBE580591}" destId="{C5AECB56-B5D8-4B3A-A255-48808396DAF0}" srcOrd="1" destOrd="0" presId="urn:microsoft.com/office/officeart/2005/8/layout/cycle2"/>
    <dgm:cxn modelId="{4783CD07-468F-44B0-9B0F-12BF84F5EDE3}" srcId="{964358EB-6B52-4F49-B836-16CAD6992789}" destId="{610C8B53-6FD4-47B0-9073-2AB700B152A8}" srcOrd="5" destOrd="0" parTransId="{B1BB5C58-79B1-4990-9D30-836AF0844969}" sibTransId="{CECB2017-3F2C-412B-9C0D-B2EDFAE5656C}"/>
    <dgm:cxn modelId="{BA17C0BD-A6CF-44F8-8817-D55E5841AD52}" type="presOf" srcId="{CECB2017-3F2C-412B-9C0D-B2EDFAE5656C}" destId="{AC1FAB29-B58D-4DCC-A3C9-3E28EE746718}" srcOrd="0" destOrd="0" presId="urn:microsoft.com/office/officeart/2005/8/layout/cycle2"/>
    <dgm:cxn modelId="{57F82850-A3EB-4149-AA2B-4CA98E0135FE}" type="presOf" srcId="{FF6AC927-8246-4E7B-8CB9-47FC5EC4101A}" destId="{51F28008-F847-4AE2-B6C0-B9BC10011612}" srcOrd="0" destOrd="0" presId="urn:microsoft.com/office/officeart/2005/8/layout/cycle2"/>
    <dgm:cxn modelId="{CC0FFF55-3A5D-4CA5-B559-1105BA9E170E}" srcId="{964358EB-6B52-4F49-B836-16CAD6992789}" destId="{6CAC2CEC-D25E-4C6B-895F-24DAC60C8B28}" srcOrd="3" destOrd="0" parTransId="{0E7C1DAA-E36B-421F-88E1-2C850FA94996}" sibTransId="{63C3C2B5-57A3-4654-8629-84E8AE7D4D86}"/>
    <dgm:cxn modelId="{379FEBD2-40AA-41F9-9F37-5E90ED6A9173}" type="presOf" srcId="{9A7CA158-F069-476C-AF96-D2BA32F2646C}" destId="{E9AA82E2-42CC-404F-B4DA-BC551A24D0B0}" srcOrd="1" destOrd="0" presId="urn:microsoft.com/office/officeart/2005/8/layout/cycle2"/>
    <dgm:cxn modelId="{AFCB9CD0-37B7-4CFF-8B7E-288892B48ED4}" type="presOf" srcId="{964358EB-6B52-4F49-B836-16CAD6992789}" destId="{CC577EE5-D525-47DD-8BB6-3CCB6A0FDA52}" srcOrd="0" destOrd="0" presId="urn:microsoft.com/office/officeart/2005/8/layout/cycle2"/>
    <dgm:cxn modelId="{0DFBB8EA-B35C-4450-9300-04CA004D9C67}" type="presOf" srcId="{6CAC2CEC-D25E-4C6B-895F-24DAC60C8B28}" destId="{56C323D4-4FB5-46E2-9C9E-3C0544405C6E}" srcOrd="0" destOrd="0" presId="urn:microsoft.com/office/officeart/2005/8/layout/cycle2"/>
    <dgm:cxn modelId="{B7CC6BD9-76D3-4ADD-950E-35EC82E3BC9D}" srcId="{964358EB-6B52-4F49-B836-16CAD6992789}" destId="{FF6AC927-8246-4E7B-8CB9-47FC5EC4101A}" srcOrd="1" destOrd="0" parTransId="{34E78F33-79C8-4D70-B471-33C9DC01D3C6}" sibTransId="{6090016B-97D9-4A85-821E-D22FCD6106A0}"/>
    <dgm:cxn modelId="{5C8961A2-452B-409A-99F5-156E550D625D}" type="presOf" srcId="{9A7CA158-F069-476C-AF96-D2BA32F2646C}" destId="{C18EE798-6989-4BD1-B5E6-35B1BD5413A3}" srcOrd="0" destOrd="0" presId="urn:microsoft.com/office/officeart/2005/8/layout/cycle2"/>
    <dgm:cxn modelId="{92AD9E75-7573-4833-9A21-2450A8BE3BBD}" type="presParOf" srcId="{CC577EE5-D525-47DD-8BB6-3CCB6A0FDA52}" destId="{0F986940-28C6-4365-9EED-A7EEB8CA582F}" srcOrd="0" destOrd="0" presId="urn:microsoft.com/office/officeart/2005/8/layout/cycle2"/>
    <dgm:cxn modelId="{2B7650AB-166D-4F32-ABD2-EBB156B39E80}" type="presParOf" srcId="{CC577EE5-D525-47DD-8BB6-3CCB6A0FDA52}" destId="{C18EE798-6989-4BD1-B5E6-35B1BD5413A3}" srcOrd="1" destOrd="0" presId="urn:microsoft.com/office/officeart/2005/8/layout/cycle2"/>
    <dgm:cxn modelId="{60B18EED-E611-401B-B8F0-60B9A0BF2FD3}" type="presParOf" srcId="{C18EE798-6989-4BD1-B5E6-35B1BD5413A3}" destId="{E9AA82E2-42CC-404F-B4DA-BC551A24D0B0}" srcOrd="0" destOrd="0" presId="urn:microsoft.com/office/officeart/2005/8/layout/cycle2"/>
    <dgm:cxn modelId="{416098E5-C1DE-439E-8528-5BDBE6C1B4CD}" type="presParOf" srcId="{CC577EE5-D525-47DD-8BB6-3CCB6A0FDA52}" destId="{51F28008-F847-4AE2-B6C0-B9BC10011612}" srcOrd="2" destOrd="0" presId="urn:microsoft.com/office/officeart/2005/8/layout/cycle2"/>
    <dgm:cxn modelId="{81603F75-1641-4F73-84B7-ECF9CDD81A9D}" type="presParOf" srcId="{CC577EE5-D525-47DD-8BB6-3CCB6A0FDA52}" destId="{FF0783F5-72D8-487E-ABF8-D2753BE1F7F0}" srcOrd="3" destOrd="0" presId="urn:microsoft.com/office/officeart/2005/8/layout/cycle2"/>
    <dgm:cxn modelId="{16695650-F99E-4D9A-A174-211AF7B82F15}" type="presParOf" srcId="{FF0783F5-72D8-487E-ABF8-D2753BE1F7F0}" destId="{CA70BFAD-6547-47E5-B980-B75AC11DDC69}" srcOrd="0" destOrd="0" presId="urn:microsoft.com/office/officeart/2005/8/layout/cycle2"/>
    <dgm:cxn modelId="{B6334D5D-DCCC-4248-A6C7-079D0BB76AA2}" type="presParOf" srcId="{CC577EE5-D525-47DD-8BB6-3CCB6A0FDA52}" destId="{463D2A12-F228-4BBC-934E-D6AA4BEEFABD}" srcOrd="4" destOrd="0" presId="urn:microsoft.com/office/officeart/2005/8/layout/cycle2"/>
    <dgm:cxn modelId="{7C10ED63-E7F7-4EBA-982E-683A81AFBEE4}" type="presParOf" srcId="{CC577EE5-D525-47DD-8BB6-3CCB6A0FDA52}" destId="{F2FE3488-6179-4DE5-B240-EF881C9571BD}" srcOrd="5" destOrd="0" presId="urn:microsoft.com/office/officeart/2005/8/layout/cycle2"/>
    <dgm:cxn modelId="{5A3DF9A1-9CD4-4385-B06D-26190F92FFCF}" type="presParOf" srcId="{F2FE3488-6179-4DE5-B240-EF881C9571BD}" destId="{1B669E3C-36F1-429D-8409-898BAEFD8F08}" srcOrd="0" destOrd="0" presId="urn:microsoft.com/office/officeart/2005/8/layout/cycle2"/>
    <dgm:cxn modelId="{F5F13227-C257-4512-8686-FAEFA1BA4C1F}" type="presParOf" srcId="{CC577EE5-D525-47DD-8BB6-3CCB6A0FDA52}" destId="{56C323D4-4FB5-46E2-9C9E-3C0544405C6E}" srcOrd="6" destOrd="0" presId="urn:microsoft.com/office/officeart/2005/8/layout/cycle2"/>
    <dgm:cxn modelId="{E902978B-E38F-48D0-8971-98CB06DABE9D}" type="presParOf" srcId="{CC577EE5-D525-47DD-8BB6-3CCB6A0FDA52}" destId="{4181A0A9-CB22-41B3-A814-025B08E8B321}" srcOrd="7" destOrd="0" presId="urn:microsoft.com/office/officeart/2005/8/layout/cycle2"/>
    <dgm:cxn modelId="{08E1061F-10B9-42F6-B175-86C51063E126}" type="presParOf" srcId="{4181A0A9-CB22-41B3-A814-025B08E8B321}" destId="{130C6012-7E1B-4E18-B32C-25A300D267DA}" srcOrd="0" destOrd="0" presId="urn:microsoft.com/office/officeart/2005/8/layout/cycle2"/>
    <dgm:cxn modelId="{C2E54C68-A6AD-430D-B953-7F8F9AC5028B}" type="presParOf" srcId="{CC577EE5-D525-47DD-8BB6-3CCB6A0FDA52}" destId="{8AE1BDA1-4929-4A12-9463-1F5B868A8E48}" srcOrd="8" destOrd="0" presId="urn:microsoft.com/office/officeart/2005/8/layout/cycle2"/>
    <dgm:cxn modelId="{1BE8B554-3F13-4927-87E0-BCD03A6A1C84}" type="presParOf" srcId="{CC577EE5-D525-47DD-8BB6-3CCB6A0FDA52}" destId="{92038692-6DCE-41E0-9F7C-394FB1046E4F}" srcOrd="9" destOrd="0" presId="urn:microsoft.com/office/officeart/2005/8/layout/cycle2"/>
    <dgm:cxn modelId="{B4C16565-8F88-487F-B3B2-2051167ADE59}" type="presParOf" srcId="{92038692-6DCE-41E0-9F7C-394FB1046E4F}" destId="{C5AECB56-B5D8-4B3A-A255-48808396DAF0}" srcOrd="0" destOrd="0" presId="urn:microsoft.com/office/officeart/2005/8/layout/cycle2"/>
    <dgm:cxn modelId="{3DE64C83-2377-4B8D-8D07-7966903DB700}" type="presParOf" srcId="{CC577EE5-D525-47DD-8BB6-3CCB6A0FDA52}" destId="{60652C8F-8718-4A1A-AC21-2AF3EC4BD49E}" srcOrd="10" destOrd="0" presId="urn:microsoft.com/office/officeart/2005/8/layout/cycle2"/>
    <dgm:cxn modelId="{76CD5E83-7D21-4BC7-AB94-572662EFFF4E}" type="presParOf" srcId="{CC577EE5-D525-47DD-8BB6-3CCB6A0FDA52}" destId="{AC1FAB29-B58D-4DCC-A3C9-3E28EE746718}" srcOrd="11" destOrd="0" presId="urn:microsoft.com/office/officeart/2005/8/layout/cycle2"/>
    <dgm:cxn modelId="{B4AB92DF-0E88-458C-B615-DB95D9151E2B}" type="presParOf" srcId="{AC1FAB29-B58D-4DCC-A3C9-3E28EE746718}" destId="{FD5F0CF8-61E2-4556-B41F-858325E8F323}" srcOrd="0" destOrd="0" presId="urn:microsoft.com/office/officeart/2005/8/layout/cycle2"/>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59477-8B07-42AC-B156-085FD9F836D5}"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ru-RU"/>
        </a:p>
      </dgm:t>
    </dgm:pt>
    <dgm:pt modelId="{C4AD6D91-6F8B-4D02-BA2B-34918F135C80}">
      <dgm:prSet phldrT="[Text]" custT="1"/>
      <dgm:spPr/>
      <dgm:t>
        <a:bodyPr/>
        <a:lstStyle/>
        <a:p>
          <a:r>
            <a:rPr lang="ru-RU" sz="1400" b="1" dirty="0" smtClean="0">
              <a:solidFill>
                <a:schemeClr val="bg2">
                  <a:lumMod val="75000"/>
                </a:schemeClr>
              </a:solidFill>
            </a:rPr>
            <a:t>531902,5</a:t>
          </a:r>
        </a:p>
        <a:p>
          <a:r>
            <a:rPr lang="ru-RU" sz="1400" b="1" dirty="0" smtClean="0">
              <a:solidFill>
                <a:schemeClr val="bg2">
                  <a:lumMod val="75000"/>
                </a:schemeClr>
              </a:solidFill>
            </a:rPr>
            <a:t>(100%)</a:t>
          </a:r>
          <a:endParaRPr lang="ru-RU" sz="1400" b="1" dirty="0">
            <a:solidFill>
              <a:schemeClr val="bg2">
                <a:lumMod val="75000"/>
              </a:schemeClr>
            </a:solidFill>
          </a:endParaRPr>
        </a:p>
      </dgm:t>
    </dgm:pt>
    <dgm:pt modelId="{07DEE364-561E-42B2-8863-7FB5C460DCA8}" type="parTrans" cxnId="{41CE75F8-312A-413D-8600-BA0ADC33CD15}">
      <dgm:prSet/>
      <dgm:spPr/>
      <dgm:t>
        <a:bodyPr/>
        <a:lstStyle/>
        <a:p>
          <a:endParaRPr lang="ru-RU"/>
        </a:p>
      </dgm:t>
    </dgm:pt>
    <dgm:pt modelId="{58C38136-A35A-4995-9A37-53E87289AC0A}" type="sibTrans" cxnId="{41CE75F8-312A-413D-8600-BA0ADC33CD15}">
      <dgm:prSet/>
      <dgm:spPr/>
      <dgm:t>
        <a:bodyPr/>
        <a:lstStyle/>
        <a:p>
          <a:endParaRPr lang="ru-RU"/>
        </a:p>
      </dgm:t>
    </dgm:pt>
    <dgm:pt modelId="{61E4D9FC-345A-40E9-867B-122606A3B53F}">
      <dgm:prSet phldrT="[Text]" custT="1"/>
      <dgm:spPr>
        <a:solidFill>
          <a:srgbClr val="FFFF00"/>
        </a:solidFill>
      </dgm:spPr>
      <dgm:t>
        <a:bodyPr/>
        <a:lstStyle/>
        <a:p>
          <a:r>
            <a:rPr lang="ru-RU" sz="1400" b="1" dirty="0" smtClean="0">
              <a:solidFill>
                <a:schemeClr val="bg2">
                  <a:lumMod val="75000"/>
                </a:schemeClr>
              </a:solidFill>
            </a:rPr>
            <a:t>441930,5</a:t>
          </a:r>
        </a:p>
        <a:p>
          <a:r>
            <a:rPr lang="ru-RU" sz="1400" b="1" dirty="0" smtClean="0">
              <a:solidFill>
                <a:schemeClr val="bg2">
                  <a:lumMod val="75000"/>
                </a:schemeClr>
              </a:solidFill>
            </a:rPr>
            <a:t>(83,1%</a:t>
          </a:r>
          <a:r>
            <a:rPr lang="ru-RU" sz="1800" b="1" dirty="0" smtClean="0">
              <a:solidFill>
                <a:schemeClr val="bg2">
                  <a:lumMod val="75000"/>
                </a:schemeClr>
              </a:solidFill>
            </a:rPr>
            <a:t>)</a:t>
          </a:r>
          <a:endParaRPr lang="ru-RU" sz="1800" b="1" dirty="0">
            <a:solidFill>
              <a:schemeClr val="bg2">
                <a:lumMod val="75000"/>
              </a:schemeClr>
            </a:solidFill>
          </a:endParaRPr>
        </a:p>
      </dgm:t>
    </dgm:pt>
    <dgm:pt modelId="{81C5544A-AD41-49A4-821C-DBB5E327977E}" type="parTrans" cxnId="{77E2F36F-96B6-472F-A807-35640FB0746C}">
      <dgm:prSet/>
      <dgm:spPr/>
      <dgm:t>
        <a:bodyPr/>
        <a:lstStyle/>
        <a:p>
          <a:endParaRPr lang="ru-RU"/>
        </a:p>
      </dgm:t>
    </dgm:pt>
    <dgm:pt modelId="{F4468371-C99C-4CE4-A2D5-153423537ED5}" type="sibTrans" cxnId="{77E2F36F-96B6-472F-A807-35640FB0746C}">
      <dgm:prSet/>
      <dgm:spPr/>
      <dgm:t>
        <a:bodyPr/>
        <a:lstStyle/>
        <a:p>
          <a:endParaRPr lang="ru-RU"/>
        </a:p>
      </dgm:t>
    </dgm:pt>
    <dgm:pt modelId="{0598839E-1D97-4B1B-B207-561DE146909A}">
      <dgm:prSet phldrT="[Text]" custT="1"/>
      <dgm:spPr/>
      <dgm:t>
        <a:bodyPr/>
        <a:lstStyle/>
        <a:p>
          <a:r>
            <a:rPr lang="ru-RU" sz="1400" b="1" dirty="0" smtClean="0">
              <a:solidFill>
                <a:schemeClr val="bg2">
                  <a:lumMod val="75000"/>
                </a:schemeClr>
              </a:solidFill>
            </a:rPr>
            <a:t>79739</a:t>
          </a:r>
        </a:p>
        <a:p>
          <a:r>
            <a:rPr lang="ru-RU" sz="1400" b="1" dirty="0" smtClean="0">
              <a:solidFill>
                <a:schemeClr val="bg2">
                  <a:lumMod val="75000"/>
                </a:schemeClr>
              </a:solidFill>
            </a:rPr>
            <a:t>(15%)</a:t>
          </a:r>
        </a:p>
        <a:p>
          <a:endParaRPr lang="ru-RU" sz="1200" dirty="0"/>
        </a:p>
      </dgm:t>
    </dgm:pt>
    <dgm:pt modelId="{30F5FE5B-FC4A-42BF-9023-16E5AA70F524}" type="parTrans" cxnId="{7792B76D-ABDF-4E2C-910E-30580471A732}">
      <dgm:prSet/>
      <dgm:spPr/>
      <dgm:t>
        <a:bodyPr/>
        <a:lstStyle/>
        <a:p>
          <a:endParaRPr lang="ru-RU"/>
        </a:p>
      </dgm:t>
    </dgm:pt>
    <dgm:pt modelId="{24481291-1CE4-4035-B00F-1A7378EF2F1B}" type="sibTrans" cxnId="{7792B76D-ABDF-4E2C-910E-30580471A732}">
      <dgm:prSet/>
      <dgm:spPr/>
      <dgm:t>
        <a:bodyPr/>
        <a:lstStyle/>
        <a:p>
          <a:endParaRPr lang="ru-RU"/>
        </a:p>
      </dgm:t>
    </dgm:pt>
    <dgm:pt modelId="{64548C46-A2EF-43EA-BE02-F2AAA42C6CA7}">
      <dgm:prSet phldrT="[Text]" custT="1"/>
      <dgm:spPr>
        <a:solidFill>
          <a:schemeClr val="accent4">
            <a:lumMod val="60000"/>
            <a:lumOff val="40000"/>
          </a:schemeClr>
        </a:solidFill>
      </dgm:spPr>
      <dgm:t>
        <a:bodyPr/>
        <a:lstStyle/>
        <a:p>
          <a:r>
            <a:rPr lang="ru-RU" sz="1400" b="1" dirty="0" smtClean="0">
              <a:solidFill>
                <a:schemeClr val="bg2">
                  <a:lumMod val="75000"/>
                </a:schemeClr>
              </a:solidFill>
            </a:rPr>
            <a:t>10233</a:t>
          </a:r>
        </a:p>
        <a:p>
          <a:r>
            <a:rPr lang="ru-RU" sz="1400" b="1" dirty="0" smtClean="0">
              <a:solidFill>
                <a:schemeClr val="bg2">
                  <a:lumMod val="75000"/>
                </a:schemeClr>
              </a:solidFill>
            </a:rPr>
            <a:t>(1,9%)</a:t>
          </a:r>
          <a:endParaRPr lang="ru-RU" sz="1400" b="1" dirty="0">
            <a:solidFill>
              <a:schemeClr val="bg2">
                <a:lumMod val="75000"/>
              </a:schemeClr>
            </a:solidFill>
          </a:endParaRPr>
        </a:p>
      </dgm:t>
    </dgm:pt>
    <dgm:pt modelId="{2791D15A-9257-48C7-B932-1B5140D891D7}" type="parTrans" cxnId="{1DA39FED-EA08-4F15-B5D9-F1E350211FBF}">
      <dgm:prSet/>
      <dgm:spPr/>
      <dgm:t>
        <a:bodyPr/>
        <a:lstStyle/>
        <a:p>
          <a:endParaRPr lang="ru-RU"/>
        </a:p>
      </dgm:t>
    </dgm:pt>
    <dgm:pt modelId="{9D0D5B74-16F1-4899-927B-17636D72528B}" type="sibTrans" cxnId="{1DA39FED-EA08-4F15-B5D9-F1E350211FBF}">
      <dgm:prSet/>
      <dgm:spPr/>
      <dgm:t>
        <a:bodyPr/>
        <a:lstStyle/>
        <a:p>
          <a:endParaRPr lang="ru-RU"/>
        </a:p>
      </dgm:t>
    </dgm:pt>
    <dgm:pt modelId="{EE0D8072-F24E-4051-8BC7-BEBC44A6721C}" type="pres">
      <dgm:prSet presAssocID="{28259477-8B07-42AC-B156-085FD9F836D5}" presName="Name0" presStyleCnt="0">
        <dgm:presLayoutVars>
          <dgm:chMax val="7"/>
          <dgm:resizeHandles val="exact"/>
        </dgm:presLayoutVars>
      </dgm:prSet>
      <dgm:spPr/>
      <dgm:t>
        <a:bodyPr/>
        <a:lstStyle/>
        <a:p>
          <a:endParaRPr lang="ru-RU"/>
        </a:p>
      </dgm:t>
    </dgm:pt>
    <dgm:pt modelId="{299EBD83-10E5-4657-ABAC-C4DC2AAAFC18}" type="pres">
      <dgm:prSet presAssocID="{28259477-8B07-42AC-B156-085FD9F836D5}" presName="comp1" presStyleCnt="0"/>
      <dgm:spPr/>
    </dgm:pt>
    <dgm:pt modelId="{E5D9FDD9-AB5B-4EAC-9EEE-E2B40068AE96}" type="pres">
      <dgm:prSet presAssocID="{28259477-8B07-42AC-B156-085FD9F836D5}" presName="circle1" presStyleLbl="node1" presStyleIdx="0" presStyleCnt="4" custLinFactNeighborX="-7546" custLinFactNeighborY="-24"/>
      <dgm:spPr/>
      <dgm:t>
        <a:bodyPr/>
        <a:lstStyle/>
        <a:p>
          <a:endParaRPr lang="ru-RU"/>
        </a:p>
      </dgm:t>
    </dgm:pt>
    <dgm:pt modelId="{7B2760E3-632C-4FF4-B302-8DD08F4EF0E2}" type="pres">
      <dgm:prSet presAssocID="{28259477-8B07-42AC-B156-085FD9F836D5}" presName="c1text" presStyleLbl="node1" presStyleIdx="0" presStyleCnt="4">
        <dgm:presLayoutVars>
          <dgm:bulletEnabled val="1"/>
        </dgm:presLayoutVars>
      </dgm:prSet>
      <dgm:spPr/>
      <dgm:t>
        <a:bodyPr/>
        <a:lstStyle/>
        <a:p>
          <a:endParaRPr lang="ru-RU"/>
        </a:p>
      </dgm:t>
    </dgm:pt>
    <dgm:pt modelId="{AF115694-7083-4405-8EA6-5E53B53E5DD9}" type="pres">
      <dgm:prSet presAssocID="{28259477-8B07-42AC-B156-085FD9F836D5}" presName="comp2" presStyleCnt="0"/>
      <dgm:spPr/>
    </dgm:pt>
    <dgm:pt modelId="{89B7187A-8149-44E4-97D0-872231557A9C}" type="pres">
      <dgm:prSet presAssocID="{28259477-8B07-42AC-B156-085FD9F836D5}" presName="circle2" presStyleLbl="node1" presStyleIdx="1" presStyleCnt="4" custLinFactNeighborX="-16351" custLinFactNeighborY="-3043"/>
      <dgm:spPr/>
      <dgm:t>
        <a:bodyPr/>
        <a:lstStyle/>
        <a:p>
          <a:endParaRPr lang="ru-RU"/>
        </a:p>
      </dgm:t>
    </dgm:pt>
    <dgm:pt modelId="{0F16DD06-7114-4062-82F7-97C2171E6112}" type="pres">
      <dgm:prSet presAssocID="{28259477-8B07-42AC-B156-085FD9F836D5}" presName="c2text" presStyleLbl="node1" presStyleIdx="1" presStyleCnt="4">
        <dgm:presLayoutVars>
          <dgm:bulletEnabled val="1"/>
        </dgm:presLayoutVars>
      </dgm:prSet>
      <dgm:spPr/>
      <dgm:t>
        <a:bodyPr/>
        <a:lstStyle/>
        <a:p>
          <a:endParaRPr lang="ru-RU"/>
        </a:p>
      </dgm:t>
    </dgm:pt>
    <dgm:pt modelId="{5E827731-D51F-4AF2-ACEE-C03F01F8B41A}" type="pres">
      <dgm:prSet presAssocID="{28259477-8B07-42AC-B156-085FD9F836D5}" presName="comp3" presStyleCnt="0"/>
      <dgm:spPr/>
    </dgm:pt>
    <dgm:pt modelId="{3B501339-0A33-42AA-8D1A-6CC969562169}" type="pres">
      <dgm:prSet presAssocID="{28259477-8B07-42AC-B156-085FD9F836D5}" presName="circle3" presStyleLbl="node1" presStyleIdx="2" presStyleCnt="4" custLinFactNeighborX="-37381" custLinFactNeighborY="-8497"/>
      <dgm:spPr/>
      <dgm:t>
        <a:bodyPr/>
        <a:lstStyle/>
        <a:p>
          <a:endParaRPr lang="ru-RU"/>
        </a:p>
      </dgm:t>
    </dgm:pt>
    <dgm:pt modelId="{D48E3DDC-FEFC-45E3-9AF8-368274059D5E}" type="pres">
      <dgm:prSet presAssocID="{28259477-8B07-42AC-B156-085FD9F836D5}" presName="c3text" presStyleLbl="node1" presStyleIdx="2" presStyleCnt="4">
        <dgm:presLayoutVars>
          <dgm:bulletEnabled val="1"/>
        </dgm:presLayoutVars>
      </dgm:prSet>
      <dgm:spPr/>
      <dgm:t>
        <a:bodyPr/>
        <a:lstStyle/>
        <a:p>
          <a:endParaRPr lang="ru-RU"/>
        </a:p>
      </dgm:t>
    </dgm:pt>
    <dgm:pt modelId="{D388623F-DB37-4634-AC70-A24F5D83C729}" type="pres">
      <dgm:prSet presAssocID="{28259477-8B07-42AC-B156-085FD9F836D5}" presName="comp4" presStyleCnt="0"/>
      <dgm:spPr/>
    </dgm:pt>
    <dgm:pt modelId="{761B96F6-4E27-4CBD-A924-14258B37F92C}" type="pres">
      <dgm:prSet presAssocID="{28259477-8B07-42AC-B156-085FD9F836D5}" presName="circle4" presStyleLbl="node1" presStyleIdx="3" presStyleCnt="4" custAng="0" custLinFactNeighborX="-72617" custLinFactNeighborY="-20253"/>
      <dgm:spPr/>
      <dgm:t>
        <a:bodyPr/>
        <a:lstStyle/>
        <a:p>
          <a:endParaRPr lang="ru-RU"/>
        </a:p>
      </dgm:t>
    </dgm:pt>
    <dgm:pt modelId="{D986C407-2239-4AB5-84AD-313F128E7D5B}" type="pres">
      <dgm:prSet presAssocID="{28259477-8B07-42AC-B156-085FD9F836D5}" presName="c4text" presStyleLbl="node1" presStyleIdx="3" presStyleCnt="4">
        <dgm:presLayoutVars>
          <dgm:bulletEnabled val="1"/>
        </dgm:presLayoutVars>
      </dgm:prSet>
      <dgm:spPr/>
      <dgm:t>
        <a:bodyPr/>
        <a:lstStyle/>
        <a:p>
          <a:endParaRPr lang="ru-RU"/>
        </a:p>
      </dgm:t>
    </dgm:pt>
  </dgm:ptLst>
  <dgm:cxnLst>
    <dgm:cxn modelId="{0D73A49A-92F3-490A-9E6B-FBEA1D83CF76}" type="presOf" srcId="{64548C46-A2EF-43EA-BE02-F2AAA42C6CA7}" destId="{761B96F6-4E27-4CBD-A924-14258B37F92C}" srcOrd="0" destOrd="0" presId="urn:microsoft.com/office/officeart/2005/8/layout/venn2"/>
    <dgm:cxn modelId="{6FD70DED-C17E-4398-94E0-9AA42A9C9FB8}" type="presOf" srcId="{0598839E-1D97-4B1B-B207-561DE146909A}" destId="{3B501339-0A33-42AA-8D1A-6CC969562169}" srcOrd="0" destOrd="0" presId="urn:microsoft.com/office/officeart/2005/8/layout/venn2"/>
    <dgm:cxn modelId="{CA3886C9-BA3D-4D59-BC76-5457D4BAF796}" type="presOf" srcId="{61E4D9FC-345A-40E9-867B-122606A3B53F}" destId="{0F16DD06-7114-4062-82F7-97C2171E6112}" srcOrd="1" destOrd="0" presId="urn:microsoft.com/office/officeart/2005/8/layout/venn2"/>
    <dgm:cxn modelId="{00205102-82B6-474D-9CFA-FE45D9B006A1}" type="presOf" srcId="{61E4D9FC-345A-40E9-867B-122606A3B53F}" destId="{89B7187A-8149-44E4-97D0-872231557A9C}" srcOrd="0" destOrd="0" presId="urn:microsoft.com/office/officeart/2005/8/layout/venn2"/>
    <dgm:cxn modelId="{7792B76D-ABDF-4E2C-910E-30580471A732}" srcId="{28259477-8B07-42AC-B156-085FD9F836D5}" destId="{0598839E-1D97-4B1B-B207-561DE146909A}" srcOrd="2" destOrd="0" parTransId="{30F5FE5B-FC4A-42BF-9023-16E5AA70F524}" sibTransId="{24481291-1CE4-4035-B00F-1A7378EF2F1B}"/>
    <dgm:cxn modelId="{39491903-D350-4EB6-B2F5-F1117E78719E}" type="presOf" srcId="{C4AD6D91-6F8B-4D02-BA2B-34918F135C80}" destId="{7B2760E3-632C-4FF4-B302-8DD08F4EF0E2}" srcOrd="1" destOrd="0" presId="urn:microsoft.com/office/officeart/2005/8/layout/venn2"/>
    <dgm:cxn modelId="{77E2F36F-96B6-472F-A807-35640FB0746C}" srcId="{28259477-8B07-42AC-B156-085FD9F836D5}" destId="{61E4D9FC-345A-40E9-867B-122606A3B53F}" srcOrd="1" destOrd="0" parTransId="{81C5544A-AD41-49A4-821C-DBB5E327977E}" sibTransId="{F4468371-C99C-4CE4-A2D5-153423537ED5}"/>
    <dgm:cxn modelId="{AB8C6529-77F1-4972-B36F-C336C90F97A1}" type="presOf" srcId="{64548C46-A2EF-43EA-BE02-F2AAA42C6CA7}" destId="{D986C407-2239-4AB5-84AD-313F128E7D5B}" srcOrd="1" destOrd="0" presId="urn:microsoft.com/office/officeart/2005/8/layout/venn2"/>
    <dgm:cxn modelId="{41CE75F8-312A-413D-8600-BA0ADC33CD15}" srcId="{28259477-8B07-42AC-B156-085FD9F836D5}" destId="{C4AD6D91-6F8B-4D02-BA2B-34918F135C80}" srcOrd="0" destOrd="0" parTransId="{07DEE364-561E-42B2-8863-7FB5C460DCA8}" sibTransId="{58C38136-A35A-4995-9A37-53E87289AC0A}"/>
    <dgm:cxn modelId="{46CD1DD7-8478-408C-A345-B64BCC711DDE}" type="presOf" srcId="{C4AD6D91-6F8B-4D02-BA2B-34918F135C80}" destId="{E5D9FDD9-AB5B-4EAC-9EEE-E2B40068AE96}" srcOrd="0" destOrd="0" presId="urn:microsoft.com/office/officeart/2005/8/layout/venn2"/>
    <dgm:cxn modelId="{1DA39FED-EA08-4F15-B5D9-F1E350211FBF}" srcId="{28259477-8B07-42AC-B156-085FD9F836D5}" destId="{64548C46-A2EF-43EA-BE02-F2AAA42C6CA7}" srcOrd="3" destOrd="0" parTransId="{2791D15A-9257-48C7-B932-1B5140D891D7}" sibTransId="{9D0D5B74-16F1-4899-927B-17636D72528B}"/>
    <dgm:cxn modelId="{77284BA7-27B0-42E7-9B5D-8C4AD815AACB}" type="presOf" srcId="{28259477-8B07-42AC-B156-085FD9F836D5}" destId="{EE0D8072-F24E-4051-8BC7-BEBC44A6721C}" srcOrd="0" destOrd="0" presId="urn:microsoft.com/office/officeart/2005/8/layout/venn2"/>
    <dgm:cxn modelId="{5F89BFF5-7E05-4734-A8A9-B109C5CE20B4}" type="presOf" srcId="{0598839E-1D97-4B1B-B207-561DE146909A}" destId="{D48E3DDC-FEFC-45E3-9AF8-368274059D5E}" srcOrd="1" destOrd="0" presId="urn:microsoft.com/office/officeart/2005/8/layout/venn2"/>
    <dgm:cxn modelId="{1738E30F-1748-496E-AA1A-84BF4DF0D4E6}" type="presParOf" srcId="{EE0D8072-F24E-4051-8BC7-BEBC44A6721C}" destId="{299EBD83-10E5-4657-ABAC-C4DC2AAAFC18}" srcOrd="0" destOrd="0" presId="urn:microsoft.com/office/officeart/2005/8/layout/venn2"/>
    <dgm:cxn modelId="{716086AA-35D5-43B7-B7A0-DEACF63F79A7}" type="presParOf" srcId="{299EBD83-10E5-4657-ABAC-C4DC2AAAFC18}" destId="{E5D9FDD9-AB5B-4EAC-9EEE-E2B40068AE96}" srcOrd="0" destOrd="0" presId="urn:microsoft.com/office/officeart/2005/8/layout/venn2"/>
    <dgm:cxn modelId="{2E2D8243-F13C-4F86-AA50-BE0E52EBE0CC}" type="presParOf" srcId="{299EBD83-10E5-4657-ABAC-C4DC2AAAFC18}" destId="{7B2760E3-632C-4FF4-B302-8DD08F4EF0E2}" srcOrd="1" destOrd="0" presId="urn:microsoft.com/office/officeart/2005/8/layout/venn2"/>
    <dgm:cxn modelId="{3CCCC868-4CB8-43A6-959F-F7BEF8709FFD}" type="presParOf" srcId="{EE0D8072-F24E-4051-8BC7-BEBC44A6721C}" destId="{AF115694-7083-4405-8EA6-5E53B53E5DD9}" srcOrd="1" destOrd="0" presId="urn:microsoft.com/office/officeart/2005/8/layout/venn2"/>
    <dgm:cxn modelId="{1EE22C1E-4B2F-4DE6-B14B-FF5BA2E8EE8B}" type="presParOf" srcId="{AF115694-7083-4405-8EA6-5E53B53E5DD9}" destId="{89B7187A-8149-44E4-97D0-872231557A9C}" srcOrd="0" destOrd="0" presId="urn:microsoft.com/office/officeart/2005/8/layout/venn2"/>
    <dgm:cxn modelId="{44F28771-8231-497D-ABD7-0BA0E604D58B}" type="presParOf" srcId="{AF115694-7083-4405-8EA6-5E53B53E5DD9}" destId="{0F16DD06-7114-4062-82F7-97C2171E6112}" srcOrd="1" destOrd="0" presId="urn:microsoft.com/office/officeart/2005/8/layout/venn2"/>
    <dgm:cxn modelId="{F0DF4B71-10D4-4420-A032-9D55DFFACA7C}" type="presParOf" srcId="{EE0D8072-F24E-4051-8BC7-BEBC44A6721C}" destId="{5E827731-D51F-4AF2-ACEE-C03F01F8B41A}" srcOrd="2" destOrd="0" presId="urn:microsoft.com/office/officeart/2005/8/layout/venn2"/>
    <dgm:cxn modelId="{EE24654C-CD9E-460D-BC9F-423316500D14}" type="presParOf" srcId="{5E827731-D51F-4AF2-ACEE-C03F01F8B41A}" destId="{3B501339-0A33-42AA-8D1A-6CC969562169}" srcOrd="0" destOrd="0" presId="urn:microsoft.com/office/officeart/2005/8/layout/venn2"/>
    <dgm:cxn modelId="{1B7AA113-2899-40C9-A8B2-9E0F21DE4265}" type="presParOf" srcId="{5E827731-D51F-4AF2-ACEE-C03F01F8B41A}" destId="{D48E3DDC-FEFC-45E3-9AF8-368274059D5E}" srcOrd="1" destOrd="0" presId="urn:microsoft.com/office/officeart/2005/8/layout/venn2"/>
    <dgm:cxn modelId="{ECA53BAC-522E-4933-93D4-5B1CC2BD7935}" type="presParOf" srcId="{EE0D8072-F24E-4051-8BC7-BEBC44A6721C}" destId="{D388623F-DB37-4634-AC70-A24F5D83C729}" srcOrd="3" destOrd="0" presId="urn:microsoft.com/office/officeart/2005/8/layout/venn2"/>
    <dgm:cxn modelId="{1D158E3A-92C3-4819-BCB6-BAFC87D046AE}" type="presParOf" srcId="{D388623F-DB37-4634-AC70-A24F5D83C729}" destId="{761B96F6-4E27-4CBD-A924-14258B37F92C}" srcOrd="0" destOrd="0" presId="urn:microsoft.com/office/officeart/2005/8/layout/venn2"/>
    <dgm:cxn modelId="{823B0F38-D2C1-48A3-9B26-3FE5F274BAD9}" type="presParOf" srcId="{D388623F-DB37-4634-AC70-A24F5D83C729}" destId="{D986C407-2239-4AB5-84AD-313F128E7D5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9FDD9-AB5B-4EAC-9EEE-E2B40068AE96}">
      <dsp:nvSpPr>
        <dsp:cNvPr id="0" name=""/>
        <dsp:cNvSpPr/>
      </dsp:nvSpPr>
      <dsp:spPr>
        <a:xfrm>
          <a:off x="1088" y="0"/>
          <a:ext cx="4320480" cy="432048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75000"/>
                </a:schemeClr>
              </a:solidFill>
            </a:rPr>
            <a:t>531902,5</a:t>
          </a:r>
        </a:p>
        <a:p>
          <a:pPr lvl="0" algn="ctr" defTabSz="622300">
            <a:lnSpc>
              <a:spcPct val="90000"/>
            </a:lnSpc>
            <a:spcBef>
              <a:spcPct val="0"/>
            </a:spcBef>
            <a:spcAft>
              <a:spcPct val="35000"/>
            </a:spcAft>
          </a:pPr>
          <a:r>
            <a:rPr lang="ru-RU" sz="1400" b="1" kern="1200" dirty="0" smtClean="0">
              <a:solidFill>
                <a:schemeClr val="bg2">
                  <a:lumMod val="75000"/>
                </a:schemeClr>
              </a:solidFill>
            </a:rPr>
            <a:t>(100%)</a:t>
          </a:r>
          <a:endParaRPr lang="ru-RU" sz="1400" b="1" kern="1200" dirty="0">
            <a:solidFill>
              <a:schemeClr val="bg2">
                <a:lumMod val="75000"/>
              </a:schemeClr>
            </a:solidFill>
          </a:endParaRPr>
        </a:p>
      </dsp:txBody>
      <dsp:txXfrm>
        <a:off x="1557325" y="216023"/>
        <a:ext cx="1208006" cy="648072"/>
      </dsp:txXfrm>
    </dsp:sp>
    <dsp:sp modelId="{89B7187A-8149-44E4-97D0-872231557A9C}">
      <dsp:nvSpPr>
        <dsp:cNvPr id="0" name=""/>
        <dsp:cNvSpPr/>
      </dsp:nvSpPr>
      <dsp:spPr>
        <a:xfrm>
          <a:off x="194006" y="758918"/>
          <a:ext cx="3456384" cy="3456384"/>
        </a:xfrm>
        <a:prstGeom prst="ellipse">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75000"/>
                </a:schemeClr>
              </a:solidFill>
            </a:rPr>
            <a:t>441930,5</a:t>
          </a:r>
        </a:p>
        <a:p>
          <a:pPr lvl="0" algn="ctr" defTabSz="622300">
            <a:lnSpc>
              <a:spcPct val="90000"/>
            </a:lnSpc>
            <a:spcBef>
              <a:spcPct val="0"/>
            </a:spcBef>
            <a:spcAft>
              <a:spcPct val="35000"/>
            </a:spcAft>
          </a:pPr>
          <a:r>
            <a:rPr lang="ru-RU" sz="1400" b="1" kern="1200" dirty="0" smtClean="0">
              <a:solidFill>
                <a:schemeClr val="bg2">
                  <a:lumMod val="75000"/>
                </a:schemeClr>
              </a:solidFill>
            </a:rPr>
            <a:t>(83,1%</a:t>
          </a:r>
          <a:r>
            <a:rPr lang="ru-RU" sz="1800" b="1" kern="1200" dirty="0" smtClean="0">
              <a:solidFill>
                <a:schemeClr val="bg2">
                  <a:lumMod val="75000"/>
                </a:schemeClr>
              </a:solidFill>
            </a:rPr>
            <a:t>)</a:t>
          </a:r>
          <a:endParaRPr lang="ru-RU" sz="1800" b="1" kern="1200" dirty="0">
            <a:solidFill>
              <a:schemeClr val="bg2">
                <a:lumMod val="75000"/>
              </a:schemeClr>
            </a:solidFill>
          </a:endParaRPr>
        </a:p>
      </dsp:txBody>
      <dsp:txXfrm>
        <a:off x="1318195" y="966301"/>
        <a:ext cx="1208006" cy="622149"/>
      </dsp:txXfrm>
    </dsp:sp>
    <dsp:sp modelId="{3B501339-0A33-42AA-8D1A-6CC969562169}">
      <dsp:nvSpPr>
        <dsp:cNvPr id="0" name=""/>
        <dsp:cNvSpPr/>
      </dsp:nvSpPr>
      <dsp:spPr>
        <a:xfrm>
          <a:off x="222184" y="1507925"/>
          <a:ext cx="2592288" cy="2592288"/>
        </a:xfrm>
        <a:prstGeom prst="ellipse">
          <a:avLst/>
        </a:prstGeom>
        <a:solidFill>
          <a:schemeClr val="accent5">
            <a:hueOff val="4873755"/>
            <a:satOff val="530"/>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75000"/>
                </a:schemeClr>
              </a:solidFill>
            </a:rPr>
            <a:t>79739</a:t>
          </a:r>
        </a:p>
        <a:p>
          <a:pPr lvl="0" algn="ctr" defTabSz="622300">
            <a:lnSpc>
              <a:spcPct val="90000"/>
            </a:lnSpc>
            <a:spcBef>
              <a:spcPct val="0"/>
            </a:spcBef>
            <a:spcAft>
              <a:spcPct val="35000"/>
            </a:spcAft>
          </a:pPr>
          <a:r>
            <a:rPr lang="ru-RU" sz="1400" b="1" kern="1200" dirty="0" smtClean="0">
              <a:solidFill>
                <a:schemeClr val="bg2">
                  <a:lumMod val="75000"/>
                </a:schemeClr>
              </a:solidFill>
            </a:rPr>
            <a:t>(15%)</a:t>
          </a:r>
        </a:p>
        <a:p>
          <a:pPr lvl="0" algn="ctr" defTabSz="622300">
            <a:lnSpc>
              <a:spcPct val="90000"/>
            </a:lnSpc>
            <a:spcBef>
              <a:spcPct val="0"/>
            </a:spcBef>
            <a:spcAft>
              <a:spcPct val="35000"/>
            </a:spcAft>
          </a:pPr>
          <a:endParaRPr lang="ru-RU" sz="1200" kern="1200" dirty="0"/>
        </a:p>
      </dsp:txBody>
      <dsp:txXfrm>
        <a:off x="914325" y="1702346"/>
        <a:ext cx="1208006" cy="583264"/>
      </dsp:txXfrm>
    </dsp:sp>
    <dsp:sp modelId="{761B96F6-4E27-4CBD-A924-14258B37F92C}">
      <dsp:nvSpPr>
        <dsp:cNvPr id="0" name=""/>
        <dsp:cNvSpPr/>
      </dsp:nvSpPr>
      <dsp:spPr>
        <a:xfrm>
          <a:off x="368294" y="2242277"/>
          <a:ext cx="1728192" cy="1728192"/>
        </a:xfrm>
        <a:prstGeom prst="ellipse">
          <a:avLst/>
        </a:prstGeom>
        <a:solidFill>
          <a:schemeClr val="accent4">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75000"/>
                </a:schemeClr>
              </a:solidFill>
            </a:rPr>
            <a:t>10233</a:t>
          </a:r>
        </a:p>
        <a:p>
          <a:pPr lvl="0" algn="ctr" defTabSz="622300">
            <a:lnSpc>
              <a:spcPct val="90000"/>
            </a:lnSpc>
            <a:spcBef>
              <a:spcPct val="0"/>
            </a:spcBef>
            <a:spcAft>
              <a:spcPct val="35000"/>
            </a:spcAft>
          </a:pPr>
          <a:r>
            <a:rPr lang="ru-RU" sz="1400" b="1" kern="1200" dirty="0" smtClean="0">
              <a:solidFill>
                <a:schemeClr val="bg2">
                  <a:lumMod val="75000"/>
                </a:schemeClr>
              </a:solidFill>
            </a:rPr>
            <a:t>(1,9%)</a:t>
          </a:r>
          <a:endParaRPr lang="ru-RU" sz="1400" b="1" kern="1200" dirty="0">
            <a:solidFill>
              <a:schemeClr val="bg2">
                <a:lumMod val="75000"/>
              </a:schemeClr>
            </a:solidFill>
          </a:endParaRPr>
        </a:p>
      </dsp:txBody>
      <dsp:txXfrm>
        <a:off x="621382" y="2674325"/>
        <a:ext cx="1222016" cy="86409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0.45736</cdr:x>
      <cdr:y>0.36333</cdr:y>
    </cdr:from>
    <cdr:to>
      <cdr:x>0.56334</cdr:x>
      <cdr:y>0.41516</cdr:y>
    </cdr:to>
    <cdr:sp macro="" textlink="">
      <cdr:nvSpPr>
        <cdr:cNvPr id="2" name="TextBox 1"/>
        <cdr:cNvSpPr txBox="1"/>
      </cdr:nvSpPr>
      <cdr:spPr>
        <a:xfrm xmlns:a="http://schemas.openxmlformats.org/drawingml/2006/main">
          <a:off x="3289063" y="1779063"/>
          <a:ext cx="762145" cy="2537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smtClean="0"/>
        </a:p>
        <a:p xmlns:a="http://schemas.openxmlformats.org/drawingml/2006/main">
          <a:r>
            <a:rPr lang="ru-RU" sz="1400" b="1" dirty="0" smtClean="0"/>
            <a:t>33529</a:t>
          </a:r>
          <a:endParaRPr lang="ru-RU" sz="1400" b="1" dirty="0"/>
        </a:p>
      </cdr:txBody>
    </cdr:sp>
  </cdr:relSizeAnchor>
  <cdr:relSizeAnchor xmlns:cdr="http://schemas.openxmlformats.org/drawingml/2006/chartDrawing">
    <cdr:from>
      <cdr:x>0.46689</cdr:x>
      <cdr:y>0.31861</cdr:y>
    </cdr:from>
    <cdr:to>
      <cdr:x>0.59603</cdr:x>
      <cdr:y>0.41798</cdr:y>
    </cdr:to>
    <cdr:sp macro="" textlink="">
      <cdr:nvSpPr>
        <cdr:cNvPr id="3" name="TextBox 2"/>
        <cdr:cNvSpPr txBox="1"/>
      </cdr:nvSpPr>
      <cdr:spPr>
        <a:xfrm xmlns:a="http://schemas.openxmlformats.org/drawingml/2006/main">
          <a:off x="3357586" y="1603396"/>
          <a:ext cx="928694" cy="50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0.7649</cdr:x>
      <cdr:y>0.0489</cdr:y>
    </cdr:from>
    <cdr:to>
      <cdr:x>0.89205</cdr:x>
      <cdr:y>0.11988</cdr:y>
    </cdr:to>
    <cdr:sp macro="" textlink="">
      <cdr:nvSpPr>
        <cdr:cNvPr id="5" name="TextBox 4"/>
        <cdr:cNvSpPr txBox="1"/>
      </cdr:nvSpPr>
      <cdr:spPr>
        <a:xfrm xmlns:a="http://schemas.openxmlformats.org/drawingml/2006/main">
          <a:off x="5500705" y="246084"/>
          <a:ext cx="914387" cy="3571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0.87285</cdr:x>
      <cdr:y>0.21925</cdr:y>
    </cdr:from>
    <cdr:to>
      <cdr:x>1</cdr:x>
      <cdr:y>0.40095</cdr:y>
    </cdr:to>
    <cdr:sp macro="" textlink="">
      <cdr:nvSpPr>
        <cdr:cNvPr id="6" name="TextBox 5"/>
        <cdr:cNvSpPr txBox="1"/>
      </cdr:nvSpPr>
      <cdr:spPr>
        <a:xfrm xmlns:a="http://schemas.openxmlformats.org/drawingml/2006/main">
          <a:off x="6286544"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0.02694</cdr:x>
      <cdr:y>0.15876</cdr:y>
    </cdr:from>
    <cdr:to>
      <cdr:x>0.13621</cdr:x>
      <cdr:y>0.23215</cdr:y>
    </cdr:to>
    <cdr:sp macro="" textlink="">
      <cdr:nvSpPr>
        <cdr:cNvPr id="7" name="TextBox 5"/>
        <cdr:cNvSpPr txBox="1"/>
      </cdr:nvSpPr>
      <cdr:spPr>
        <a:xfrm xmlns:a="http://schemas.openxmlformats.org/drawingml/2006/main" flipH="1">
          <a:off x="193714" y="777367"/>
          <a:ext cx="785805" cy="3593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b="1" dirty="0"/>
        </a:p>
      </cdr:txBody>
    </cdr:sp>
  </cdr:relSizeAnchor>
  <cdr:relSizeAnchor xmlns:cdr="http://schemas.openxmlformats.org/drawingml/2006/chartDrawing">
    <cdr:from>
      <cdr:x>0.85431</cdr:x>
      <cdr:y>0.21925</cdr:y>
    </cdr:from>
    <cdr:to>
      <cdr:x>0.98146</cdr:x>
      <cdr:y>0.40095</cdr:y>
    </cdr:to>
    <cdr:sp macro="" textlink="">
      <cdr:nvSpPr>
        <cdr:cNvPr id="8" name="TextBox 7"/>
        <cdr:cNvSpPr txBox="1"/>
      </cdr:nvSpPr>
      <cdr:spPr>
        <a:xfrm xmlns:a="http://schemas.openxmlformats.org/drawingml/2006/main">
          <a:off x="6143668" y="1103330"/>
          <a:ext cx="914387" cy="914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800" b="1" dirty="0" smtClean="0"/>
        </a:p>
        <a:p xmlns:a="http://schemas.openxmlformats.org/drawingml/2006/main">
          <a:endParaRPr lang="ru-RU" sz="1800" b="1" dirty="0"/>
        </a:p>
      </cdr:txBody>
    </cdr:sp>
  </cdr:relSizeAnchor>
  <cdr:relSizeAnchor xmlns:cdr="http://schemas.openxmlformats.org/drawingml/2006/chartDrawing">
    <cdr:from>
      <cdr:x>0.46319</cdr:x>
      <cdr:y>0.31916</cdr:y>
    </cdr:from>
    <cdr:to>
      <cdr:x>0.58823</cdr:x>
      <cdr:y>0.38202</cdr:y>
    </cdr:to>
    <cdr:sp macro="" textlink="">
      <cdr:nvSpPr>
        <cdr:cNvPr id="9" name="TextBox 16"/>
        <cdr:cNvSpPr txBox="1"/>
      </cdr:nvSpPr>
      <cdr:spPr>
        <a:xfrm xmlns:a="http://schemas.openxmlformats.org/drawingml/2006/main" flipH="1">
          <a:off x="3331012" y="1562796"/>
          <a:ext cx="899213" cy="3077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b="1" dirty="0" smtClean="0"/>
            <a:t>51717</a:t>
          </a:r>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0.34376</cdr:x>
      <cdr:y>0.35314</cdr:y>
    </cdr:from>
    <cdr:to>
      <cdr:x>0.43925</cdr:x>
      <cdr:y>0.43206</cdr:y>
    </cdr:to>
    <cdr:sp macro="" textlink="">
      <cdr:nvSpPr>
        <cdr:cNvPr id="2" name="Flowchart: Process 1"/>
        <cdr:cNvSpPr/>
      </cdr:nvSpPr>
      <cdr:spPr>
        <a:xfrm xmlns:a="http://schemas.openxmlformats.org/drawingml/2006/main">
          <a:off x="2829000" y="180020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20313</a:t>
          </a:r>
          <a:endParaRPr lang="ru-RU" sz="1800" b="1" dirty="0"/>
        </a:p>
      </cdr:txBody>
    </cdr:sp>
  </cdr:relSizeAnchor>
  <cdr:relSizeAnchor xmlns:cdr="http://schemas.openxmlformats.org/drawingml/2006/chartDrawing">
    <cdr:from>
      <cdr:x>0.10751</cdr:x>
      <cdr:y>0.38139</cdr:y>
    </cdr:from>
    <cdr:to>
      <cdr:x>0.203</cdr:x>
      <cdr:y>0.46031</cdr:y>
    </cdr:to>
    <cdr:sp macro="" textlink="">
      <cdr:nvSpPr>
        <cdr:cNvPr id="3" name="Flowchart: Process 2"/>
        <cdr:cNvSpPr/>
      </cdr:nvSpPr>
      <cdr:spPr>
        <a:xfrm xmlns:a="http://schemas.openxmlformats.org/drawingml/2006/main">
          <a:off x="884784" y="1944216"/>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19780</a:t>
          </a:r>
          <a:endParaRPr lang="ru-RU" sz="1800" b="1" dirty="0"/>
        </a:p>
      </cdr:txBody>
    </cdr:sp>
  </cdr:relSizeAnchor>
  <cdr:relSizeAnchor xmlns:cdr="http://schemas.openxmlformats.org/drawingml/2006/chartDrawing">
    <cdr:from>
      <cdr:x>0.44914</cdr:x>
      <cdr:y>0.22601</cdr:y>
    </cdr:from>
    <cdr:to>
      <cdr:x>0.54463</cdr:x>
      <cdr:y>0.30493</cdr:y>
    </cdr:to>
    <cdr:sp macro="" textlink="">
      <cdr:nvSpPr>
        <cdr:cNvPr id="5" name="Flowchart: Process 4"/>
        <cdr:cNvSpPr/>
      </cdr:nvSpPr>
      <cdr:spPr>
        <a:xfrm xmlns:a="http://schemas.openxmlformats.org/drawingml/2006/main">
          <a:off x="3696217" y="1152128"/>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21433</a:t>
          </a:r>
          <a:endParaRPr lang="ru-RU" sz="1800" b="1" dirty="0"/>
        </a:p>
      </cdr:txBody>
    </cdr:sp>
  </cdr:relSizeAnchor>
  <cdr:relSizeAnchor xmlns:cdr="http://schemas.openxmlformats.org/drawingml/2006/chartDrawing">
    <cdr:from>
      <cdr:x>0.12501</cdr:x>
      <cdr:y>0.53677</cdr:y>
    </cdr:from>
    <cdr:to>
      <cdr:x>0.24751</cdr:x>
      <cdr:y>0.65972</cdr:y>
    </cdr:to>
    <cdr:sp macro="" textlink="">
      <cdr:nvSpPr>
        <cdr:cNvPr id="6" name="Oval 5"/>
        <cdr:cNvSpPr/>
      </cdr:nvSpPr>
      <cdr:spPr>
        <a:xfrm xmlns:a="http://schemas.openxmlformats.org/drawingml/2006/main">
          <a:off x="1028800" y="2736304"/>
          <a:ext cx="1008126" cy="62676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108,1%</a:t>
          </a:r>
          <a:endParaRPr lang="ru-RU" sz="1200" b="1" dirty="0"/>
        </a:p>
      </cdr:txBody>
    </cdr:sp>
  </cdr:relSizeAnchor>
  <cdr:relSizeAnchor xmlns:cdr="http://schemas.openxmlformats.org/drawingml/2006/chartDrawing">
    <cdr:from>
      <cdr:x>0.26501</cdr:x>
      <cdr:y>0.52264</cdr:y>
    </cdr:from>
    <cdr:to>
      <cdr:x>0.37612</cdr:x>
      <cdr:y>0.63564</cdr:y>
    </cdr:to>
    <cdr:sp macro="" textlink="">
      <cdr:nvSpPr>
        <cdr:cNvPr id="7" name="Oval 6"/>
        <cdr:cNvSpPr/>
      </cdr:nvSpPr>
      <cdr:spPr>
        <a:xfrm xmlns:a="http://schemas.openxmlformats.org/drawingml/2006/main">
          <a:off x="2180928" y="2664296"/>
          <a:ext cx="914391" cy="576046"/>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95%</a:t>
          </a:r>
          <a:endParaRPr lang="ru-RU" sz="1200" b="1" dirty="0"/>
        </a:p>
      </cdr:txBody>
    </cdr:sp>
  </cdr:relSizeAnchor>
  <cdr:relSizeAnchor xmlns:cdr="http://schemas.openxmlformats.org/drawingml/2006/chartDrawing">
    <cdr:from>
      <cdr:x>0.56251</cdr:x>
      <cdr:y>0.22601</cdr:y>
    </cdr:from>
    <cdr:to>
      <cdr:x>0.658</cdr:x>
      <cdr:y>0.30493</cdr:y>
    </cdr:to>
    <cdr:sp macro="" textlink="">
      <cdr:nvSpPr>
        <cdr:cNvPr id="9" name="Flowchart: Process 4"/>
        <cdr:cNvSpPr/>
      </cdr:nvSpPr>
      <cdr:spPr>
        <a:xfrm xmlns:a="http://schemas.openxmlformats.org/drawingml/2006/main">
          <a:off x="4629200" y="1152128"/>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21433</a:t>
          </a:r>
          <a:endParaRPr lang="ru-RU" sz="1800" b="1" dirty="0"/>
        </a:p>
      </cdr:txBody>
    </cdr:sp>
  </cdr:relSizeAnchor>
  <cdr:relSizeAnchor xmlns:cdr="http://schemas.openxmlformats.org/drawingml/2006/chartDrawing">
    <cdr:from>
      <cdr:x>0.685</cdr:x>
      <cdr:y>0.22601</cdr:y>
    </cdr:from>
    <cdr:to>
      <cdr:x>0.78049</cdr:x>
      <cdr:y>0.30493</cdr:y>
    </cdr:to>
    <cdr:sp macro="" textlink="">
      <cdr:nvSpPr>
        <cdr:cNvPr id="10" name="Flowchart: Process 4"/>
        <cdr:cNvSpPr/>
      </cdr:nvSpPr>
      <cdr:spPr>
        <a:xfrm xmlns:a="http://schemas.openxmlformats.org/drawingml/2006/main">
          <a:off x="5637312" y="1152128"/>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21433</a:t>
          </a:r>
        </a:p>
        <a:p xmlns:a="http://schemas.openxmlformats.org/drawingml/2006/main">
          <a:endParaRPr lang="ru-RU" sz="1800" b="1" dirty="0"/>
        </a:p>
      </cdr:txBody>
    </cdr:sp>
  </cdr:relSizeAnchor>
  <cdr:relSizeAnchor xmlns:cdr="http://schemas.openxmlformats.org/drawingml/2006/chartDrawing">
    <cdr:from>
      <cdr:x>0.52751</cdr:x>
      <cdr:y>0.48027</cdr:y>
    </cdr:from>
    <cdr:to>
      <cdr:x>0.63862</cdr:x>
      <cdr:y>0.61733</cdr:y>
    </cdr:to>
    <cdr:sp macro="" textlink="">
      <cdr:nvSpPr>
        <cdr:cNvPr id="11" name="Oval 7"/>
        <cdr:cNvSpPr/>
      </cdr:nvSpPr>
      <cdr:spPr>
        <a:xfrm xmlns:a="http://schemas.openxmlformats.org/drawingml/2006/main">
          <a:off x="4341168" y="2448272"/>
          <a:ext cx="914391" cy="69869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0.65875</cdr:x>
      <cdr:y>0.48027</cdr:y>
    </cdr:from>
    <cdr:to>
      <cdr:x>0.76986</cdr:x>
      <cdr:y>0.61733</cdr:y>
    </cdr:to>
    <cdr:sp macro="" textlink="">
      <cdr:nvSpPr>
        <cdr:cNvPr id="12" name="Oval 7"/>
        <cdr:cNvSpPr/>
      </cdr:nvSpPr>
      <cdr:spPr>
        <a:xfrm xmlns:a="http://schemas.openxmlformats.org/drawingml/2006/main">
          <a:off x="5421288" y="2448272"/>
          <a:ext cx="914391" cy="698698"/>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sz="1200" b="1" dirty="0" smtClean="0"/>
            <a:t>100%</a:t>
          </a:r>
          <a:endParaRPr lang="ru-RU" sz="1200" b="1" dirty="0"/>
        </a:p>
      </cdr:txBody>
    </cdr:sp>
  </cdr:relSizeAnchor>
  <cdr:relSizeAnchor xmlns:cdr="http://schemas.openxmlformats.org/drawingml/2006/chartDrawing">
    <cdr:from>
      <cdr:x>0.38751</cdr:x>
      <cdr:y>0.48027</cdr:y>
    </cdr:from>
    <cdr:to>
      <cdr:x>0.51001</cdr:x>
      <cdr:y>0.60323</cdr:y>
    </cdr:to>
    <cdr:sp macro="" textlink="">
      <cdr:nvSpPr>
        <cdr:cNvPr id="13" name="Oval 5"/>
        <cdr:cNvSpPr/>
      </cdr:nvSpPr>
      <cdr:spPr>
        <a:xfrm xmlns:a="http://schemas.openxmlformats.org/drawingml/2006/main">
          <a:off x="3189040" y="2448272"/>
          <a:ext cx="1008126" cy="626819"/>
        </a:xfrm>
        <a:prstGeom xmlns:a="http://schemas.openxmlformats.org/drawingml/2006/main" prst="ellipse">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ru-RU" sz="1200" b="1" dirty="0" smtClean="0"/>
            <a:t>105,5%</a:t>
          </a:r>
          <a:endParaRPr lang="ru-RU" sz="1200" b="1" dirty="0"/>
        </a:p>
      </cdr:txBody>
    </cdr:sp>
  </cdr:relSizeAnchor>
  <cdr:relSizeAnchor xmlns:cdr="http://schemas.openxmlformats.org/drawingml/2006/chartDrawing">
    <cdr:from>
      <cdr:x>0.22126</cdr:x>
      <cdr:y>0.21188</cdr:y>
    </cdr:from>
    <cdr:to>
      <cdr:x>0.31675</cdr:x>
      <cdr:y>0.2908</cdr:y>
    </cdr:to>
    <cdr:sp macro="" textlink="">
      <cdr:nvSpPr>
        <cdr:cNvPr id="14" name="Flowchart: Process 2"/>
        <cdr:cNvSpPr/>
      </cdr:nvSpPr>
      <cdr:spPr>
        <a:xfrm xmlns:a="http://schemas.openxmlformats.org/drawingml/2006/main">
          <a:off x="1820888" y="1080120"/>
          <a:ext cx="785845" cy="402314"/>
        </a:xfrm>
        <a:prstGeom xmlns:a="http://schemas.openxmlformats.org/drawingml/2006/main" prst="flowChartProcess">
          <a:avLst/>
        </a:prstGeom>
        <a:gradFill xmlns:a="http://schemas.openxmlformats.org/drawingml/2006/main"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xmlns:a="http://schemas.openxmlformats.org/drawingml/2006/main">
          <a:noFill/>
        </a:ln>
        <a:effectLst xmlns:a="http://schemas.openxmlformats.org/drawingml/2006/main">
          <a:outerShdw blurRad="40000" dist="23000" dir="5400000" rotWithShape="0">
            <a:srgbClr val="000000">
              <a:alpha val="35000"/>
            </a:srgbClr>
          </a:outerShdw>
        </a:effectLst>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ru-RU" sz="1800" b="1" dirty="0" smtClean="0"/>
            <a:t>21375</a:t>
          </a:r>
          <a:endParaRPr lang="ru-RU"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0.07678</cdr:x>
      <cdr:y>0.52704</cdr:y>
    </cdr:from>
    <cdr:to>
      <cdr:x>0.20672</cdr:x>
      <cdr:y>0.61563</cdr:y>
    </cdr:to>
    <cdr:sp macro="" textlink="">
      <cdr:nvSpPr>
        <cdr:cNvPr id="4" name="Прямоугольник 3"/>
        <cdr:cNvSpPr/>
      </cdr:nvSpPr>
      <cdr:spPr>
        <a:xfrm xmlns:a="http://schemas.openxmlformats.org/drawingml/2006/main">
          <a:off x="468056" y="2141877"/>
          <a:ext cx="79208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1610</a:t>
          </a:r>
          <a:endParaRPr lang="ru-RU" sz="1800" b="1" dirty="0">
            <a:solidFill>
              <a:schemeClr val="accent4">
                <a:lumMod val="50000"/>
              </a:schemeClr>
            </a:solidFill>
          </a:endParaRPr>
        </a:p>
      </cdr:txBody>
    </cdr:sp>
  </cdr:relSizeAnchor>
  <cdr:relSizeAnchor xmlns:cdr="http://schemas.openxmlformats.org/drawingml/2006/chartDrawing">
    <cdr:from>
      <cdr:x>0.36618</cdr:x>
      <cdr:y>0.06806</cdr:y>
    </cdr:from>
    <cdr:to>
      <cdr:x>0.48431</cdr:x>
      <cdr:y>0.15665</cdr:y>
    </cdr:to>
    <cdr:sp macro="" textlink="">
      <cdr:nvSpPr>
        <cdr:cNvPr id="5" name="Прямоугольник 4"/>
        <cdr:cNvSpPr/>
      </cdr:nvSpPr>
      <cdr:spPr>
        <a:xfrm xmlns:a="http://schemas.openxmlformats.org/drawingml/2006/main">
          <a:off x="2232245" y="276601"/>
          <a:ext cx="720100"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4489</a:t>
          </a:r>
          <a:endParaRPr lang="ru-RU" sz="1800" b="1" dirty="0">
            <a:solidFill>
              <a:schemeClr val="accent4">
                <a:lumMod val="50000"/>
              </a:schemeClr>
            </a:solidFill>
          </a:endParaRPr>
        </a:p>
      </cdr:txBody>
    </cdr:sp>
  </cdr:relSizeAnchor>
  <cdr:relSizeAnchor xmlns:cdr="http://schemas.openxmlformats.org/drawingml/2006/chartDrawing">
    <cdr:from>
      <cdr:x>0.24806</cdr:x>
      <cdr:y>0.44269</cdr:y>
    </cdr:from>
    <cdr:to>
      <cdr:x>0.36618</cdr:x>
      <cdr:y>0.53128</cdr:y>
    </cdr:to>
    <cdr:sp macro="" textlink="">
      <cdr:nvSpPr>
        <cdr:cNvPr id="6" name="Прямоугольник 5"/>
        <cdr:cNvSpPr/>
      </cdr:nvSpPr>
      <cdr:spPr>
        <a:xfrm xmlns:a="http://schemas.openxmlformats.org/drawingml/2006/main">
          <a:off x="1512194" y="1799097"/>
          <a:ext cx="720055"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1901</a:t>
          </a:r>
          <a:endParaRPr lang="ru-RU" sz="1800" b="1" dirty="0">
            <a:solidFill>
              <a:schemeClr val="accent4">
                <a:lumMod val="50000"/>
              </a:schemeClr>
            </a:solidFill>
          </a:endParaRPr>
        </a:p>
      </cdr:txBody>
    </cdr:sp>
  </cdr:relSizeAnchor>
  <cdr:relSizeAnchor xmlns:cdr="http://schemas.openxmlformats.org/drawingml/2006/chartDrawing">
    <cdr:from>
      <cdr:x>0.52637</cdr:x>
      <cdr:y>0.41715</cdr:y>
    </cdr:from>
    <cdr:to>
      <cdr:x>0.6445</cdr:x>
      <cdr:y>0.50574</cdr:y>
    </cdr:to>
    <cdr:sp macro="" textlink="">
      <cdr:nvSpPr>
        <cdr:cNvPr id="7" name="Прямоугольник 6"/>
        <cdr:cNvSpPr/>
      </cdr:nvSpPr>
      <cdr:spPr>
        <a:xfrm xmlns:a="http://schemas.openxmlformats.org/drawingml/2006/main">
          <a:off x="3208781" y="1695302"/>
          <a:ext cx="720097"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2292</a:t>
          </a:r>
          <a:endParaRPr lang="ru-RU" sz="1800" b="1" dirty="0">
            <a:solidFill>
              <a:schemeClr val="accent4">
                <a:lumMod val="50000"/>
              </a:schemeClr>
            </a:solidFill>
          </a:endParaRPr>
        </a:p>
      </cdr:txBody>
    </cdr:sp>
  </cdr:relSizeAnchor>
  <cdr:relSizeAnchor xmlns:cdr="http://schemas.openxmlformats.org/drawingml/2006/chartDrawing">
    <cdr:from>
      <cdr:x>0.67236</cdr:x>
      <cdr:y>0.36687</cdr:y>
    </cdr:from>
    <cdr:to>
      <cdr:x>0.80092</cdr:x>
      <cdr:y>0.45546</cdr:y>
    </cdr:to>
    <cdr:sp macro="" textlink="">
      <cdr:nvSpPr>
        <cdr:cNvPr id="8" name="Прямоугольник 7"/>
        <cdr:cNvSpPr/>
      </cdr:nvSpPr>
      <cdr:spPr>
        <a:xfrm xmlns:a="http://schemas.openxmlformats.org/drawingml/2006/main">
          <a:off x="4098725" y="1490978"/>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2522</a:t>
          </a:r>
          <a:endParaRPr lang="ru-RU" sz="1800" b="1" dirty="0">
            <a:solidFill>
              <a:schemeClr val="accent4">
                <a:lumMod val="50000"/>
              </a:schemeClr>
            </a:solidFill>
          </a:endParaRPr>
        </a:p>
      </cdr:txBody>
    </cdr:sp>
  </cdr:relSizeAnchor>
  <cdr:relSizeAnchor xmlns:cdr="http://schemas.openxmlformats.org/drawingml/2006/chartDrawing">
    <cdr:from>
      <cdr:x>0.84535</cdr:x>
      <cdr:y>0.31893</cdr:y>
    </cdr:from>
    <cdr:to>
      <cdr:x>0.97391</cdr:x>
      <cdr:y>0.40752</cdr:y>
    </cdr:to>
    <cdr:sp macro="" textlink="">
      <cdr:nvSpPr>
        <cdr:cNvPr id="9" name="Прямоугольник 8"/>
        <cdr:cNvSpPr/>
      </cdr:nvSpPr>
      <cdr:spPr>
        <a:xfrm xmlns:a="http://schemas.openxmlformats.org/drawingml/2006/main">
          <a:off x="5153250" y="1296144"/>
          <a:ext cx="783691" cy="360030"/>
        </a:xfrm>
        <a:prstGeom xmlns:a="http://schemas.openxmlformats.org/drawingml/2006/main" prst="rect">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b="1" dirty="0" smtClean="0">
              <a:solidFill>
                <a:schemeClr val="accent4">
                  <a:lumMod val="50000"/>
                </a:schemeClr>
              </a:solidFill>
            </a:rPr>
            <a:t>2774</a:t>
          </a:r>
          <a:endParaRPr lang="ru-RU" sz="1800" b="1" dirty="0">
            <a:solidFill>
              <a:schemeClr val="accent4">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0.57471</cdr:x>
      <cdr:y>0.06439</cdr:y>
    </cdr:from>
    <cdr:to>
      <cdr:x>0.67934</cdr:x>
      <cdr:y>0.20645</cdr:y>
    </cdr:to>
    <cdr:sp macro="" textlink="">
      <cdr:nvSpPr>
        <cdr:cNvPr id="2" name="Flowchart: Connector 1"/>
        <cdr:cNvSpPr/>
      </cdr:nvSpPr>
      <cdr:spPr>
        <a:xfrm xmlns:a="http://schemas.openxmlformats.org/drawingml/2006/main">
          <a:off x="4967774" y="364528"/>
          <a:ext cx="904392" cy="80423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ru-RU" sz="1200" dirty="0">
            <a:latin typeface="Arial" panose="020B0604020202020204" pitchFamily="34" charset="0"/>
            <a:cs typeface="Arial" panose="020B0604020202020204" pitchFamily="34" charset="0"/>
          </a:endParaRPr>
        </a:p>
        <a:p xmlns:a="http://schemas.openxmlformats.org/drawingml/2006/main">
          <a:r>
            <a:rPr lang="ru-RU" sz="1200" b="1" dirty="0" smtClean="0">
              <a:latin typeface="Arial" panose="020B0604020202020204" pitchFamily="34" charset="0"/>
              <a:cs typeface="Arial" panose="020B0604020202020204" pitchFamily="34" charset="0"/>
            </a:rPr>
            <a:t>66,7</a:t>
          </a:r>
          <a:r>
            <a:rPr lang="en-US" sz="1200" b="1" dirty="0" smtClean="0">
              <a:latin typeface="Arial" panose="020B0604020202020204" pitchFamily="34" charset="0"/>
              <a:cs typeface="Arial" panose="020B0604020202020204" pitchFamily="34" charset="0"/>
            </a:rPr>
            <a:t>%</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0.0129</cdr:x>
      <cdr:y>0.71229</cdr:y>
    </cdr:from>
    <cdr:to>
      <cdr:x>0.10911</cdr:x>
      <cdr:y>0.85621</cdr:y>
    </cdr:to>
    <cdr:sp macro="" textlink="">
      <cdr:nvSpPr>
        <cdr:cNvPr id="3" name="Flowchart: Connector 2"/>
        <cdr:cNvSpPr/>
      </cdr:nvSpPr>
      <cdr:spPr>
        <a:xfrm xmlns:a="http://schemas.openxmlformats.org/drawingml/2006/main">
          <a:off x="111526" y="4032448"/>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1,4%</a:t>
          </a:r>
        </a:p>
        <a:p xmlns:a="http://schemas.openxmlformats.org/drawingml/2006/main">
          <a:endParaRPr lang="ru-RU" dirty="0"/>
        </a:p>
      </cdr:txBody>
    </cdr:sp>
  </cdr:relSizeAnchor>
  <cdr:relSizeAnchor xmlns:cdr="http://schemas.openxmlformats.org/drawingml/2006/chartDrawing">
    <cdr:from>
      <cdr:x>0</cdr:x>
      <cdr:y>0.25314</cdr:y>
    </cdr:from>
    <cdr:to>
      <cdr:x>0.08692</cdr:x>
      <cdr:y>0.38888</cdr:y>
    </cdr:to>
    <cdr:sp macro="" textlink="">
      <cdr:nvSpPr>
        <cdr:cNvPr id="4" name="Flowchart: Connector 3"/>
        <cdr:cNvSpPr/>
      </cdr:nvSpPr>
      <cdr:spPr>
        <a:xfrm xmlns:a="http://schemas.openxmlformats.org/drawingml/2006/main">
          <a:off x="-500034" y="1433087"/>
          <a:ext cx="751334" cy="76845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smtClean="0"/>
        </a:p>
        <a:p xmlns:a="http://schemas.openxmlformats.org/drawingml/2006/main">
          <a:r>
            <a:rPr lang="ru-RU" sz="1200" b="1" dirty="0" smtClean="0">
              <a:latin typeface="Arial" panose="020B0604020202020204" pitchFamily="34" charset="0"/>
              <a:cs typeface="Arial" panose="020B0604020202020204" pitchFamily="34" charset="0"/>
            </a:rPr>
            <a:t>5,7%</a:t>
          </a:r>
          <a:endParaRPr lang="ru-RU"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0.12953</cdr:x>
      <cdr:y>0.36354</cdr:y>
    </cdr:from>
    <cdr:to>
      <cdr:x>0.22241</cdr:x>
      <cdr:y>0.45517</cdr:y>
    </cdr:to>
    <cdr:sp macro="" textlink="">
      <cdr:nvSpPr>
        <cdr:cNvPr id="17" name="TextBox 16"/>
        <cdr:cNvSpPr txBox="1"/>
      </cdr:nvSpPr>
      <cdr:spPr>
        <a:xfrm xmlns:a="http://schemas.openxmlformats.org/drawingml/2006/main">
          <a:off x="1119638" y="1999718"/>
          <a:ext cx="80286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solidFill>
                <a:schemeClr val="tx1"/>
              </a:solidFill>
            </a:rPr>
            <a:t>5117</a:t>
          </a:r>
          <a:endParaRPr lang="ru-RU" sz="2400" b="1" dirty="0">
            <a:solidFill>
              <a:schemeClr val="tx1"/>
            </a:solidFill>
          </a:endParaRPr>
        </a:p>
      </cdr:txBody>
    </cdr:sp>
  </cdr:relSizeAnchor>
  <cdr:relSizeAnchor xmlns:cdr="http://schemas.openxmlformats.org/drawingml/2006/chartDrawing">
    <cdr:from>
      <cdr:x>0.25683</cdr:x>
      <cdr:y>0.24572</cdr:y>
    </cdr:from>
    <cdr:to>
      <cdr:x>0.97744</cdr:x>
      <cdr:y>0.98183</cdr:y>
    </cdr:to>
    <cdr:sp macro="" textlink="">
      <cdr:nvSpPr>
        <cdr:cNvPr id="18" name="TextBox 17"/>
        <cdr:cNvSpPr txBox="1"/>
      </cdr:nvSpPr>
      <cdr:spPr>
        <a:xfrm xmlns:a="http://schemas.openxmlformats.org/drawingml/2006/main">
          <a:off x="2220045" y="1351646"/>
          <a:ext cx="6228929" cy="4049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ru-RU" sz="2400" dirty="0" smtClean="0"/>
        </a:p>
        <a:p xmlns:a="http://schemas.openxmlformats.org/drawingml/2006/main">
          <a:endParaRPr lang="ru-RU" sz="2400" b="1" dirty="0"/>
        </a:p>
        <a:p xmlns:a="http://schemas.openxmlformats.org/drawingml/2006/main">
          <a:r>
            <a:rPr lang="ru-RU" sz="2400" b="1" dirty="0" smtClean="0"/>
            <a:t>   </a:t>
          </a:r>
        </a:p>
        <a:p xmlns:a="http://schemas.openxmlformats.org/drawingml/2006/main">
          <a:r>
            <a:rPr lang="en-US" sz="2400" b="1" dirty="0" smtClean="0"/>
            <a:t>   </a:t>
          </a:r>
          <a:r>
            <a:rPr lang="ru-RU" sz="2400" b="1" dirty="0" smtClean="0"/>
            <a:t>89972</a:t>
          </a:r>
        </a:p>
        <a:p xmlns:a="http://schemas.openxmlformats.org/drawingml/2006/main">
          <a:r>
            <a:rPr lang="ru-RU" sz="2400" b="1" dirty="0"/>
            <a:t> </a:t>
          </a:r>
          <a:r>
            <a:rPr lang="ru-RU" sz="2400" b="1" dirty="0" smtClean="0"/>
            <a:t>  </a:t>
          </a:r>
        </a:p>
        <a:p xmlns:a="http://schemas.openxmlformats.org/drawingml/2006/main">
          <a:r>
            <a:rPr lang="ru-RU" sz="2400" b="1" dirty="0"/>
            <a:t> </a:t>
          </a:r>
          <a:r>
            <a:rPr lang="ru-RU" sz="2400" b="1" dirty="0" smtClean="0"/>
            <a:t>  </a:t>
          </a:r>
          <a:endParaRPr lang="ru-RU" sz="2400" b="1" dirty="0"/>
        </a:p>
      </cdr:txBody>
    </cdr:sp>
  </cdr:relSizeAnchor>
  <cdr:relSizeAnchor xmlns:cdr="http://schemas.openxmlformats.org/drawingml/2006/chartDrawing">
    <cdr:from>
      <cdr:x>0.21283</cdr:x>
      <cdr:y>0.24167</cdr:y>
    </cdr:from>
    <cdr:to>
      <cdr:x>0.32318</cdr:x>
      <cdr:y>0.41945</cdr:y>
    </cdr:to>
    <cdr:sp macro="" textlink="">
      <cdr:nvSpPr>
        <cdr:cNvPr id="21" name="TextBox 20"/>
        <cdr:cNvSpPr txBox="1"/>
      </cdr:nvSpPr>
      <cdr:spPr>
        <a:xfrm xmlns:a="http://schemas.openxmlformats.org/drawingml/2006/main">
          <a:off x="1839718" y="1368152"/>
          <a:ext cx="953862" cy="1006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solidFill>
                <a:schemeClr val="tx1"/>
              </a:solidFill>
            </a:rPr>
            <a:t>13950</a:t>
          </a:r>
          <a:endParaRPr lang="ru-RU" sz="2400" b="1" dirty="0">
            <a:solidFill>
              <a:schemeClr val="tx1"/>
            </a:solidFill>
          </a:endParaRPr>
        </a:p>
      </cdr:txBody>
    </cdr:sp>
  </cdr:relSizeAnchor>
  <cdr:relSizeAnchor xmlns:cdr="http://schemas.openxmlformats.org/drawingml/2006/chartDrawing">
    <cdr:from>
      <cdr:x>0.08963</cdr:x>
      <cdr:y>0.67413</cdr:y>
    </cdr:from>
    <cdr:to>
      <cdr:x>0.13611</cdr:x>
      <cdr:y>0.73429</cdr:y>
    </cdr:to>
    <cdr:sp macro="" textlink="">
      <cdr:nvSpPr>
        <cdr:cNvPr id="24" name="Straight Arrow Connector 23"/>
        <cdr:cNvSpPr/>
      </cdr:nvSpPr>
      <cdr:spPr>
        <a:xfrm xmlns:a="http://schemas.openxmlformats.org/drawingml/2006/main" flipV="1">
          <a:off x="774736" y="3816424"/>
          <a:ext cx="401772" cy="340580"/>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0.22116</cdr:x>
      <cdr:y>0.13991</cdr:y>
    </cdr:from>
    <cdr:to>
      <cdr:x>0.25472</cdr:x>
      <cdr:y>0.24207</cdr:y>
    </cdr:to>
    <cdr:sp macro="" textlink="">
      <cdr:nvSpPr>
        <cdr:cNvPr id="28" name="Straight Arrow Connector 27"/>
        <cdr:cNvSpPr/>
      </cdr:nvSpPr>
      <cdr:spPr>
        <a:xfrm xmlns:a="http://schemas.openxmlformats.org/drawingml/2006/main">
          <a:off x="1911726" y="792087"/>
          <a:ext cx="290022" cy="578323"/>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0.08788</cdr:x>
      <cdr:y>0.34343</cdr:y>
    </cdr:from>
    <cdr:to>
      <cdr:x>0.17485</cdr:x>
      <cdr:y>0.37053</cdr:y>
    </cdr:to>
    <cdr:sp macro="" textlink="">
      <cdr:nvSpPr>
        <cdr:cNvPr id="30" name="Straight Arrow Connector 29"/>
        <cdr:cNvSpPr/>
      </cdr:nvSpPr>
      <cdr:spPr>
        <a:xfrm xmlns:a="http://schemas.openxmlformats.org/drawingml/2006/main">
          <a:off x="759597" y="1944216"/>
          <a:ext cx="751809" cy="153435"/>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0.02595</cdr:x>
      <cdr:y>0.01272</cdr:y>
    </cdr:from>
    <cdr:to>
      <cdr:x>0.11287</cdr:x>
      <cdr:y>0.14846</cdr:y>
    </cdr:to>
    <cdr:sp macro="" textlink="">
      <cdr:nvSpPr>
        <cdr:cNvPr id="12" name="Flowchart: Connector 3"/>
        <cdr:cNvSpPr/>
      </cdr:nvSpPr>
      <cdr:spPr>
        <a:xfrm xmlns:a="http://schemas.openxmlformats.org/drawingml/2006/main">
          <a:off x="224289" y="72008"/>
          <a:ext cx="751333" cy="768458"/>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b="1" dirty="0" smtClean="0">
              <a:latin typeface="Arial" panose="020B0604020202020204" pitchFamily="34" charset="0"/>
              <a:cs typeface="Arial" panose="020B0604020202020204" pitchFamily="34" charset="0"/>
            </a:rPr>
            <a:t>0,7%</a:t>
          </a:r>
          <a:endParaRPr lang="ru-RU"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0.09621</cdr:x>
      <cdr:y>0.13991</cdr:y>
    </cdr:from>
    <cdr:to>
      <cdr:x>0.15452</cdr:x>
      <cdr:y>0.30527</cdr:y>
    </cdr:to>
    <cdr:sp macro="" textlink="">
      <cdr:nvSpPr>
        <cdr:cNvPr id="13" name="Straight Arrow Connector 29"/>
        <cdr:cNvSpPr/>
      </cdr:nvSpPr>
      <cdr:spPr>
        <a:xfrm xmlns:a="http://schemas.openxmlformats.org/drawingml/2006/main">
          <a:off x="831636" y="792065"/>
          <a:ext cx="504026" cy="936127"/>
        </a:xfrm>
        <a:prstGeom xmlns:a="http://schemas.openxmlformats.org/drawingml/2006/main" prst="straightConnector1">
          <a:avLst/>
        </a:prstGeom>
        <a:ln xmlns:a="http://schemas.openxmlformats.org/drawingml/2006/main">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0.14062</cdr:x>
      <cdr:y>0.01491</cdr:y>
    </cdr:from>
    <cdr:to>
      <cdr:x>0.23683</cdr:x>
      <cdr:y>0.15883</cdr:y>
    </cdr:to>
    <cdr:sp macro="" textlink="">
      <cdr:nvSpPr>
        <cdr:cNvPr id="14" name="Flowchart: Connector 2"/>
        <cdr:cNvSpPr/>
      </cdr:nvSpPr>
      <cdr:spPr>
        <a:xfrm xmlns:a="http://schemas.openxmlformats.org/drawingml/2006/main">
          <a:off x="1215557" y="84393"/>
          <a:ext cx="831636" cy="814767"/>
        </a:xfrm>
        <a:prstGeom xmlns:a="http://schemas.openxmlformats.org/drawingml/2006/main" prst="flowChartConnector">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r>
            <a:rPr lang="en-US" b="1" dirty="0" smtClean="0">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5,8%</a:t>
          </a:r>
        </a:p>
        <a:p xmlns:a="http://schemas.openxmlformats.org/drawingml/2006/main">
          <a:endParaRPr lang="ru-RU"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50445" y="0"/>
            <a:ext cx="2945659" cy="496333"/>
          </a:xfrm>
          <a:prstGeom prst="rect">
            <a:avLst/>
          </a:prstGeom>
        </p:spPr>
        <p:txBody>
          <a:bodyPr vert="horz" lIns="91440" tIns="45720" rIns="91440" bIns="45720" rtlCol="0"/>
          <a:lstStyle>
            <a:lvl1pPr algn="r">
              <a:defRPr sz="1200"/>
            </a:lvl1pPr>
          </a:lstStyle>
          <a:p>
            <a:fld id="{FE89FDCF-B656-498B-806A-93BB790DDA0E}" type="datetimeFigureOut">
              <a:rPr lang="ru-RU" smtClean="0"/>
              <a:pPr/>
              <a:t>22.02.2024</a:t>
            </a:fld>
            <a:endParaRPr lang="ru-RU"/>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2" y="9428583"/>
            <a:ext cx="2945659" cy="496333"/>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50445" y="9428583"/>
            <a:ext cx="2945659" cy="496333"/>
          </a:xfrm>
          <a:prstGeom prst="rect">
            <a:avLst/>
          </a:prstGeom>
        </p:spPr>
        <p:txBody>
          <a:bodyPr vert="horz" lIns="91440" tIns="45720" rIns="91440" bIns="45720" rtlCol="0" anchor="b"/>
          <a:lstStyle>
            <a:lvl1pPr algn="r">
              <a:defRPr sz="1200"/>
            </a:lvl1pPr>
          </a:lstStyle>
          <a:p>
            <a:fld id="{9C510327-5634-4AE7-BCB8-8A2DEB5F336A}" type="slidenum">
              <a:rPr lang="ru-RU" smtClean="0"/>
              <a:pPr/>
              <a:t>‹#›</a:t>
            </a:fld>
            <a:endParaRPr lang="ru-RU"/>
          </a:p>
        </p:txBody>
      </p:sp>
    </p:spTree>
    <p:extLst>
      <p:ext uri="{BB962C8B-B14F-4D97-AF65-F5344CB8AC3E}">
        <p14:creationId xmlns:p14="http://schemas.microsoft.com/office/powerpoint/2010/main" val="120827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a:t>
            </a:fld>
            <a:endParaRPr lang="ru-RU"/>
          </a:p>
        </p:txBody>
      </p:sp>
    </p:spTree>
    <p:extLst>
      <p:ext uri="{BB962C8B-B14F-4D97-AF65-F5344CB8AC3E}">
        <p14:creationId xmlns:p14="http://schemas.microsoft.com/office/powerpoint/2010/main" val="266715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28</a:t>
            </a:fld>
            <a:endParaRPr lang="ru-RU"/>
          </a:p>
        </p:txBody>
      </p:sp>
    </p:spTree>
    <p:extLst>
      <p:ext uri="{BB962C8B-B14F-4D97-AF65-F5344CB8AC3E}">
        <p14:creationId xmlns:p14="http://schemas.microsoft.com/office/powerpoint/2010/main" val="19593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29</a:t>
            </a:fld>
            <a:endParaRPr lang="ru-RU"/>
          </a:p>
        </p:txBody>
      </p:sp>
    </p:spTree>
    <p:extLst>
      <p:ext uri="{BB962C8B-B14F-4D97-AF65-F5344CB8AC3E}">
        <p14:creationId xmlns:p14="http://schemas.microsoft.com/office/powerpoint/2010/main" val="288693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34</a:t>
            </a:fld>
            <a:endParaRPr lang="ru-RU"/>
          </a:p>
        </p:txBody>
      </p:sp>
    </p:spTree>
    <p:extLst>
      <p:ext uri="{BB962C8B-B14F-4D97-AF65-F5344CB8AC3E}">
        <p14:creationId xmlns:p14="http://schemas.microsoft.com/office/powerpoint/2010/main" val="114950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39</a:t>
            </a:fld>
            <a:endParaRPr lang="ru-RU"/>
          </a:p>
        </p:txBody>
      </p:sp>
    </p:spTree>
    <p:extLst>
      <p:ext uri="{BB962C8B-B14F-4D97-AF65-F5344CB8AC3E}">
        <p14:creationId xmlns:p14="http://schemas.microsoft.com/office/powerpoint/2010/main" val="361820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40</a:t>
            </a:fld>
            <a:endParaRPr lang="ru-RU"/>
          </a:p>
        </p:txBody>
      </p:sp>
    </p:spTree>
    <p:extLst>
      <p:ext uri="{BB962C8B-B14F-4D97-AF65-F5344CB8AC3E}">
        <p14:creationId xmlns:p14="http://schemas.microsoft.com/office/powerpoint/2010/main" val="330088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43</a:t>
            </a:fld>
            <a:endParaRPr lang="ru-RU"/>
          </a:p>
        </p:txBody>
      </p:sp>
    </p:spTree>
    <p:extLst>
      <p:ext uri="{BB962C8B-B14F-4D97-AF65-F5344CB8AC3E}">
        <p14:creationId xmlns:p14="http://schemas.microsoft.com/office/powerpoint/2010/main" val="4271222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54</a:t>
            </a:fld>
            <a:endParaRPr lang="ru-RU"/>
          </a:p>
        </p:txBody>
      </p:sp>
    </p:spTree>
    <p:extLst>
      <p:ext uri="{BB962C8B-B14F-4D97-AF65-F5344CB8AC3E}">
        <p14:creationId xmlns:p14="http://schemas.microsoft.com/office/powerpoint/2010/main" val="4047737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60</a:t>
            </a:fld>
            <a:endParaRPr lang="ru-RU"/>
          </a:p>
        </p:txBody>
      </p:sp>
    </p:spTree>
    <p:extLst>
      <p:ext uri="{BB962C8B-B14F-4D97-AF65-F5344CB8AC3E}">
        <p14:creationId xmlns:p14="http://schemas.microsoft.com/office/powerpoint/2010/main" val="262634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63</a:t>
            </a:fld>
            <a:endParaRPr lang="ru-RU"/>
          </a:p>
        </p:txBody>
      </p:sp>
    </p:spTree>
    <p:extLst>
      <p:ext uri="{BB962C8B-B14F-4D97-AF65-F5344CB8AC3E}">
        <p14:creationId xmlns:p14="http://schemas.microsoft.com/office/powerpoint/2010/main" val="266673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64</a:t>
            </a:fld>
            <a:endParaRPr lang="ru-RU"/>
          </a:p>
        </p:txBody>
      </p:sp>
    </p:spTree>
    <p:extLst>
      <p:ext uri="{BB962C8B-B14F-4D97-AF65-F5344CB8AC3E}">
        <p14:creationId xmlns:p14="http://schemas.microsoft.com/office/powerpoint/2010/main" val="32783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7</a:t>
            </a:fld>
            <a:endParaRPr lang="ru-RU"/>
          </a:p>
        </p:txBody>
      </p:sp>
    </p:spTree>
    <p:extLst>
      <p:ext uri="{BB962C8B-B14F-4D97-AF65-F5344CB8AC3E}">
        <p14:creationId xmlns:p14="http://schemas.microsoft.com/office/powerpoint/2010/main" val="2955576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66</a:t>
            </a:fld>
            <a:endParaRPr lang="ru-RU"/>
          </a:p>
        </p:txBody>
      </p:sp>
    </p:spTree>
    <p:extLst>
      <p:ext uri="{BB962C8B-B14F-4D97-AF65-F5344CB8AC3E}">
        <p14:creationId xmlns:p14="http://schemas.microsoft.com/office/powerpoint/2010/main" val="47700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13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38E64-B381-4BB7-8F23-1313F17FBD13}" type="slidenum">
              <a:rPr lang="ru-RU" altLang="ru-RU"/>
              <a:pPr>
                <a:spcBef>
                  <a:spcPct val="0"/>
                </a:spcBef>
              </a:pPr>
              <a:t>77</a:t>
            </a:fld>
            <a:endParaRPr lang="ru-RU" altLang="ru-RU"/>
          </a:p>
        </p:txBody>
      </p:sp>
    </p:spTree>
    <p:extLst>
      <p:ext uri="{BB962C8B-B14F-4D97-AF65-F5344CB8AC3E}">
        <p14:creationId xmlns:p14="http://schemas.microsoft.com/office/powerpoint/2010/main" val="202732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C510327-5634-4AE7-BCB8-8A2DEB5F336A}" type="slidenum">
              <a:rPr lang="ru-RU" smtClean="0"/>
              <a:pPr/>
              <a:t>15</a:t>
            </a:fld>
            <a:endParaRPr lang="ru-RU"/>
          </a:p>
        </p:txBody>
      </p:sp>
    </p:spTree>
    <p:extLst>
      <p:ext uri="{BB962C8B-B14F-4D97-AF65-F5344CB8AC3E}">
        <p14:creationId xmlns:p14="http://schemas.microsoft.com/office/powerpoint/2010/main" val="15962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16</a:t>
            </a:fld>
            <a:endParaRPr lang="ru-RU"/>
          </a:p>
        </p:txBody>
      </p:sp>
    </p:spTree>
    <p:extLst>
      <p:ext uri="{BB962C8B-B14F-4D97-AF65-F5344CB8AC3E}">
        <p14:creationId xmlns:p14="http://schemas.microsoft.com/office/powerpoint/2010/main" val="3189355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17</a:t>
            </a:fld>
            <a:endParaRPr lang="ru-RU"/>
          </a:p>
        </p:txBody>
      </p:sp>
    </p:spTree>
    <p:extLst>
      <p:ext uri="{BB962C8B-B14F-4D97-AF65-F5344CB8AC3E}">
        <p14:creationId xmlns:p14="http://schemas.microsoft.com/office/powerpoint/2010/main" val="169341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20</a:t>
            </a:fld>
            <a:endParaRPr lang="ru-RU"/>
          </a:p>
        </p:txBody>
      </p:sp>
    </p:spTree>
    <p:extLst>
      <p:ext uri="{BB962C8B-B14F-4D97-AF65-F5344CB8AC3E}">
        <p14:creationId xmlns:p14="http://schemas.microsoft.com/office/powerpoint/2010/main" val="321529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24</a:t>
            </a:fld>
            <a:endParaRPr lang="ru-RU"/>
          </a:p>
        </p:txBody>
      </p:sp>
    </p:spTree>
    <p:extLst>
      <p:ext uri="{BB962C8B-B14F-4D97-AF65-F5344CB8AC3E}">
        <p14:creationId xmlns:p14="http://schemas.microsoft.com/office/powerpoint/2010/main" val="57508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25</a:t>
            </a:fld>
            <a:endParaRPr lang="ru-RU"/>
          </a:p>
        </p:txBody>
      </p:sp>
    </p:spTree>
    <p:extLst>
      <p:ext uri="{BB962C8B-B14F-4D97-AF65-F5344CB8AC3E}">
        <p14:creationId xmlns:p14="http://schemas.microsoft.com/office/powerpoint/2010/main" val="396517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510327-5634-4AE7-BCB8-8A2DEB5F336A}" type="slidenum">
              <a:rPr lang="ru-RU" smtClean="0"/>
              <a:pPr/>
              <a:t>26</a:t>
            </a:fld>
            <a:endParaRPr lang="ru-RU"/>
          </a:p>
        </p:txBody>
      </p:sp>
    </p:spTree>
    <p:extLst>
      <p:ext uri="{BB962C8B-B14F-4D97-AF65-F5344CB8AC3E}">
        <p14:creationId xmlns:p14="http://schemas.microsoft.com/office/powerpoint/2010/main" val="54731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7270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51589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26103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7027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967312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11538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784263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369511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23058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20196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74102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09623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336464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36357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104893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68443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64A4F3-1108-4B13-8B49-95C04648EE31}" type="datetimeFigureOut">
              <a:rPr lang="ru-RU" smtClean="0"/>
              <a:pPr/>
              <a:t>22.02.2024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9B314C-1738-4B4A-AC0C-EE258459D48D}" type="slidenum">
              <a:rPr lang="ru-RU" smtClean="0"/>
              <a:pPr/>
              <a:t>‹#›</a:t>
            </a:fld>
            <a:endParaRPr lang="ru-RU"/>
          </a:p>
        </p:txBody>
      </p:sp>
    </p:spTree>
    <p:extLst>
      <p:ext uri="{BB962C8B-B14F-4D97-AF65-F5344CB8AC3E}">
        <p14:creationId xmlns:p14="http://schemas.microsoft.com/office/powerpoint/2010/main" val="294803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64A4F3-1108-4B13-8B49-95C04648EE31}" type="datetimeFigureOut">
              <a:rPr lang="ru-RU" smtClean="0"/>
              <a:pPr/>
              <a:t>22.02.2024</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E9B314C-1738-4B4A-AC0C-EE258459D48D}" type="slidenum">
              <a:rPr lang="ru-RU" smtClean="0"/>
              <a:pPr/>
              <a:t>‹#›</a:t>
            </a:fld>
            <a:endParaRPr lang="ru-RU"/>
          </a:p>
        </p:txBody>
      </p:sp>
    </p:spTree>
    <p:extLst>
      <p:ext uri="{BB962C8B-B14F-4D97-AF65-F5344CB8AC3E}">
        <p14:creationId xmlns:p14="http://schemas.microsoft.com/office/powerpoint/2010/main" val="1991505446"/>
      </p:ext>
    </p:extLst>
  </p:cSld>
  <p:clrMap bg1="dk1" tx1="lt1" bg2="dk2" tx2="lt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 id="2147484930" r:id="rId12"/>
    <p:sldLayoutId id="2147484931" r:id="rId13"/>
    <p:sldLayoutId id="2147484932" r:id="rId14"/>
    <p:sldLayoutId id="2147484933" r:id="rId15"/>
    <p:sldLayoutId id="2147484934" r:id="rId16"/>
    <p:sldLayoutId id="214748493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budgetrf.ru/Publications/Glossary/Glossary110.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6.jpeg"/><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govvrn.ru/wps/portal/AVO/"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1"/>
            <a:ext cx="8204448" cy="1008111"/>
          </a:xfrm>
        </p:spPr>
        <p:txBody>
          <a:bodyPr>
            <a:normAutofit fontScale="90000"/>
          </a:bodyPr>
          <a:lstStyle/>
          <a:p>
            <a:r>
              <a:rPr lang="ru-RU" sz="1800" b="1" dirty="0" smtClean="0">
                <a:solidFill>
                  <a:schemeClr val="accent4">
                    <a:lumMod val="40000"/>
                    <a:lumOff val="60000"/>
                  </a:schemeClr>
                </a:solidFill>
              </a:rPr>
              <a:t>К   Решению Совета народных депутатов Репьёвского муниципального района Воронежской области « О бюджете Репьёвского муниципального  района на 2024 год и на плановый период 2025 и 2026 годов»</a:t>
            </a:r>
            <a:endParaRPr lang="ru-RU" sz="1800" b="1" dirty="0">
              <a:solidFill>
                <a:schemeClr val="accent4">
                  <a:lumMod val="40000"/>
                  <a:lumOff val="60000"/>
                </a:schemeClr>
              </a:solidFill>
            </a:endParaRPr>
          </a:p>
        </p:txBody>
      </p:sp>
      <p:sp>
        <p:nvSpPr>
          <p:cNvPr id="3" name="Subtitle 2"/>
          <p:cNvSpPr>
            <a:spLocks noGrp="1"/>
          </p:cNvSpPr>
          <p:nvPr>
            <p:ph type="subTitle" idx="1"/>
          </p:nvPr>
        </p:nvSpPr>
        <p:spPr>
          <a:xfrm>
            <a:off x="997209" y="1916832"/>
            <a:ext cx="6415110" cy="1728192"/>
          </a:xfrm>
        </p:spPr>
        <p:txBody>
          <a:bodyPr>
            <a:normAutofit fontScale="77500" lnSpcReduction="20000"/>
          </a:bodyPr>
          <a:lstStyle/>
          <a:p>
            <a:r>
              <a:rPr lang="ru-RU" sz="8000" dirty="0" smtClean="0">
                <a:solidFill>
                  <a:schemeClr val="accent4">
                    <a:lumMod val="40000"/>
                    <a:lumOff val="60000"/>
                  </a:schemeClr>
                </a:solidFill>
              </a:rPr>
              <a:t>Бюджет для граждан</a:t>
            </a:r>
            <a:endParaRPr lang="ru-RU" sz="8000" dirty="0">
              <a:solidFill>
                <a:schemeClr val="accent4">
                  <a:lumMod val="40000"/>
                  <a:lumOff val="60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025" y="4007513"/>
            <a:ext cx="2966588" cy="268626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007513"/>
            <a:ext cx="3024336" cy="26862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7" y="116632"/>
            <a:ext cx="7311187" cy="1270948"/>
          </a:xfrm>
          <a:solidFill>
            <a:schemeClr val="accent6">
              <a:lumMod val="40000"/>
              <a:lumOff val="60000"/>
            </a:schemeClr>
          </a:solidFill>
        </p:spPr>
        <p:style>
          <a:lnRef idx="3">
            <a:schemeClr val="lt1"/>
          </a:lnRef>
          <a:fillRef idx="1">
            <a:schemeClr val="accent4"/>
          </a:fillRef>
          <a:effectRef idx="1">
            <a:schemeClr val="accent4"/>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solidFill>
                  <a:schemeClr val="accent1">
                    <a:lumMod val="75000"/>
                  </a:schemeClr>
                </a:solidFill>
                <a:effectLst>
                  <a:outerShdw blurRad="50800" dist="39000" dir="5460000" algn="tl">
                    <a:srgbClr val="000000">
                      <a:alpha val="38000"/>
                    </a:srgbClr>
                  </a:outerShdw>
                </a:effectLst>
              </a:rPr>
              <a:t>Что такое дефицит и профицит?</a:t>
            </a:r>
            <a:endParaRPr lang="ru-RU" b="1" dirty="0">
              <a:ln w="11430"/>
              <a:solidFill>
                <a:schemeClr val="accent1">
                  <a:lumMod val="75000"/>
                </a:schemeClr>
              </a:soli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357158" y="1571612"/>
            <a:ext cx="4038600" cy="5097748"/>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дефицитном бюджете растет долг и (или) снижаются остатки средств (накопления)</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half" idx="2"/>
          </p:nvPr>
        </p:nvSpPr>
        <p:spPr>
          <a:xfrm>
            <a:off x="4566446" y="1571612"/>
            <a:ext cx="4254025" cy="5097749"/>
          </a:xfrm>
          <a:solidFill>
            <a:schemeClr val="accent1">
              <a:lumMod val="40000"/>
              <a:lumOff val="60000"/>
            </a:schemeClr>
          </a:solid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ru-RU" b="1" dirty="0" smtClean="0">
                <a:ln w="11430"/>
                <a:solidFill>
                  <a:srgbClr val="336600"/>
                </a:solidFill>
                <a:effectLst>
                  <a:outerShdw blurRad="50800" dist="39000" dir="5460000" algn="tl">
                    <a:srgbClr val="000000">
                      <a:alpha val="38000"/>
                    </a:srgbClr>
                  </a:outerShdw>
                </a:effectLst>
              </a:rPr>
              <a:t>При </a:t>
            </a:r>
            <a:r>
              <a:rPr lang="ru-RU" b="1" dirty="0" err="1" smtClean="0">
                <a:ln w="11430"/>
                <a:solidFill>
                  <a:srgbClr val="336600"/>
                </a:solidFill>
                <a:effectLst>
                  <a:outerShdw blurRad="50800" dist="39000" dir="5460000" algn="tl">
                    <a:srgbClr val="000000">
                      <a:alpha val="38000"/>
                    </a:srgbClr>
                  </a:outerShdw>
                </a:effectLst>
              </a:rPr>
              <a:t>профицитном</a:t>
            </a:r>
            <a:r>
              <a:rPr lang="ru-RU" b="1" dirty="0" smtClean="0">
                <a:ln w="11430"/>
                <a:solidFill>
                  <a:srgbClr val="336600"/>
                </a:solidFill>
                <a:effectLst>
                  <a:outerShdw blurRad="50800" dist="39000" dir="5460000" algn="tl">
                    <a:srgbClr val="000000">
                      <a:alpha val="38000"/>
                    </a:srgbClr>
                  </a:outerShdw>
                </a:effectLst>
              </a:rPr>
              <a:t> бюджете снижается долг и (или) растут остатки средств (накопления)</a:t>
            </a:r>
          </a:p>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Flowchart: Alternate Process 4"/>
          <p:cNvSpPr/>
          <p:nvPr/>
        </p:nvSpPr>
        <p:spPr>
          <a:xfrm>
            <a:off x="428596" y="1714488"/>
            <a:ext cx="3819026" cy="612648"/>
          </a:xfrm>
          <a:prstGeom prst="flowChartAlternateProcess">
            <a:avLst/>
          </a:prstGeom>
          <a:scene3d>
            <a:camera prst="orthographicFront"/>
            <a:lightRig rig="threePt" dir="t"/>
          </a:scene3d>
          <a:sp3d>
            <a:bevelT prst="convex"/>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800" b="1" dirty="0" smtClean="0">
                <a:ln w="17780" cmpd="sng">
                  <a:solidFill>
                    <a:srgbClr val="FFFFFF"/>
                  </a:solidFill>
                  <a:prstDash val="solid"/>
                  <a:miter lim="800000"/>
                </a:ln>
                <a:solidFill>
                  <a:schemeClr val="accent1"/>
                </a:solidFill>
                <a:effectLst>
                  <a:outerShdw blurRad="50800" algn="tl" rotWithShape="0">
                    <a:srgbClr val="000000"/>
                  </a:outerShdw>
                </a:effectLst>
                <a:latin typeface="Times New Roman" panose="02020603050405020304" pitchFamily="18" charset="0"/>
                <a:cs typeface="Times New Roman" panose="02020603050405020304" pitchFamily="18" charset="0"/>
              </a:rPr>
              <a:t>ДЕФИЦИТ</a:t>
            </a:r>
            <a:endParaRPr lang="ru-RU" sz="2800" dirty="0">
              <a:solidFill>
                <a:schemeClr val="accent1"/>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4788024" y="1691096"/>
            <a:ext cx="3890396" cy="636040"/>
          </a:xfrm>
          <a:prstGeom prst="flowChartAlternateProcess">
            <a:avLst/>
          </a:prstGeom>
          <a:solidFill>
            <a:schemeClr val="accent6">
              <a:lumMod val="60000"/>
              <a:lumOff val="40000"/>
            </a:schemeClr>
          </a:solidFill>
          <a:ln>
            <a:solidFill>
              <a:schemeClr val="accent6">
                <a:lumMod val="50000"/>
              </a:schemeClr>
            </a:solidFill>
          </a:ln>
          <a:scene3d>
            <a:camera prst="orthographicFront"/>
            <a:lightRig rig="soft" dir="t">
              <a:rot lat="0" lon="0" rev="10800000"/>
            </a:lightRig>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27940" h="12700"/>
              <a:contourClr>
                <a:srgbClr val="DDDDDD"/>
              </a:contourClr>
            </a:sp3d>
          </a:bodyPr>
          <a:lstStyle/>
          <a:p>
            <a:pPr algn="ctr"/>
            <a:r>
              <a:rPr lang="ru-RU" sz="2800" b="1" spc="150" dirty="0" smtClean="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ПРОФИЦИТ</a:t>
            </a:r>
            <a:endParaRPr lang="ru-RU" sz="2800" b="1" spc="150" dirty="0">
              <a:ln w="11430"/>
              <a:solidFill>
                <a:schemeClr val="accent5">
                  <a:lumMod val="50000"/>
                </a:schemeClr>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endParaRPr>
          </a:p>
        </p:txBody>
      </p:sp>
      <p:sp>
        <p:nvSpPr>
          <p:cNvPr id="8" name="Down Arrow 7"/>
          <p:cNvSpPr/>
          <p:nvPr/>
        </p:nvSpPr>
        <p:spPr>
          <a:xfrm>
            <a:off x="3500430" y="2571744"/>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Flowchart: Alternate Process 8"/>
          <p:cNvSpPr/>
          <p:nvPr/>
        </p:nvSpPr>
        <p:spPr>
          <a:xfrm>
            <a:off x="428596" y="3286124"/>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 </a:t>
            </a:r>
            <a:endParaRPr lang="ru-RU" sz="2000" b="1" dirty="0"/>
          </a:p>
        </p:txBody>
      </p:sp>
      <p:sp>
        <p:nvSpPr>
          <p:cNvPr id="10" name="Up Arrow 9"/>
          <p:cNvSpPr/>
          <p:nvPr/>
        </p:nvSpPr>
        <p:spPr>
          <a:xfrm>
            <a:off x="3570394" y="3308964"/>
            <a:ext cx="538329" cy="642942"/>
          </a:xfrm>
          <a:prstGeom prst="upArrow">
            <a:avLst>
              <a:gd name="adj1" fmla="val 50000"/>
              <a:gd name="adj2" fmla="val 45147"/>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Flowchart: Alternate Process 6"/>
          <p:cNvSpPr/>
          <p:nvPr/>
        </p:nvSpPr>
        <p:spPr>
          <a:xfrm>
            <a:off x="428596" y="2484307"/>
            <a:ext cx="3819026"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2" name="Down Arrow 11"/>
          <p:cNvSpPr/>
          <p:nvPr/>
        </p:nvSpPr>
        <p:spPr>
          <a:xfrm>
            <a:off x="3569177" y="2554134"/>
            <a:ext cx="511481" cy="618599"/>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Flowchart: Alternate Process 12"/>
          <p:cNvSpPr/>
          <p:nvPr/>
        </p:nvSpPr>
        <p:spPr>
          <a:xfrm>
            <a:off x="4788024" y="2511168"/>
            <a:ext cx="3888869" cy="661565"/>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Накопленные резервы </a:t>
            </a:r>
            <a:endParaRPr lang="ru-RU" sz="2000" b="1" dirty="0"/>
          </a:p>
        </p:txBody>
      </p:sp>
      <p:sp>
        <p:nvSpPr>
          <p:cNvPr id="14" name="Up Arrow 13"/>
          <p:cNvSpPr/>
          <p:nvPr/>
        </p:nvSpPr>
        <p:spPr>
          <a:xfrm>
            <a:off x="8021734" y="2536025"/>
            <a:ext cx="484632" cy="571504"/>
          </a:xfrm>
          <a:prstGeom prst="up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Flowchart: Alternate Process 14"/>
          <p:cNvSpPr/>
          <p:nvPr/>
        </p:nvSpPr>
        <p:spPr>
          <a:xfrm>
            <a:off x="4788024" y="3273245"/>
            <a:ext cx="3888869" cy="714380"/>
          </a:xfrm>
          <a:prstGeom prst="flowChartAlternateProcess">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rtlCol="0" anchor="ctr"/>
          <a:lstStyle/>
          <a:p>
            <a:r>
              <a:rPr lang="ru-RU" sz="2000" b="1" dirty="0" smtClean="0"/>
              <a:t>Муниципальный долг</a:t>
            </a:r>
            <a:endParaRPr lang="ru-RU" sz="2000" b="1" dirty="0"/>
          </a:p>
        </p:txBody>
      </p:sp>
      <p:sp>
        <p:nvSpPr>
          <p:cNvPr id="16" name="Down Arrow 15"/>
          <p:cNvSpPr/>
          <p:nvPr/>
        </p:nvSpPr>
        <p:spPr>
          <a:xfrm>
            <a:off x="8032748" y="3344683"/>
            <a:ext cx="484632" cy="571504"/>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700960" y="544776"/>
            <a:ext cx="7876032" cy="68244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20000"/>
                    <a:lumOff val="80000"/>
                  </a:schemeClr>
                </a:solidFill>
              </a:rPr>
              <a:t>Источники финансирования дефицита бюджета</a:t>
            </a:r>
            <a:endParaRPr lang="ru-RU" dirty="0">
              <a:solidFill>
                <a:schemeClr val="accent1">
                  <a:lumMod val="20000"/>
                  <a:lumOff val="80000"/>
                </a:schemeClr>
              </a:solidFill>
            </a:endParaRPr>
          </a:p>
        </p:txBody>
      </p:sp>
      <p:sp>
        <p:nvSpPr>
          <p:cNvPr id="3" name="Блок-схема: альтернативный процесс 2"/>
          <p:cNvSpPr/>
          <p:nvPr/>
        </p:nvSpPr>
        <p:spPr>
          <a:xfrm>
            <a:off x="700961" y="1434853"/>
            <a:ext cx="7876031" cy="864096"/>
          </a:xfrm>
          <a:prstGeom prst="flowChartAlternateProcess">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t>В процессе формирования бюджета района большое значение имеет сбалансированность доходов и расходов. Если доходы превышают расходы, то возникает профицит,  если расходы превышают доходы, то -дефицит</a:t>
            </a:r>
            <a:endParaRPr lang="ru-RU" sz="1400" b="1" dirty="0"/>
          </a:p>
        </p:txBody>
      </p:sp>
      <p:sp>
        <p:nvSpPr>
          <p:cNvPr id="4" name="Блок-схема: память с посл. доступом 3"/>
          <p:cNvSpPr/>
          <p:nvPr/>
        </p:nvSpPr>
        <p:spPr>
          <a:xfrm>
            <a:off x="808470" y="2375303"/>
            <a:ext cx="2304256" cy="1296144"/>
          </a:xfrm>
          <a:prstGeom prst="flowChartMagneticTape">
            <a:avLst/>
          </a:prstGeom>
          <a:solidFill>
            <a:schemeClr val="accent5">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Бюджетные кредиты, полученные от бюджетов других уровней бюджетной системы РФ</a:t>
            </a:r>
            <a:endParaRPr lang="ru-RU" sz="1100" b="1" dirty="0">
              <a:solidFill>
                <a:schemeClr val="accent6">
                  <a:lumMod val="50000"/>
                </a:schemeClr>
              </a:solidFill>
            </a:endParaRPr>
          </a:p>
        </p:txBody>
      </p:sp>
      <p:sp>
        <p:nvSpPr>
          <p:cNvPr id="6" name="Блок-схема: память с посл. доступом 5"/>
          <p:cNvSpPr/>
          <p:nvPr/>
        </p:nvSpPr>
        <p:spPr>
          <a:xfrm>
            <a:off x="811957" y="5100392"/>
            <a:ext cx="2304256" cy="1296144"/>
          </a:xfrm>
          <a:prstGeom prst="flowChartMagneticTape">
            <a:avLst/>
          </a:prstGeom>
          <a:solidFill>
            <a:schemeClr val="accent4">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Изменение остатков средств на счетах по учету средств местного значения</a:t>
            </a:r>
            <a:endParaRPr lang="ru-RU" sz="1100" b="1" dirty="0">
              <a:solidFill>
                <a:schemeClr val="accent6">
                  <a:lumMod val="50000"/>
                </a:schemeClr>
              </a:solidFill>
            </a:endParaRPr>
          </a:p>
        </p:txBody>
      </p:sp>
      <p:sp>
        <p:nvSpPr>
          <p:cNvPr id="10" name="Овал 9"/>
          <p:cNvSpPr/>
          <p:nvPr/>
        </p:nvSpPr>
        <p:spPr>
          <a:xfrm>
            <a:off x="4149107" y="3139184"/>
            <a:ext cx="2171936" cy="3030123"/>
          </a:xfrm>
          <a:prstGeom prst="ellipse">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FF00"/>
                </a:solidFill>
              </a:rPr>
              <a:t>Источники финансирования дефицита бюджета района</a:t>
            </a:r>
            <a:endParaRPr lang="ru-RU" sz="1400" b="1" dirty="0">
              <a:solidFill>
                <a:srgbClr val="FFFF00"/>
              </a:solidFill>
            </a:endParaRPr>
          </a:p>
        </p:txBody>
      </p:sp>
      <p:sp>
        <p:nvSpPr>
          <p:cNvPr id="13" name="Блок-схема: память с посл. доступом 12"/>
          <p:cNvSpPr/>
          <p:nvPr/>
        </p:nvSpPr>
        <p:spPr>
          <a:xfrm>
            <a:off x="799133" y="3747801"/>
            <a:ext cx="2304256" cy="1296144"/>
          </a:xfrm>
          <a:prstGeom prst="flowChartMagneticTape">
            <a:avLst/>
          </a:prstGeom>
          <a:solidFill>
            <a:schemeClr val="accent3">
              <a:lumMod val="60000"/>
              <a:lumOff val="40000"/>
            </a:schemeClr>
          </a:solidFill>
          <a:ln>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6">
                    <a:lumMod val="50000"/>
                  </a:schemeClr>
                </a:solidFill>
              </a:rPr>
              <a:t>Кредиты, полученные от кредитных организаций</a:t>
            </a:r>
            <a:endParaRPr lang="ru-RU" sz="1100" b="1" dirty="0">
              <a:solidFill>
                <a:schemeClr val="accent6">
                  <a:lumMod val="50000"/>
                </a:schemeClr>
              </a:solidFill>
            </a:endParaRPr>
          </a:p>
        </p:txBody>
      </p:sp>
      <p:sp>
        <p:nvSpPr>
          <p:cNvPr id="15" name="Стрелка влево 14"/>
          <p:cNvSpPr/>
          <p:nvPr/>
        </p:nvSpPr>
        <p:spPr>
          <a:xfrm>
            <a:off x="3371785" y="3351205"/>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Стрелка влево 15"/>
          <p:cNvSpPr/>
          <p:nvPr/>
        </p:nvSpPr>
        <p:spPr>
          <a:xfrm>
            <a:off x="3412690" y="466834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Стрелка влево 16"/>
          <p:cNvSpPr/>
          <p:nvPr/>
        </p:nvSpPr>
        <p:spPr>
          <a:xfrm>
            <a:off x="3440691" y="5936623"/>
            <a:ext cx="576064" cy="432048"/>
          </a:xfrm>
          <a:prstGeom prst="leftArrow">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кругленный прямоугольник 17"/>
          <p:cNvSpPr/>
          <p:nvPr/>
        </p:nvSpPr>
        <p:spPr>
          <a:xfrm>
            <a:off x="6552562" y="2991721"/>
            <a:ext cx="2024430" cy="3177586"/>
          </a:xfrm>
          <a:prstGeom prst="roundRect">
            <a:avLst>
              <a:gd name="adj" fmla="val 238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6600"/>
                </a:solidFill>
              </a:rPr>
              <a:t>Бюджет Репьёвского муниципального района на 2024 год утвержден с дефицитом 8815 тыс. руб., на 2025 год утвержден с дефицитом 9000тыс. руб., на 2026 год утвержден с дефицитом 10000 тыс. руб.</a:t>
            </a:r>
            <a:endParaRPr lang="ru-RU" sz="1400" b="1" dirty="0">
              <a:solidFill>
                <a:srgbClr val="006600"/>
              </a:solidFill>
            </a:endParaRPr>
          </a:p>
        </p:txBody>
      </p:sp>
    </p:spTree>
    <p:extLst>
      <p:ext uri="{BB962C8B-B14F-4D97-AF65-F5344CB8AC3E}">
        <p14:creationId xmlns:p14="http://schemas.microsoft.com/office/powerpoint/2010/main" val="2237739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низ 1"/>
          <p:cNvSpPr/>
          <p:nvPr/>
        </p:nvSpPr>
        <p:spPr>
          <a:xfrm>
            <a:off x="611560" y="445433"/>
            <a:ext cx="7884368" cy="86409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6600"/>
                </a:solidFill>
              </a:rPr>
              <a:t>Что такое муниципальный долг?</a:t>
            </a:r>
            <a:endParaRPr lang="ru-RU" b="1" dirty="0">
              <a:solidFill>
                <a:srgbClr val="336600"/>
              </a:solidFill>
            </a:endParaRPr>
          </a:p>
        </p:txBody>
      </p:sp>
      <p:sp>
        <p:nvSpPr>
          <p:cNvPr id="3" name="Скругленный прямоугольник 2"/>
          <p:cNvSpPr/>
          <p:nvPr/>
        </p:nvSpPr>
        <p:spPr>
          <a:xfrm>
            <a:off x="755576" y="1387291"/>
            <a:ext cx="7560840" cy="639061"/>
          </a:xfrm>
          <a:prstGeom prst="roundRect">
            <a:avLst/>
          </a:prstGeom>
          <a:solidFill>
            <a:schemeClr val="accent6">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5">
                    <a:lumMod val="50000"/>
                  </a:schemeClr>
                </a:solidFill>
              </a:rPr>
              <a:t>Муниципальный долг- это совокупность долговых обязательств муниципального образования</a:t>
            </a:r>
            <a:endParaRPr lang="ru-RU" sz="1400" b="1" dirty="0">
              <a:solidFill>
                <a:schemeClr val="accent5">
                  <a:lumMod val="50000"/>
                </a:schemeClr>
              </a:solidFill>
            </a:endParaRPr>
          </a:p>
        </p:txBody>
      </p:sp>
      <p:sp>
        <p:nvSpPr>
          <p:cNvPr id="4" name="Скругленный прямоугольник 3"/>
          <p:cNvSpPr/>
          <p:nvPr/>
        </p:nvSpPr>
        <p:spPr>
          <a:xfrm>
            <a:off x="2684852" y="2135057"/>
            <a:ext cx="3096344" cy="504056"/>
          </a:xfrm>
          <a:prstGeom prst="roundRect">
            <a:avLst/>
          </a:prstGeom>
          <a:solidFill>
            <a:schemeClr val="accent2">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Муниципальный долг</a:t>
            </a:r>
            <a:endParaRPr lang="ru-RU" b="1" dirty="0"/>
          </a:p>
        </p:txBody>
      </p:sp>
      <p:sp>
        <p:nvSpPr>
          <p:cNvPr id="5" name="Скругленный прямоугольник 4"/>
          <p:cNvSpPr/>
          <p:nvPr/>
        </p:nvSpPr>
        <p:spPr>
          <a:xfrm>
            <a:off x="937088" y="3315841"/>
            <a:ext cx="2842824"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Бюджетные кредиты, полученные от бюджетов других уровней бюджетной системы РФ</a:t>
            </a:r>
          </a:p>
        </p:txBody>
      </p:sp>
      <p:sp>
        <p:nvSpPr>
          <p:cNvPr id="6" name="Скругленный прямоугольник 5"/>
          <p:cNvSpPr/>
          <p:nvPr/>
        </p:nvSpPr>
        <p:spPr>
          <a:xfrm>
            <a:off x="4971966" y="3300716"/>
            <a:ext cx="2952328" cy="914400"/>
          </a:xfrm>
          <a:prstGeom prst="roundRect">
            <a:avLst/>
          </a:prstGeom>
          <a:solidFill>
            <a:schemeClr val="accent6">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rgbClr val="336600"/>
                </a:solidFill>
              </a:rPr>
              <a:t>Кредиты, полученные от кредитных организаций</a:t>
            </a:r>
          </a:p>
        </p:txBody>
      </p:sp>
      <p:sp>
        <p:nvSpPr>
          <p:cNvPr id="7" name="Стрелка вниз 6"/>
          <p:cNvSpPr/>
          <p:nvPr/>
        </p:nvSpPr>
        <p:spPr>
          <a:xfrm>
            <a:off x="2807804" y="276897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205132" y="2747818"/>
            <a:ext cx="576064" cy="426294"/>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259632" y="5219219"/>
            <a:ext cx="6552728" cy="1030084"/>
          </a:xfrm>
          <a:prstGeom prst="roundRect">
            <a:avLst/>
          </a:prstGeom>
          <a:solidFill>
            <a:schemeClr val="accent6">
              <a:lumMod val="60000"/>
              <a:lumOff val="4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chemeClr val="accent5">
                    <a:lumMod val="50000"/>
                  </a:schemeClr>
                </a:solidFill>
              </a:rPr>
              <a:t> </a:t>
            </a:r>
            <a:r>
              <a:rPr lang="ru-RU" sz="1200" b="1" dirty="0" smtClean="0">
                <a:solidFill>
                  <a:srgbClr val="336600"/>
                </a:solidFill>
              </a:rPr>
              <a:t>Предельный </a:t>
            </a:r>
            <a:r>
              <a:rPr lang="ru-RU" sz="1200" b="1" dirty="0">
                <a:solidFill>
                  <a:srgbClr val="336600"/>
                </a:solidFill>
              </a:rPr>
              <a:t>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p>
        </p:txBody>
      </p:sp>
      <p:sp>
        <p:nvSpPr>
          <p:cNvPr id="10" name="6-конечная звезда 9"/>
          <p:cNvSpPr/>
          <p:nvPr/>
        </p:nvSpPr>
        <p:spPr>
          <a:xfrm>
            <a:off x="3595409" y="3938391"/>
            <a:ext cx="1566894" cy="1280828"/>
          </a:xfrm>
          <a:prstGeom prst="star6">
            <a:avLst/>
          </a:prstGeom>
          <a:solidFill>
            <a:schemeClr val="accent3">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2">
                    <a:lumMod val="50000"/>
                  </a:schemeClr>
                </a:solidFill>
              </a:rPr>
              <a:t>Статья 107 Бюджетный кодекс</a:t>
            </a:r>
            <a:endParaRPr lang="ru-RU" sz="1100" b="1" dirty="0">
              <a:solidFill>
                <a:schemeClr val="tx2">
                  <a:lumMod val="50000"/>
                </a:schemeClr>
              </a:solidFill>
            </a:endParaRPr>
          </a:p>
        </p:txBody>
      </p:sp>
    </p:spTree>
    <p:extLst>
      <p:ext uri="{BB962C8B-B14F-4D97-AF65-F5344CB8AC3E}">
        <p14:creationId xmlns:p14="http://schemas.microsoft.com/office/powerpoint/2010/main" val="1915500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6347714" cy="1453728"/>
          </a:xfrm>
        </p:spPr>
        <p:txBody>
          <a:bodyPr>
            <a:normAutofit/>
          </a:bodyPr>
          <a:lstStyle/>
          <a:p>
            <a:endParaRPr lang="ru-RU" sz="2800" dirty="0"/>
          </a:p>
        </p:txBody>
      </p:sp>
      <p:sp>
        <p:nvSpPr>
          <p:cNvPr id="3" name="Content Placeholder 2"/>
          <p:cNvSpPr>
            <a:spLocks noGrp="1"/>
          </p:cNvSpPr>
          <p:nvPr>
            <p:ph sz="half" idx="1"/>
          </p:nvPr>
        </p:nvSpPr>
        <p:spPr>
          <a:xfrm>
            <a:off x="218988" y="1628182"/>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Content Placeholder 3"/>
          <p:cNvSpPr>
            <a:spLocks noGrp="1"/>
          </p:cNvSpPr>
          <p:nvPr>
            <p:ph sz="half" idx="2"/>
          </p:nvPr>
        </p:nvSpPr>
        <p:spPr>
          <a:xfrm>
            <a:off x="4572000" y="1643050"/>
            <a:ext cx="4038600" cy="4525963"/>
          </a:xfrm>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5" name="Flowchart: Alternate Process 4"/>
          <p:cNvSpPr/>
          <p:nvPr/>
        </p:nvSpPr>
        <p:spPr>
          <a:xfrm>
            <a:off x="676852" y="2326444"/>
            <a:ext cx="3813507" cy="1333401"/>
          </a:xfrm>
          <a:prstGeom prst="flowChartAlternateProcess">
            <a:avLst/>
          </a:prstGeom>
          <a:solidFill>
            <a:srgbClr val="FFFF99"/>
          </a:solidFill>
          <a:ln>
            <a:solidFill>
              <a:srgbClr val="FFFF99"/>
            </a:solidFill>
          </a:ln>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Положения послания Президента РФ  Федеральному Собранию РФ, определяющих бюджетную политику в РФ</a:t>
            </a:r>
            <a:endParaRPr lang="ru-RU" sz="1600" b="1" dirty="0">
              <a:solidFill>
                <a:schemeClr val="accent1">
                  <a:lumMod val="50000"/>
                </a:schemeClr>
              </a:solidFill>
            </a:endParaRPr>
          </a:p>
        </p:txBody>
      </p:sp>
      <p:sp>
        <p:nvSpPr>
          <p:cNvPr id="6" name="Flowchart: Alternate Process 5"/>
          <p:cNvSpPr/>
          <p:nvPr/>
        </p:nvSpPr>
        <p:spPr>
          <a:xfrm>
            <a:off x="676851" y="499948"/>
            <a:ext cx="7792759" cy="903785"/>
          </a:xfrm>
          <a:prstGeom prst="flowChartAlternateProcess">
            <a:avLst/>
          </a:prstGeom>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Какие материалы используются для формирования доходов бюджета?</a:t>
            </a:r>
            <a:endParaRPr lang="ru-RU" sz="2400" b="1"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
        <p:nvSpPr>
          <p:cNvPr id="9" name="Flowchart: Alternate Process 8"/>
          <p:cNvSpPr/>
          <p:nvPr/>
        </p:nvSpPr>
        <p:spPr>
          <a:xfrm>
            <a:off x="676852" y="4911953"/>
            <a:ext cx="3835800" cy="1306677"/>
          </a:xfrm>
          <a:prstGeom prst="flowChartAlternateProcess">
            <a:avLst/>
          </a:prstGeom>
          <a:solidFill>
            <a:srgbClr val="CCECFF"/>
          </a:solidFill>
          <a:scene3d>
            <a:camera prst="orthographicFront"/>
            <a:lightRig rig="threePt" dir="t"/>
          </a:scene3d>
          <a:sp3d>
            <a:bevelT prst="relaxedInse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b="1" dirty="0" smtClean="0">
                <a:solidFill>
                  <a:schemeClr val="accent1">
                    <a:lumMod val="50000"/>
                  </a:schemeClr>
                </a:solidFill>
              </a:rPr>
              <a:t>Прогнозные данные главных администраторов доходов</a:t>
            </a:r>
            <a:endParaRPr lang="ru-RU" sz="1600" b="1" dirty="0">
              <a:solidFill>
                <a:schemeClr val="accent1">
                  <a:lumMod val="50000"/>
                </a:schemeClr>
              </a:solidFill>
            </a:endParaRPr>
          </a:p>
        </p:txBody>
      </p:sp>
      <p:sp>
        <p:nvSpPr>
          <p:cNvPr id="7" name="Flowchart: Alternate Process 6"/>
          <p:cNvSpPr/>
          <p:nvPr/>
        </p:nvSpPr>
        <p:spPr>
          <a:xfrm>
            <a:off x="676852" y="3767085"/>
            <a:ext cx="3813508" cy="1037628"/>
          </a:xfrm>
          <a:prstGeom prst="flowChartAlternateProcess">
            <a:avLst/>
          </a:prstGeom>
          <a:solidFill>
            <a:srgbClr val="FFCC99"/>
          </a:solidFill>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Воронежской области</a:t>
            </a:r>
            <a:endParaRPr lang="ru-RU" sz="1600" b="1" dirty="0">
              <a:solidFill>
                <a:schemeClr val="accent1">
                  <a:lumMod val="50000"/>
                </a:schemeClr>
              </a:solidFill>
            </a:endParaRPr>
          </a:p>
        </p:txBody>
      </p:sp>
      <p:sp>
        <p:nvSpPr>
          <p:cNvPr id="15" name="Flowchart: Alternate Process 14"/>
          <p:cNvSpPr/>
          <p:nvPr/>
        </p:nvSpPr>
        <p:spPr>
          <a:xfrm>
            <a:off x="4594292" y="4544835"/>
            <a:ext cx="3875318" cy="1691349"/>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solidFill>
                  <a:schemeClr val="accent1">
                    <a:lumMod val="50000"/>
                  </a:schemeClr>
                </a:solidFill>
              </a:rPr>
              <a:t>Закон Воронежской области от 17.11.2005г. №68-ОЗ «О межбюджетных отношениях органов государственной власти и органов местного самоуправления Воронежской области</a:t>
            </a:r>
            <a:endParaRPr lang="ru-RU" sz="1600" b="1" dirty="0">
              <a:solidFill>
                <a:schemeClr val="accent1">
                  <a:lumMod val="50000"/>
                </a:schemeClr>
              </a:solidFill>
            </a:endParaRPr>
          </a:p>
        </p:txBody>
      </p:sp>
      <p:sp>
        <p:nvSpPr>
          <p:cNvPr id="17" name="Flowchart: Alternate Process 16"/>
          <p:cNvSpPr/>
          <p:nvPr/>
        </p:nvSpPr>
        <p:spPr>
          <a:xfrm>
            <a:off x="4599974" y="3492896"/>
            <a:ext cx="3875319" cy="986330"/>
          </a:xfrm>
          <a:prstGeom prst="flowChartAlternateProcess">
            <a:avLst/>
          </a:prstGeom>
          <a:solidFill>
            <a:srgbClr val="CCFF99"/>
          </a:solidFill>
          <a:scene3d>
            <a:camera prst="orthographicFront"/>
            <a:lightRig rig="threePt" dir="t"/>
          </a:scene3d>
          <a:sp3d>
            <a:bevelT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rPr>
              <a:t>Прогноз социально – экономического развития Репьёвского района</a:t>
            </a:r>
            <a:endParaRPr lang="ru-RU" sz="1600" b="1" dirty="0">
              <a:solidFill>
                <a:schemeClr val="accent1">
                  <a:lumMod val="50000"/>
                </a:schemeClr>
              </a:solidFill>
            </a:endParaRPr>
          </a:p>
        </p:txBody>
      </p:sp>
      <p:sp>
        <p:nvSpPr>
          <p:cNvPr id="18" name="Flowchart: Alternate Process 17"/>
          <p:cNvSpPr/>
          <p:nvPr/>
        </p:nvSpPr>
        <p:spPr>
          <a:xfrm>
            <a:off x="4583076" y="2364105"/>
            <a:ext cx="3875319" cy="1037628"/>
          </a:xfrm>
          <a:prstGeom prst="flowChartAlternateProcess">
            <a:avLst/>
          </a:prstGeom>
          <a:solidFill>
            <a:srgbClr val="CCFFCC"/>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1">
                    <a:lumMod val="50000"/>
                  </a:schemeClr>
                </a:solidFill>
              </a:rPr>
              <a:t>Основные направления бюджетной, налоговой политики Российской Федерации</a:t>
            </a:r>
            <a:endParaRPr lang="ru-RU" sz="1600" b="1" dirty="0">
              <a:solidFill>
                <a:schemeClr val="accent1">
                  <a:lumMod val="50000"/>
                </a:schemeClr>
              </a:solidFill>
            </a:endParaRPr>
          </a:p>
        </p:txBody>
      </p:sp>
      <p:sp>
        <p:nvSpPr>
          <p:cNvPr id="8" name="Скругленный прямоугольник 7"/>
          <p:cNvSpPr/>
          <p:nvPr/>
        </p:nvSpPr>
        <p:spPr>
          <a:xfrm rot="10800000" flipV="1">
            <a:off x="676851" y="1494898"/>
            <a:ext cx="7781544" cy="724306"/>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chemeClr val="accent1">
                    <a:lumMod val="50000"/>
                  </a:schemeClr>
                </a:solidFill>
              </a:rPr>
              <a:t>Для формирования доходов бюджета используются следующие материалы</a:t>
            </a:r>
            <a:r>
              <a:rPr lang="en-US" sz="2000" b="1" dirty="0">
                <a:solidFill>
                  <a:schemeClr val="accent1">
                    <a:lumMod val="50000"/>
                  </a:schemeClr>
                </a:solidFill>
              </a:rPr>
              <a:t>:</a:t>
            </a:r>
            <a:endParaRPr lang="ru-RU" sz="20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42802" y="1124744"/>
            <a:ext cx="8921686" cy="5733256"/>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472482" y="867105"/>
            <a:ext cx="8131968" cy="1327993"/>
          </a:xfrm>
          <a:prstGeom prst="flowChartAlternateProcess">
            <a:avLst/>
          </a:prstGeom>
          <a:solidFill>
            <a:schemeClr val="accent6">
              <a:lumMod val="50000"/>
            </a:schemeClr>
          </a:solidFill>
          <a:scene3d>
            <a:camera prst="orthographicFront"/>
            <a:lightRig rig="threePt" dir="t"/>
          </a:scene3d>
          <a:sp3d>
            <a:bevelT w="1651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rgbClr val="FFFF00"/>
                </a:solidFill>
              </a:rPr>
              <a:t>Доходы бюджета – денежные средства, поступающие в бюджет в соответствии с законодательством Российской Федерации. </a:t>
            </a:r>
          </a:p>
          <a:p>
            <a:pPr algn="ctr"/>
            <a:r>
              <a:rPr lang="ru-RU" sz="1600" b="1" dirty="0" smtClean="0">
                <a:solidFill>
                  <a:srgbClr val="FFFF00"/>
                </a:solidFill>
              </a:rPr>
              <a:t>В соответствии с Бюджетным кодексом Российской Федерации доходы бюджетов образуются за счет налоговых и неналоговых доходов, а также за счет безвозмездных поступлений.</a:t>
            </a:r>
            <a:endParaRPr lang="ru-RU" sz="1600" b="1" dirty="0">
              <a:solidFill>
                <a:srgbClr val="FFFF00"/>
              </a:solidFill>
            </a:endParaRPr>
          </a:p>
        </p:txBody>
      </p:sp>
      <p:sp>
        <p:nvSpPr>
          <p:cNvPr id="5" name="Flowchart: Alternate Process 4"/>
          <p:cNvSpPr/>
          <p:nvPr/>
        </p:nvSpPr>
        <p:spPr>
          <a:xfrm>
            <a:off x="428596" y="142852"/>
            <a:ext cx="8175853" cy="564831"/>
          </a:xfrm>
          <a:prstGeom prst="flowChartAlternateProcess">
            <a:avLst/>
          </a:prstGeom>
          <a:ln>
            <a:solidFill>
              <a:schemeClr val="accent6">
                <a:lumMod val="60000"/>
                <a:lumOff val="40000"/>
              </a:schemeClr>
            </a:solidFill>
          </a:ln>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Что такое доходы бюджета?</a:t>
            </a:r>
            <a:endParaRPr lang="ru-RU" sz="24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
        <p:nvSpPr>
          <p:cNvPr id="6" name="Flowchart: Alternate Process 5"/>
          <p:cNvSpPr/>
          <p:nvPr/>
        </p:nvSpPr>
        <p:spPr>
          <a:xfrm>
            <a:off x="2895699" y="2276397"/>
            <a:ext cx="2989946"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Неналоговые доходы</a:t>
            </a:r>
            <a:endParaRPr lang="ru-RU" sz="1600" b="1" dirty="0">
              <a:solidFill>
                <a:schemeClr val="accent2">
                  <a:lumMod val="50000"/>
                </a:schemeClr>
              </a:solidFill>
            </a:endParaRPr>
          </a:p>
        </p:txBody>
      </p:sp>
      <p:sp>
        <p:nvSpPr>
          <p:cNvPr id="7" name="Flowchart: Alternate Process 6"/>
          <p:cNvSpPr/>
          <p:nvPr/>
        </p:nvSpPr>
        <p:spPr>
          <a:xfrm>
            <a:off x="6147011" y="2238234"/>
            <a:ext cx="2457438"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Безвозмездные поступления   </a:t>
            </a:r>
            <a:endParaRPr lang="ru-RU" sz="1600" b="1" dirty="0">
              <a:solidFill>
                <a:schemeClr val="accent2">
                  <a:lumMod val="50000"/>
                </a:schemeClr>
              </a:solidFill>
            </a:endParaRPr>
          </a:p>
        </p:txBody>
      </p:sp>
      <p:sp>
        <p:nvSpPr>
          <p:cNvPr id="8" name="Flowchart: Alternate Process 7"/>
          <p:cNvSpPr/>
          <p:nvPr/>
        </p:nvSpPr>
        <p:spPr>
          <a:xfrm>
            <a:off x="472481" y="2994035"/>
            <a:ext cx="2243742" cy="3257953"/>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2"/>
          </a:lnRef>
          <a:fillRef idx="3">
            <a:schemeClr val="accent2"/>
          </a:fillRef>
          <a:effectRef idx="3">
            <a:schemeClr val="accent2"/>
          </a:effectRef>
          <a:fontRef idx="minor">
            <a:schemeClr val="lt1"/>
          </a:fontRef>
        </p:style>
        <p:txBody>
          <a:bodyPr rtlCol="0" anchor="t"/>
          <a:lstStyle/>
          <a:p>
            <a:pPr algn="ctr"/>
            <a:r>
              <a:rPr lang="ru-RU" sz="1200" b="1" dirty="0" smtClean="0">
                <a:solidFill>
                  <a:schemeClr val="accent2">
                    <a:lumMod val="50000"/>
                  </a:schemeClr>
                </a:solidFill>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Воронежской области от региональных налогов</a:t>
            </a:r>
            <a:endParaRPr lang="en-US" sz="1200" b="1" dirty="0" smtClean="0">
              <a:solidFill>
                <a:schemeClr val="accent2">
                  <a:lumMod val="50000"/>
                </a:schemeClr>
              </a:solidFill>
            </a:endParaRPr>
          </a:p>
          <a:p>
            <a:pPr algn="ctr"/>
            <a:endParaRPr lang="ru-RU" dirty="0" smtClean="0">
              <a:solidFill>
                <a:srgbClr val="FFFF99"/>
              </a:solidFill>
            </a:endParaRP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sp>
        <p:nvSpPr>
          <p:cNvPr id="9" name="Flowchart: Alternate Process 8"/>
          <p:cNvSpPr/>
          <p:nvPr/>
        </p:nvSpPr>
        <p:spPr>
          <a:xfrm>
            <a:off x="2895699" y="3014840"/>
            <a:ext cx="3057559" cy="2023459"/>
          </a:xfrm>
          <a:prstGeom prst="flowChartAlternateProcess">
            <a:avLst/>
          </a:prstGeom>
          <a:ln>
            <a:solidFill>
              <a:srgbClr val="FFFF99"/>
            </a:solidFill>
          </a:ln>
          <a:scene3d>
            <a:camera prst="orthographicFront"/>
            <a:lightRig rig="threePt" dir="t"/>
          </a:scene3d>
          <a:sp3d>
            <a:bevelT w="114300" prst="hardEdg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accent1">
                    <a:lumMod val="20000"/>
                    <a:lumOff val="80000"/>
                  </a:schemeClr>
                </a:solidFill>
              </a:rPr>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200" b="1" dirty="0">
              <a:solidFill>
                <a:schemeClr val="accent1">
                  <a:lumMod val="20000"/>
                  <a:lumOff val="80000"/>
                </a:schemeClr>
              </a:solidFill>
            </a:endParaRPr>
          </a:p>
        </p:txBody>
      </p:sp>
      <p:sp>
        <p:nvSpPr>
          <p:cNvPr id="10" name="Flowchart: Alternate Process 9"/>
          <p:cNvSpPr/>
          <p:nvPr/>
        </p:nvSpPr>
        <p:spPr>
          <a:xfrm>
            <a:off x="6109372" y="2917708"/>
            <a:ext cx="2457438" cy="3334279"/>
          </a:xfrm>
          <a:prstGeom prst="flowChartAlternateProcess">
            <a:avLst/>
          </a:prstGeom>
          <a:solidFill>
            <a:schemeClr val="accent3">
              <a:lumMod val="40000"/>
              <a:lumOff val="60000"/>
            </a:schemeClr>
          </a:solidFill>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accent1">
                    <a:lumMod val="50000"/>
                  </a:schemeClr>
                </a:solidFill>
              </a:rPr>
              <a:t>Поступившие в бюджет денежные средства на безвозвратной и безвозмездной основе из федерального бюджета (межбюджетные трансферты), а также перечисления </a:t>
            </a:r>
            <a:r>
              <a:rPr lang="ru-RU" sz="1400" b="1" dirty="0" smtClean="0">
                <a:solidFill>
                  <a:schemeClr val="accent1">
                    <a:lumMod val="50000"/>
                  </a:schemeClr>
                </a:solidFill>
              </a:rPr>
              <a:t>от физических и юридических лиц</a:t>
            </a:r>
            <a:endParaRPr lang="ru-RU" sz="1400" b="1" dirty="0">
              <a:solidFill>
                <a:schemeClr val="accent1">
                  <a:lumMod val="50000"/>
                </a:schemeClr>
              </a:solidFill>
            </a:endParaRPr>
          </a:p>
        </p:txBody>
      </p:sp>
      <p:sp>
        <p:nvSpPr>
          <p:cNvPr id="32" name="Flowchart: Alternate Process 31"/>
          <p:cNvSpPr/>
          <p:nvPr/>
        </p:nvSpPr>
        <p:spPr>
          <a:xfrm>
            <a:off x="472481" y="2267020"/>
            <a:ext cx="2243741" cy="571504"/>
          </a:xfrm>
          <a:prstGeom prst="flowChartAlternateProcess">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50000"/>
                  </a:schemeClr>
                </a:solidFill>
              </a:rPr>
              <a:t>Налоговые доходы</a:t>
            </a:r>
            <a:endParaRPr lang="ru-RU" sz="1600" b="1" dirty="0">
              <a:solidFill>
                <a:schemeClr val="accent2">
                  <a:lumMod val="50000"/>
                </a:schemeClr>
              </a:solidFill>
            </a:endParaRPr>
          </a:p>
        </p:txBody>
      </p:sp>
      <p:pic>
        <p:nvPicPr>
          <p:cNvPr id="12" name="Picture 10"/>
          <p:cNvPicPr>
            <a:picLocks noChangeAspect="1" noChangeArrowheads="1"/>
          </p:cNvPicPr>
          <p:nvPr/>
        </p:nvPicPr>
        <p:blipFill>
          <a:blip r:embed="rId2"/>
          <a:srcRect/>
          <a:stretch>
            <a:fillRect/>
          </a:stretch>
        </p:blipFill>
        <p:spPr bwMode="auto">
          <a:xfrm>
            <a:off x="3729605" y="5205239"/>
            <a:ext cx="1656184" cy="1046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58204" cy="500066"/>
          </a:xfrm>
        </p:spPr>
        <p:txBody>
          <a:bodyPr>
            <a:normAutofit fontScale="90000"/>
          </a:bodyPr>
          <a:lstStyle/>
          <a:p>
            <a:r>
              <a:rPr lang="ru-RU" sz="3200" dirty="0" smtClean="0"/>
              <a:t/>
            </a:r>
            <a:br>
              <a:rPr lang="ru-RU" sz="3200" dirty="0" smtClean="0"/>
            </a:br>
            <a:endParaRPr lang="ru-RU" sz="2200" dirty="0"/>
          </a:p>
        </p:txBody>
      </p:sp>
      <p:sp>
        <p:nvSpPr>
          <p:cNvPr id="3" name="Content Placeholder 2"/>
          <p:cNvSpPr>
            <a:spLocks noGrp="1"/>
          </p:cNvSpPr>
          <p:nvPr>
            <p:ph idx="1"/>
          </p:nvPr>
        </p:nvSpPr>
        <p:spPr>
          <a:xfrm>
            <a:off x="285720" y="1237078"/>
            <a:ext cx="8698151" cy="5572164"/>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312508" y="841868"/>
            <a:ext cx="8572560" cy="500066"/>
          </a:xfrm>
          <a:prstGeom prst="flowChartAlternateProcess">
            <a:avLst/>
          </a:prstGeom>
          <a:scene3d>
            <a:camera prst="orthographicFront"/>
            <a:lightRig rig="glow" dir="tl">
              <a:rot lat="0" lon="0" rev="5400000"/>
            </a:lightRig>
          </a:scene3d>
          <a:sp3d>
            <a:bevelT prst="angle"/>
          </a:sp3d>
        </p:spPr>
        <p:style>
          <a:lnRef idx="0">
            <a:schemeClr val="accent4"/>
          </a:lnRef>
          <a:fillRef idx="3">
            <a:schemeClr val="accent4"/>
          </a:fillRef>
          <a:effectRef idx="3">
            <a:schemeClr val="accent4"/>
          </a:effectRef>
          <a:fontRef idx="minor">
            <a:schemeClr val="lt1"/>
          </a:fontRef>
        </p:style>
        <p:txBody>
          <a:bodyPr rtlCol="0" anchor="ctr">
            <a:sp3d contourW="12700">
              <a:bevelT w="25400" h="25400"/>
              <a:contourClr>
                <a:schemeClr val="accent6">
                  <a:shade val="73000"/>
                </a:schemeClr>
              </a:contourClr>
            </a:sp3d>
          </a:bodyPr>
          <a:lstStyle/>
          <a:p>
            <a:pPr algn="ct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400" b="1" dirty="0" smtClean="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rPr>
              <a:t>ДОХОДЫ БЮДЖЕТА</a:t>
            </a:r>
            <a:endParaRPr lang="ru-RU" sz="2400" b="1" dirty="0">
              <a:ln w="24500" cmpd="dbl">
                <a:solidFill>
                  <a:schemeClr val="accent2">
                    <a:shade val="85000"/>
                    <a:satMod val="155000"/>
                  </a:schemeClr>
                </a:solidFill>
                <a:prstDash val="solid"/>
                <a:miter lim="800000"/>
              </a:ln>
              <a:solidFill>
                <a:schemeClr val="accent5">
                  <a:lumMod val="75000"/>
                </a:schemeClr>
              </a:solidFill>
              <a:effectLst>
                <a:outerShdw blurRad="38100" dist="38100" dir="7020000" algn="tl">
                  <a:srgbClr val="000000">
                    <a:alpha val="35000"/>
                  </a:srgbClr>
                </a:outerShdw>
              </a:effectLst>
            </a:endParaRPr>
          </a:p>
        </p:txBody>
      </p:sp>
      <p:sp>
        <p:nvSpPr>
          <p:cNvPr id="5" name="Flowchart: Alternate Process 4"/>
          <p:cNvSpPr/>
          <p:nvPr/>
        </p:nvSpPr>
        <p:spPr>
          <a:xfrm>
            <a:off x="321439" y="118221"/>
            <a:ext cx="8572560" cy="642942"/>
          </a:xfrm>
          <a:prstGeom prst="flowChartAlternateProcess">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rPr>
              <a:t>Какие поступления формируют доходную часть районного бюджета?</a:t>
            </a:r>
            <a:endParaRPr lang="ru-RU" b="1" dirty="0">
              <a:ln w="17780" cmpd="sng">
                <a:solidFill>
                  <a:srgbClr val="FFFFFF"/>
                </a:solidFill>
                <a:prstDash val="solid"/>
                <a:miter lim="800000"/>
              </a:ln>
              <a:solidFill>
                <a:schemeClr val="bg1">
                  <a:lumMod val="95000"/>
                  <a:lumOff val="5000"/>
                </a:schemeClr>
              </a:solidFill>
              <a:effectLst>
                <a:outerShdw blurRad="50800" algn="tl" rotWithShape="0">
                  <a:srgbClr val="000000"/>
                </a:outerShdw>
              </a:effectLst>
            </a:endParaRPr>
          </a:p>
        </p:txBody>
      </p:sp>
      <p:sp>
        <p:nvSpPr>
          <p:cNvPr id="6" name="Flowchart: Alternate Process 5"/>
          <p:cNvSpPr/>
          <p:nvPr/>
        </p:nvSpPr>
        <p:spPr>
          <a:xfrm>
            <a:off x="3071802" y="1432085"/>
            <a:ext cx="3214710" cy="496728"/>
          </a:xfrm>
          <a:prstGeom prst="flowChartAlternateProcess">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Неналоговые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7" name="Flowchart: Alternate Process 6"/>
          <p:cNvSpPr/>
          <p:nvPr/>
        </p:nvSpPr>
        <p:spPr>
          <a:xfrm>
            <a:off x="6381916" y="1380565"/>
            <a:ext cx="2500330" cy="652739"/>
          </a:xfrm>
          <a:prstGeom prst="flowChartAlternate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rPr>
              <a:t>Безвозмездные поступления</a:t>
            </a:r>
            <a:endParaRPr lang="ru-RU" b="1" dirty="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endParaRPr>
          </a:p>
        </p:txBody>
      </p:sp>
      <p:sp>
        <p:nvSpPr>
          <p:cNvPr id="9" name="Flowchart: Alternate Process 8"/>
          <p:cNvSpPr/>
          <p:nvPr/>
        </p:nvSpPr>
        <p:spPr>
          <a:xfrm>
            <a:off x="3071802" y="2033305"/>
            <a:ext cx="3214710" cy="100013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использования имущества, находящегося в государственной и муниципальной собственности</a:t>
            </a:r>
            <a:endParaRPr lang="ru-RU" sz="1400" b="1" dirty="0"/>
          </a:p>
        </p:txBody>
      </p:sp>
      <p:sp>
        <p:nvSpPr>
          <p:cNvPr id="10" name="Flowchart: Alternate Process 9"/>
          <p:cNvSpPr/>
          <p:nvPr/>
        </p:nvSpPr>
        <p:spPr>
          <a:xfrm>
            <a:off x="6453353" y="2873138"/>
            <a:ext cx="2396283" cy="714277"/>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Субсидии</a:t>
            </a:r>
            <a:endParaRPr lang="ru-RU" sz="1400" b="1" dirty="0"/>
          </a:p>
        </p:txBody>
      </p:sp>
      <p:sp>
        <p:nvSpPr>
          <p:cNvPr id="32" name="Flowchart: Alternate Process 31"/>
          <p:cNvSpPr/>
          <p:nvPr/>
        </p:nvSpPr>
        <p:spPr>
          <a:xfrm>
            <a:off x="311820" y="1428309"/>
            <a:ext cx="2679614" cy="519172"/>
          </a:xfrm>
          <a:prstGeom prst="flowChartAlternateProcess">
            <a:avLst/>
          </a:prstGeom>
          <a:ln>
            <a:noFill/>
          </a:ln>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rPr>
              <a:t>Налоговые доходы</a:t>
            </a:r>
            <a:endParaRPr lang="ru-RU" sz="2000" b="1" dirty="0">
              <a:ln w="12700">
                <a:solidFill>
                  <a:schemeClr val="tx2">
                    <a:satMod val="155000"/>
                  </a:schemeClr>
                </a:solidFill>
                <a:prstDash val="solid"/>
              </a:ln>
              <a:solidFill>
                <a:schemeClr val="bg1">
                  <a:lumMod val="95000"/>
                  <a:lumOff val="5000"/>
                </a:schemeClr>
              </a:solidFill>
              <a:effectLst>
                <a:outerShdw blurRad="41275" dist="20320" dir="1800000" algn="tl" rotWithShape="0">
                  <a:srgbClr val="000000">
                    <a:alpha val="40000"/>
                  </a:srgbClr>
                </a:outerShdw>
              </a:effectLst>
            </a:endParaRPr>
          </a:p>
        </p:txBody>
      </p:sp>
      <p:sp>
        <p:nvSpPr>
          <p:cNvPr id="12" name="Flowchart: Alternate Process 11"/>
          <p:cNvSpPr/>
          <p:nvPr/>
        </p:nvSpPr>
        <p:spPr>
          <a:xfrm>
            <a:off x="6420745" y="2106755"/>
            <a:ext cx="2428892" cy="663618"/>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Дотации</a:t>
            </a:r>
            <a:endParaRPr lang="ru-RU" sz="1400" b="1" dirty="0"/>
          </a:p>
        </p:txBody>
      </p:sp>
      <p:sp>
        <p:nvSpPr>
          <p:cNvPr id="13" name="Flowchart: Alternate Process 12"/>
          <p:cNvSpPr/>
          <p:nvPr/>
        </p:nvSpPr>
        <p:spPr>
          <a:xfrm>
            <a:off x="6453353" y="370971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Субвенции</a:t>
            </a:r>
            <a:endParaRPr lang="ru-RU" sz="1400" b="1" dirty="0"/>
          </a:p>
        </p:txBody>
      </p:sp>
      <p:sp>
        <p:nvSpPr>
          <p:cNvPr id="14" name="Flowchart: Alternate Process 13"/>
          <p:cNvSpPr/>
          <p:nvPr/>
        </p:nvSpPr>
        <p:spPr>
          <a:xfrm>
            <a:off x="6453353" y="4496124"/>
            <a:ext cx="2369208" cy="1128981"/>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Безвозмездные поступления от физических и юридических лиц</a:t>
            </a:r>
            <a:endParaRPr lang="ru-RU" sz="1400" b="1" dirty="0"/>
          </a:p>
        </p:txBody>
      </p:sp>
      <p:sp>
        <p:nvSpPr>
          <p:cNvPr id="15" name="Flowchart: Alternate Process 14"/>
          <p:cNvSpPr/>
          <p:nvPr/>
        </p:nvSpPr>
        <p:spPr>
          <a:xfrm>
            <a:off x="6453354" y="5747408"/>
            <a:ext cx="2369208" cy="642942"/>
          </a:xfrm>
          <a:prstGeom prst="flowChartAlternateProcess">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Иные межбюджетные трансферты</a:t>
            </a:r>
            <a:endParaRPr lang="ru-RU" sz="1400" b="1" dirty="0"/>
          </a:p>
        </p:txBody>
      </p:sp>
      <p:sp>
        <p:nvSpPr>
          <p:cNvPr id="16" name="Flowchart: Alternate Process 15"/>
          <p:cNvSpPr/>
          <p:nvPr/>
        </p:nvSpPr>
        <p:spPr>
          <a:xfrm>
            <a:off x="300579" y="2041947"/>
            <a:ext cx="2672994" cy="48640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на доходы физических лиц</a:t>
            </a:r>
            <a:endParaRPr lang="ru-RU" sz="1400" b="1" dirty="0"/>
          </a:p>
        </p:txBody>
      </p:sp>
      <p:sp>
        <p:nvSpPr>
          <p:cNvPr id="17" name="Flowchart: Alternate Process 16"/>
          <p:cNvSpPr/>
          <p:nvPr/>
        </p:nvSpPr>
        <p:spPr>
          <a:xfrm>
            <a:off x="297562" y="3230276"/>
            <a:ext cx="2676011" cy="94719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упрощенной системой налогообложения</a:t>
            </a:r>
            <a:endParaRPr lang="ru-RU" sz="1400" b="1" dirty="0"/>
          </a:p>
        </p:txBody>
      </p:sp>
      <p:sp>
        <p:nvSpPr>
          <p:cNvPr id="18" name="Flowchart: Alternate Process 17"/>
          <p:cNvSpPr/>
          <p:nvPr/>
        </p:nvSpPr>
        <p:spPr>
          <a:xfrm>
            <a:off x="321439" y="5180606"/>
            <a:ext cx="2643206" cy="693037"/>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Единый сельскохозяйственный налог</a:t>
            </a:r>
            <a:endParaRPr lang="ru-RU" sz="1400" b="1" dirty="0"/>
          </a:p>
        </p:txBody>
      </p:sp>
      <p:sp>
        <p:nvSpPr>
          <p:cNvPr id="19" name="Flowchart: Alternate Process 18"/>
          <p:cNvSpPr/>
          <p:nvPr/>
        </p:nvSpPr>
        <p:spPr>
          <a:xfrm>
            <a:off x="330368" y="5991106"/>
            <a:ext cx="2661066" cy="409345"/>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Государственная пошлина</a:t>
            </a:r>
            <a:endParaRPr lang="ru-RU" sz="1400" b="1" dirty="0"/>
          </a:p>
        </p:txBody>
      </p:sp>
      <p:sp>
        <p:nvSpPr>
          <p:cNvPr id="20" name="Flowchart: Alternate Process 19"/>
          <p:cNvSpPr/>
          <p:nvPr/>
        </p:nvSpPr>
        <p:spPr>
          <a:xfrm>
            <a:off x="3071802" y="3127019"/>
            <a:ext cx="3214710" cy="578001"/>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Платежи при пользовании природными ресур</a:t>
            </a:r>
            <a:r>
              <a:rPr lang="ru-RU" sz="1600" b="1" dirty="0" smtClean="0"/>
              <a:t>сами</a:t>
            </a:r>
            <a:endParaRPr lang="ru-RU" sz="1600" b="1" dirty="0"/>
          </a:p>
        </p:txBody>
      </p:sp>
      <p:sp>
        <p:nvSpPr>
          <p:cNvPr id="21" name="Flowchart: Alternate Process 20"/>
          <p:cNvSpPr/>
          <p:nvPr/>
        </p:nvSpPr>
        <p:spPr>
          <a:xfrm>
            <a:off x="3056854" y="3852384"/>
            <a:ext cx="3214710" cy="428628"/>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оказания платных услуг</a:t>
            </a:r>
            <a:endParaRPr lang="ru-RU" sz="1400" b="1" dirty="0"/>
          </a:p>
        </p:txBody>
      </p:sp>
      <p:sp>
        <p:nvSpPr>
          <p:cNvPr id="22" name="Flowchart: Alternate Process 21"/>
          <p:cNvSpPr/>
          <p:nvPr/>
        </p:nvSpPr>
        <p:spPr>
          <a:xfrm>
            <a:off x="3056854" y="4381109"/>
            <a:ext cx="3229658" cy="714380"/>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Доходы от продажи материальных и нематериальных активов</a:t>
            </a:r>
            <a:endParaRPr lang="ru-RU" sz="1400" b="1" dirty="0"/>
          </a:p>
        </p:txBody>
      </p:sp>
      <p:sp>
        <p:nvSpPr>
          <p:cNvPr id="23" name="Flowchart: Alternate Process 22"/>
          <p:cNvSpPr/>
          <p:nvPr/>
        </p:nvSpPr>
        <p:spPr>
          <a:xfrm>
            <a:off x="3071802" y="5157191"/>
            <a:ext cx="3214710" cy="500066"/>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Штрафные санкции</a:t>
            </a:r>
            <a:endParaRPr lang="ru-RU" sz="1400" b="1" dirty="0"/>
          </a:p>
        </p:txBody>
      </p:sp>
      <p:sp>
        <p:nvSpPr>
          <p:cNvPr id="24" name="Flowchart: Alternate Process 23"/>
          <p:cNvSpPr/>
          <p:nvPr/>
        </p:nvSpPr>
        <p:spPr>
          <a:xfrm>
            <a:off x="3089661" y="5747408"/>
            <a:ext cx="3214710" cy="642942"/>
          </a:xfrm>
          <a:prstGeom prst="flowChartAlternateProcess">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b="1" dirty="0" smtClean="0"/>
              <a:t>Прочие неналоговые доходы</a:t>
            </a:r>
            <a:endParaRPr lang="ru-RU" sz="1400" b="1" dirty="0"/>
          </a:p>
        </p:txBody>
      </p:sp>
      <p:sp>
        <p:nvSpPr>
          <p:cNvPr id="26" name="Flowchart: Alternate Process 15"/>
          <p:cNvSpPr/>
          <p:nvPr/>
        </p:nvSpPr>
        <p:spPr>
          <a:xfrm>
            <a:off x="312509" y="2618103"/>
            <a:ext cx="2661064" cy="510070"/>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Акцизы на нефтепродукты</a:t>
            </a:r>
            <a:endParaRPr lang="ru-RU" sz="1400" b="1" dirty="0"/>
          </a:p>
        </p:txBody>
      </p:sp>
      <p:sp>
        <p:nvSpPr>
          <p:cNvPr id="27" name="Flowchart: Alternate Process 16"/>
          <p:cNvSpPr/>
          <p:nvPr/>
        </p:nvSpPr>
        <p:spPr>
          <a:xfrm>
            <a:off x="285721" y="4267224"/>
            <a:ext cx="2678924" cy="838113"/>
          </a:xfrm>
          <a:prstGeom prst="flowChartAlternateProcess">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Налог, взимаемый в связи с применением патентной системы налогообложения</a:t>
            </a:r>
            <a:endParaRPr lang="ru-RU"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7" y="604290"/>
            <a:ext cx="7869523" cy="84965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ru-RU" sz="2000" b="1" dirty="0" smtClean="0">
                <a:solidFill>
                  <a:schemeClr val="accent6">
                    <a:lumMod val="20000"/>
                    <a:lumOff val="80000"/>
                  </a:schemeClr>
                </a:solidFill>
              </a:rPr>
              <a:t>Основные параметры бюджета Репьёвского муниципального района</a:t>
            </a:r>
            <a:endParaRPr lang="ru-RU" sz="2000" b="1" dirty="0">
              <a:solidFill>
                <a:schemeClr val="accent6">
                  <a:lumMod val="20000"/>
                  <a:lumOff val="80000"/>
                </a:schemeClr>
              </a:solidFill>
            </a:endParaRPr>
          </a:p>
        </p:txBody>
      </p:sp>
      <p:sp>
        <p:nvSpPr>
          <p:cNvPr id="11" name="Content Placeholder 10"/>
          <p:cNvSpPr>
            <a:spLocks noGrp="1"/>
          </p:cNvSpPr>
          <p:nvPr>
            <p:ph idx="1"/>
          </p:nvPr>
        </p:nvSpPr>
        <p:spPr>
          <a:xfrm>
            <a:off x="6876256" y="1140204"/>
            <a:ext cx="1944216" cy="594856"/>
          </a:xfrm>
        </p:spPr>
        <p:txBody>
          <a:bodyPr>
            <a:noAutofit/>
          </a:bodyPr>
          <a:lstStyle/>
          <a:p>
            <a:pPr lvl="1"/>
            <a:endParaRPr lang="ru-RU" sz="2000" dirty="0" smtClean="0"/>
          </a:p>
          <a:p>
            <a:pPr lvl="1"/>
            <a:r>
              <a:rPr lang="ru-RU" sz="1600" b="1" dirty="0" smtClean="0"/>
              <a:t>Тыс. руб.</a:t>
            </a:r>
          </a:p>
          <a:p>
            <a:pPr lvl="1"/>
            <a:r>
              <a:rPr lang="ru-RU" sz="2000" dirty="0" smtClean="0"/>
              <a:t>ты</a:t>
            </a:r>
          </a:p>
          <a:p>
            <a:pPr lvl="1"/>
            <a:endParaRPr lang="ru-RU" sz="2000" dirty="0" smtClean="0"/>
          </a:p>
          <a:p>
            <a:pPr lvl="1"/>
            <a:endParaRPr lang="ru-RU" sz="2000" dirty="0" smtClean="0"/>
          </a:p>
        </p:txBody>
      </p:sp>
      <p:sp>
        <p:nvSpPr>
          <p:cNvPr id="12" name="Flowchart: Alternate Process 11"/>
          <p:cNvSpPr/>
          <p:nvPr/>
        </p:nvSpPr>
        <p:spPr>
          <a:xfrm>
            <a:off x="705369" y="1857364"/>
            <a:ext cx="372261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3" name="Flowchart: Alternate Process 12"/>
          <p:cNvSpPr/>
          <p:nvPr/>
        </p:nvSpPr>
        <p:spPr>
          <a:xfrm>
            <a:off x="5894219" y="1869602"/>
            <a:ext cx="1326785"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2025 год</a:t>
            </a:r>
          </a:p>
          <a:p>
            <a:pPr algn="ctr"/>
            <a:r>
              <a:rPr lang="ru-RU" sz="1600" b="1" dirty="0" smtClean="0"/>
              <a:t>бюджет</a:t>
            </a:r>
            <a:endParaRPr lang="ru-RU" sz="1600" b="1" dirty="0"/>
          </a:p>
        </p:txBody>
      </p:sp>
      <p:sp>
        <p:nvSpPr>
          <p:cNvPr id="14" name="Flowchart: Alternate Process 13"/>
          <p:cNvSpPr/>
          <p:nvPr/>
        </p:nvSpPr>
        <p:spPr>
          <a:xfrm>
            <a:off x="714348" y="2714620"/>
            <a:ext cx="3713636"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ДОХОДЫ, всего</a:t>
            </a:r>
            <a:endParaRPr lang="ru-RU" sz="1600" b="1" dirty="0"/>
          </a:p>
        </p:txBody>
      </p:sp>
      <p:sp>
        <p:nvSpPr>
          <p:cNvPr id="15" name="Flowchart: Alternate Process 14"/>
          <p:cNvSpPr/>
          <p:nvPr/>
        </p:nvSpPr>
        <p:spPr>
          <a:xfrm>
            <a:off x="4502486" y="2694048"/>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531902,5</a:t>
            </a:r>
            <a:endParaRPr lang="ru-RU" sz="1600" b="1" dirty="0"/>
          </a:p>
        </p:txBody>
      </p:sp>
      <p:sp>
        <p:nvSpPr>
          <p:cNvPr id="17" name="Flowchart: Alternate Process 16"/>
          <p:cNvSpPr/>
          <p:nvPr/>
        </p:nvSpPr>
        <p:spPr>
          <a:xfrm>
            <a:off x="714348" y="3437811"/>
            <a:ext cx="371363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r>
              <a:rPr lang="ru-RU" sz="1600" dirty="0" smtClean="0"/>
              <a:t>Из них</a:t>
            </a:r>
            <a:r>
              <a:rPr lang="en-US" sz="1600" dirty="0" smtClean="0"/>
              <a:t>:</a:t>
            </a:r>
            <a:endParaRPr lang="ru-RU" sz="1600" dirty="0"/>
          </a:p>
        </p:txBody>
      </p:sp>
      <p:sp>
        <p:nvSpPr>
          <p:cNvPr id="18" name="Flowchart: Alternate Process 17"/>
          <p:cNvSpPr/>
          <p:nvPr/>
        </p:nvSpPr>
        <p:spPr>
          <a:xfrm>
            <a:off x="4502301" y="3431304"/>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9" name="Flowchart: Alternate Process 18"/>
          <p:cNvSpPr/>
          <p:nvPr/>
        </p:nvSpPr>
        <p:spPr>
          <a:xfrm>
            <a:off x="714348" y="4000504"/>
            <a:ext cx="3713636"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Налоговые + неналоговые</a:t>
            </a:r>
            <a:endParaRPr lang="ru-RU" sz="1600" b="1" dirty="0"/>
          </a:p>
        </p:txBody>
      </p:sp>
      <p:sp>
        <p:nvSpPr>
          <p:cNvPr id="20" name="Flowchart: Alternate Process 19"/>
          <p:cNvSpPr/>
          <p:nvPr/>
        </p:nvSpPr>
        <p:spPr>
          <a:xfrm>
            <a:off x="4510363" y="4018772"/>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89972</a:t>
            </a:r>
            <a:endParaRPr lang="ru-RU" sz="1600" b="1" dirty="0"/>
          </a:p>
        </p:txBody>
      </p:sp>
      <p:sp>
        <p:nvSpPr>
          <p:cNvPr id="21" name="Flowchart: Alternate Process 20"/>
          <p:cNvSpPr/>
          <p:nvPr/>
        </p:nvSpPr>
        <p:spPr>
          <a:xfrm>
            <a:off x="714348" y="5143512"/>
            <a:ext cx="371363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РАСХОДЫ, всего</a:t>
            </a:r>
            <a:endParaRPr lang="ru-RU" sz="1600" b="1" dirty="0"/>
          </a:p>
        </p:txBody>
      </p:sp>
      <p:sp>
        <p:nvSpPr>
          <p:cNvPr id="22" name="Flowchart: Alternate Process 21"/>
          <p:cNvSpPr/>
          <p:nvPr/>
        </p:nvSpPr>
        <p:spPr>
          <a:xfrm>
            <a:off x="4504001"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540717,5</a:t>
            </a:r>
            <a:endParaRPr lang="ru-RU" sz="1600" b="1" dirty="0"/>
          </a:p>
        </p:txBody>
      </p:sp>
      <p:sp>
        <p:nvSpPr>
          <p:cNvPr id="25" name="Flowchart: Alternate Process 24"/>
          <p:cNvSpPr/>
          <p:nvPr/>
        </p:nvSpPr>
        <p:spPr>
          <a:xfrm>
            <a:off x="714348" y="5715016"/>
            <a:ext cx="3713636"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Дефицит  ( - ), профицит (+)</a:t>
            </a:r>
            <a:endParaRPr lang="ru-RU" sz="1600" b="1" dirty="0"/>
          </a:p>
        </p:txBody>
      </p:sp>
      <p:sp>
        <p:nvSpPr>
          <p:cNvPr id="26" name="Flowchart: Alternate Process 25"/>
          <p:cNvSpPr/>
          <p:nvPr/>
        </p:nvSpPr>
        <p:spPr>
          <a:xfrm>
            <a:off x="4491203" y="5695507"/>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-8815</a:t>
            </a:r>
            <a:endParaRPr lang="ru-RU" sz="1600" b="1" dirty="0"/>
          </a:p>
        </p:txBody>
      </p:sp>
      <p:sp>
        <p:nvSpPr>
          <p:cNvPr id="16" name="Flowchart: Alternate Process 15"/>
          <p:cNvSpPr/>
          <p:nvPr/>
        </p:nvSpPr>
        <p:spPr>
          <a:xfrm>
            <a:off x="714348" y="4572008"/>
            <a:ext cx="3713636"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Безвозмездные поступления</a:t>
            </a:r>
            <a:endParaRPr lang="ru-RU" sz="1600" b="1" dirty="0"/>
          </a:p>
        </p:txBody>
      </p:sp>
      <p:sp>
        <p:nvSpPr>
          <p:cNvPr id="23" name="Flowchart: Alternate Process 22"/>
          <p:cNvSpPr/>
          <p:nvPr/>
        </p:nvSpPr>
        <p:spPr>
          <a:xfrm>
            <a:off x="4510363"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441930,5</a:t>
            </a:r>
            <a:endParaRPr lang="ru-RU" sz="1600" b="1" dirty="0"/>
          </a:p>
        </p:txBody>
      </p:sp>
      <p:sp>
        <p:nvSpPr>
          <p:cNvPr id="24" name="Flowchart: Alternate Process 12"/>
          <p:cNvSpPr/>
          <p:nvPr/>
        </p:nvSpPr>
        <p:spPr>
          <a:xfrm>
            <a:off x="4522794" y="1869602"/>
            <a:ext cx="1313913" cy="71438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2024 год</a:t>
            </a:r>
          </a:p>
          <a:p>
            <a:pPr algn="ctr"/>
            <a:r>
              <a:rPr lang="ru-RU" sz="1600" b="1" dirty="0" smtClean="0"/>
              <a:t>бюджет</a:t>
            </a:r>
            <a:endParaRPr lang="ru-RU" sz="1600" b="1" dirty="0"/>
          </a:p>
        </p:txBody>
      </p:sp>
      <p:sp>
        <p:nvSpPr>
          <p:cNvPr id="27" name="Flowchart: Alternate Process 12"/>
          <p:cNvSpPr/>
          <p:nvPr/>
        </p:nvSpPr>
        <p:spPr>
          <a:xfrm>
            <a:off x="7278516" y="1882647"/>
            <a:ext cx="1326785" cy="718411"/>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2026 год</a:t>
            </a:r>
          </a:p>
          <a:p>
            <a:pPr algn="ctr"/>
            <a:r>
              <a:rPr lang="ru-RU" sz="1600" b="1" dirty="0" smtClean="0"/>
              <a:t>бюджет</a:t>
            </a:r>
            <a:endParaRPr lang="ru-RU" sz="1600" b="1" dirty="0"/>
          </a:p>
        </p:txBody>
      </p:sp>
      <p:sp>
        <p:nvSpPr>
          <p:cNvPr id="29" name="Flowchart: Alternate Process 14"/>
          <p:cNvSpPr/>
          <p:nvPr/>
        </p:nvSpPr>
        <p:spPr>
          <a:xfrm>
            <a:off x="5893906" y="2705809"/>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402714,3</a:t>
            </a:r>
            <a:endParaRPr lang="ru-RU" sz="1600" b="1" dirty="0"/>
          </a:p>
        </p:txBody>
      </p:sp>
      <p:sp>
        <p:nvSpPr>
          <p:cNvPr id="30" name="Flowchart: Alternate Process 14"/>
          <p:cNvSpPr/>
          <p:nvPr/>
        </p:nvSpPr>
        <p:spPr>
          <a:xfrm>
            <a:off x="7283449" y="2706651"/>
            <a:ext cx="1316918" cy="61264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444558,9</a:t>
            </a:r>
            <a:endParaRPr lang="ru-RU" sz="1600" b="1" dirty="0"/>
          </a:p>
        </p:txBody>
      </p:sp>
      <p:sp>
        <p:nvSpPr>
          <p:cNvPr id="31" name="Flowchart: Alternate Process 17"/>
          <p:cNvSpPr/>
          <p:nvPr/>
        </p:nvSpPr>
        <p:spPr>
          <a:xfrm>
            <a:off x="5904086" y="3439842"/>
            <a:ext cx="1316918"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3" name="Flowchart: Alternate Process 17"/>
          <p:cNvSpPr/>
          <p:nvPr/>
        </p:nvSpPr>
        <p:spPr>
          <a:xfrm>
            <a:off x="7305871" y="3423482"/>
            <a:ext cx="1294496" cy="428628"/>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34" name="Flowchart: Alternate Process 21"/>
          <p:cNvSpPr/>
          <p:nvPr/>
        </p:nvSpPr>
        <p:spPr>
          <a:xfrm>
            <a:off x="5902868" y="514351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407231,3</a:t>
            </a:r>
            <a:endParaRPr lang="ru-RU" sz="1600" b="1" dirty="0"/>
          </a:p>
        </p:txBody>
      </p:sp>
      <p:sp>
        <p:nvSpPr>
          <p:cNvPr id="35" name="Flowchart: Alternate Process 21"/>
          <p:cNvSpPr/>
          <p:nvPr/>
        </p:nvSpPr>
        <p:spPr>
          <a:xfrm>
            <a:off x="7289230" y="5136682"/>
            <a:ext cx="1305356" cy="469772"/>
          </a:xfrm>
          <a:prstGeom prst="flowChartAlternateProcess">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445066,9</a:t>
            </a:r>
            <a:endParaRPr lang="ru-RU" sz="1600" b="1" dirty="0"/>
          </a:p>
        </p:txBody>
      </p:sp>
      <p:sp>
        <p:nvSpPr>
          <p:cNvPr id="36" name="Flowchart: Alternate Process 19"/>
          <p:cNvSpPr/>
          <p:nvPr/>
        </p:nvSpPr>
        <p:spPr>
          <a:xfrm>
            <a:off x="5902868" y="3994319"/>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95704</a:t>
            </a:r>
            <a:endParaRPr lang="ru-RU" sz="1600" b="1" dirty="0"/>
          </a:p>
        </p:txBody>
      </p:sp>
      <p:sp>
        <p:nvSpPr>
          <p:cNvPr id="37" name="Flowchart: Alternate Process 19"/>
          <p:cNvSpPr/>
          <p:nvPr/>
        </p:nvSpPr>
        <p:spPr>
          <a:xfrm>
            <a:off x="7292411" y="3997745"/>
            <a:ext cx="1298994" cy="428628"/>
          </a:xfrm>
          <a:prstGeom prst="flowChartAlternateProcess">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100767</a:t>
            </a:r>
            <a:endParaRPr lang="ru-RU" sz="1600" b="1" dirty="0"/>
          </a:p>
        </p:txBody>
      </p:sp>
      <p:sp>
        <p:nvSpPr>
          <p:cNvPr id="38" name="Flowchart: Alternate Process 22"/>
          <p:cNvSpPr/>
          <p:nvPr/>
        </p:nvSpPr>
        <p:spPr>
          <a:xfrm>
            <a:off x="5896507" y="4572008"/>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307010,3</a:t>
            </a:r>
            <a:endParaRPr lang="ru-RU" sz="1600" b="1" dirty="0"/>
          </a:p>
        </p:txBody>
      </p:sp>
      <p:sp>
        <p:nvSpPr>
          <p:cNvPr id="39" name="Flowchart: Alternate Process 22"/>
          <p:cNvSpPr/>
          <p:nvPr/>
        </p:nvSpPr>
        <p:spPr>
          <a:xfrm>
            <a:off x="7278516" y="4553197"/>
            <a:ext cx="1305355" cy="428628"/>
          </a:xfrm>
          <a:prstGeom prst="flowChartAlternateProcess">
            <a:avLst/>
          </a:prstGeom>
          <a:solidFill>
            <a:srgbClr val="FFFF66"/>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t>343791,9</a:t>
            </a:r>
            <a:endParaRPr lang="ru-RU" sz="1600" b="1" dirty="0"/>
          </a:p>
        </p:txBody>
      </p:sp>
      <p:sp>
        <p:nvSpPr>
          <p:cNvPr id="40" name="Flowchart: Alternate Process 25"/>
          <p:cNvSpPr/>
          <p:nvPr/>
        </p:nvSpPr>
        <p:spPr>
          <a:xfrm>
            <a:off x="5893906" y="570417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-9000</a:t>
            </a:r>
            <a:endParaRPr lang="ru-RU" sz="1600" b="1" dirty="0"/>
          </a:p>
        </p:txBody>
      </p:sp>
      <p:sp>
        <p:nvSpPr>
          <p:cNvPr id="41" name="Flowchart: Alternate Process 25"/>
          <p:cNvSpPr/>
          <p:nvPr/>
        </p:nvSpPr>
        <p:spPr>
          <a:xfrm>
            <a:off x="7277650" y="5692134"/>
            <a:ext cx="1298994" cy="469772"/>
          </a:xfrm>
          <a:prstGeom prst="flowChartAlternate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-10000</a:t>
            </a:r>
            <a:endParaRPr lang="ru-RU"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833" y="0"/>
            <a:ext cx="7163532" cy="188640"/>
          </a:xfrm>
        </p:spPr>
        <p:txBody>
          <a:bodyPr>
            <a:normAutofit fontScale="90000"/>
          </a:bodyPr>
          <a:lstStyle/>
          <a:p>
            <a:pPr algn="l"/>
            <a:r>
              <a:rPr lang="ru-RU" sz="2400" b="1" dirty="0" smtClean="0"/>
              <a:t>        </a:t>
            </a:r>
            <a:br>
              <a:rPr lang="ru-RU" sz="2400" b="1" dirty="0" smtClean="0"/>
            </a:br>
            <a:r>
              <a:rPr lang="ru-RU" sz="2700" b="1" dirty="0" smtClean="0">
                <a:solidFill>
                  <a:schemeClr val="accent4">
                    <a:lumMod val="20000"/>
                    <a:lumOff val="80000"/>
                  </a:schemeClr>
                </a:solidFill>
              </a:rPr>
              <a:t>Что такое налог и какие бывают виды налогов?</a:t>
            </a:r>
            <a:r>
              <a:rPr lang="ru-RU" sz="2200" b="1" dirty="0" smtClean="0">
                <a:solidFill>
                  <a:schemeClr val="accent4">
                    <a:lumMod val="20000"/>
                    <a:lumOff val="80000"/>
                  </a:schemeClr>
                </a:solidFill>
              </a:rPr>
              <a:t/>
            </a:r>
            <a:br>
              <a:rPr lang="ru-RU" sz="2200" b="1" dirty="0" smtClean="0">
                <a:solidFill>
                  <a:schemeClr val="accent4">
                    <a:lumMod val="20000"/>
                    <a:lumOff val="80000"/>
                  </a:schemeClr>
                </a:solidFill>
              </a:rPr>
            </a:br>
            <a:r>
              <a:rPr lang="ru-RU" sz="1600" b="1" dirty="0" smtClean="0">
                <a:solidFill>
                  <a:schemeClr val="accent4">
                    <a:lumMod val="20000"/>
                    <a:lumOff val="80000"/>
                  </a:schemeClr>
                </a:solidFill>
              </a:rPr>
              <a:t>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endParaRPr lang="ru-RU" sz="1600" b="1" dirty="0">
              <a:solidFill>
                <a:schemeClr val="accent4">
                  <a:lumMod val="20000"/>
                  <a:lumOff val="80000"/>
                </a:schemeClr>
              </a:solidFill>
            </a:endParaRPr>
          </a:p>
        </p:txBody>
      </p:sp>
      <p:sp>
        <p:nvSpPr>
          <p:cNvPr id="3" name="Content Placeholder 2"/>
          <p:cNvSpPr>
            <a:spLocks noGrp="1"/>
          </p:cNvSpPr>
          <p:nvPr>
            <p:ph idx="1"/>
          </p:nvPr>
        </p:nvSpPr>
        <p:spPr>
          <a:xfrm>
            <a:off x="69478" y="2591823"/>
            <a:ext cx="8996965" cy="3949915"/>
          </a:xfrm>
        </p:spPr>
        <p:style>
          <a:lnRef idx="2">
            <a:schemeClr val="accent2"/>
          </a:lnRef>
          <a:fillRef idx="1">
            <a:schemeClr val="lt1"/>
          </a:fillRef>
          <a:effectRef idx="0">
            <a:schemeClr val="accent2"/>
          </a:effectRef>
          <a:fontRef idx="minor">
            <a:schemeClr val="dk1"/>
          </a:fontRef>
        </p:style>
        <p:txBody>
          <a:bodyPr/>
          <a:lstStyle/>
          <a:p>
            <a:pPr algn="ctr">
              <a:buNone/>
            </a:pPr>
            <a:endParaRPr lang="ru-RU" dirty="0" smtClean="0"/>
          </a:p>
          <a:p>
            <a:pPr algn="ctr">
              <a:buNone/>
            </a:pPr>
            <a:r>
              <a:rPr lang="ru-RU" dirty="0" smtClean="0">
                <a:solidFill>
                  <a:srgbClr val="FF0000"/>
                </a:solidFill>
              </a:rPr>
              <a:t>       ФЕДЕРАЛЬНЫЕ                   РЕГИОНАЛЬНЫЕ                     МЕСТНЫЕ </a:t>
            </a:r>
          </a:p>
          <a:p>
            <a:pPr algn="ctr">
              <a:buNone/>
            </a:pPr>
            <a:r>
              <a:rPr lang="ru-RU" sz="1400" b="1" dirty="0" smtClean="0">
                <a:solidFill>
                  <a:srgbClr val="002060"/>
                </a:solidFill>
              </a:rPr>
              <a:t>  УСТАНОВЛЕНЫ</a:t>
            </a:r>
            <a:endParaRPr lang="ru-RU" sz="1400" b="1" dirty="0">
              <a:solidFill>
                <a:srgbClr val="002060"/>
              </a:solidFill>
            </a:endParaRPr>
          </a:p>
        </p:txBody>
      </p:sp>
      <p:sp>
        <p:nvSpPr>
          <p:cNvPr id="4" name="Oval 3"/>
          <p:cNvSpPr/>
          <p:nvPr/>
        </p:nvSpPr>
        <p:spPr>
          <a:xfrm>
            <a:off x="1660997" y="2371789"/>
            <a:ext cx="5758394" cy="500066"/>
          </a:xfrm>
          <a:prstGeom prst="ellipse">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smtClean="0"/>
              <a:t>Виды налогов</a:t>
            </a:r>
            <a:endParaRPr lang="ru-RU" sz="2400" b="1" dirty="0"/>
          </a:p>
        </p:txBody>
      </p:sp>
      <p:sp>
        <p:nvSpPr>
          <p:cNvPr id="5" name="Rounded Rectangle 4"/>
          <p:cNvSpPr/>
          <p:nvPr/>
        </p:nvSpPr>
        <p:spPr>
          <a:xfrm>
            <a:off x="211997" y="4322279"/>
            <a:ext cx="2732882" cy="2535721"/>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Налоговым кодексом Российской Федерации обязательны к уплате на всей территории РФ, например</a:t>
            </a:r>
            <a:r>
              <a:rPr lang="en-US" sz="1400" b="1" dirty="0" smtClean="0"/>
              <a:t>:</a:t>
            </a:r>
          </a:p>
          <a:p>
            <a:pPr algn="ctr"/>
            <a:r>
              <a:rPr lang="en-US" sz="1400" b="1" dirty="0" smtClean="0"/>
              <a:t>-</a:t>
            </a:r>
            <a:r>
              <a:rPr lang="ru-RU" sz="1400" b="1" dirty="0" smtClean="0"/>
              <a:t>налог на доходы физических лиц</a:t>
            </a:r>
            <a:r>
              <a:rPr lang="en-US" sz="1400" b="1" dirty="0" smtClean="0"/>
              <a:t>;</a:t>
            </a:r>
          </a:p>
          <a:p>
            <a:pPr algn="ctr"/>
            <a:r>
              <a:rPr lang="en-US" sz="1400" b="1" dirty="0" smtClean="0"/>
              <a:t>-</a:t>
            </a:r>
            <a:r>
              <a:rPr lang="ru-RU" sz="1400" b="1" dirty="0" smtClean="0"/>
              <a:t>акцизы на нефтепродукты</a:t>
            </a:r>
            <a:r>
              <a:rPr lang="en-US" sz="1400" b="1" dirty="0" smtClean="0"/>
              <a:t>;</a:t>
            </a:r>
            <a:endParaRPr lang="ru-RU" sz="1400" b="1" dirty="0" smtClean="0"/>
          </a:p>
          <a:p>
            <a:pPr algn="ctr"/>
            <a:r>
              <a:rPr lang="ru-RU" sz="1400" b="1" dirty="0" smtClean="0"/>
              <a:t>-единый сельскохозяйственный налог</a:t>
            </a:r>
            <a:endParaRPr lang="ru-RU" sz="1400" b="1" dirty="0"/>
          </a:p>
        </p:txBody>
      </p:sp>
      <p:sp>
        <p:nvSpPr>
          <p:cNvPr id="6" name="Rounded Rectangle 5"/>
          <p:cNvSpPr/>
          <p:nvPr/>
        </p:nvSpPr>
        <p:spPr>
          <a:xfrm>
            <a:off x="3213086" y="4322280"/>
            <a:ext cx="2709748" cy="2514914"/>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законами субъектов РФ и обязательны к уплате на соответствующих территориях субъектов РФ, например</a:t>
            </a:r>
            <a:r>
              <a:rPr lang="en-US" sz="1400" b="1" dirty="0" smtClean="0"/>
              <a:t>:</a:t>
            </a:r>
            <a:r>
              <a:rPr lang="ru-RU" sz="1400" b="1" dirty="0" smtClean="0"/>
              <a:t> </a:t>
            </a:r>
          </a:p>
          <a:p>
            <a:pPr algn="ctr"/>
            <a:r>
              <a:rPr lang="ru-RU" sz="1400" b="1" dirty="0" smtClean="0"/>
              <a:t>-налог на имущество организаций</a:t>
            </a:r>
            <a:r>
              <a:rPr lang="en-US" sz="1400" b="1" dirty="0" smtClean="0"/>
              <a:t>;</a:t>
            </a:r>
          </a:p>
          <a:p>
            <a:pPr algn="ctr"/>
            <a:r>
              <a:rPr lang="en-US" sz="1400" b="1" dirty="0" smtClean="0"/>
              <a:t>-</a:t>
            </a:r>
            <a:r>
              <a:rPr lang="ru-RU" sz="1400" b="1" dirty="0" smtClean="0"/>
              <a:t>транспортный налог</a:t>
            </a:r>
            <a:endParaRPr lang="ru-RU" sz="1400" b="1" dirty="0"/>
          </a:p>
        </p:txBody>
      </p:sp>
      <p:sp>
        <p:nvSpPr>
          <p:cNvPr id="7" name="Rounded Rectangle 6"/>
          <p:cNvSpPr/>
          <p:nvPr/>
        </p:nvSpPr>
        <p:spPr>
          <a:xfrm>
            <a:off x="6135510" y="4365938"/>
            <a:ext cx="2930933" cy="2492062"/>
          </a:xfrm>
          <a:prstGeom prst="round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 например</a:t>
            </a:r>
            <a:r>
              <a:rPr lang="en-US" sz="1400" b="1" dirty="0" smtClean="0"/>
              <a:t>:</a:t>
            </a:r>
            <a:endParaRPr lang="ru-RU" sz="1400" b="1" dirty="0" smtClean="0"/>
          </a:p>
          <a:p>
            <a:pPr algn="ctr"/>
            <a:r>
              <a:rPr lang="ru-RU" sz="1400" b="1" dirty="0" smtClean="0"/>
              <a:t>-земельный налог</a:t>
            </a:r>
            <a:r>
              <a:rPr lang="en-US" sz="1400" b="1" dirty="0" smtClean="0"/>
              <a:t>;</a:t>
            </a:r>
            <a:endParaRPr lang="ru-RU" sz="1400" b="1" dirty="0" smtClean="0"/>
          </a:p>
          <a:p>
            <a:pPr algn="ctr"/>
            <a:r>
              <a:rPr lang="ru-RU" sz="1400" b="1" dirty="0" smtClean="0"/>
              <a:t>-налог на имущество физических лиц</a:t>
            </a:r>
            <a:endParaRPr lang="ru-RU" sz="1400" b="1" dirty="0"/>
          </a:p>
        </p:txBody>
      </p:sp>
      <p:sp>
        <p:nvSpPr>
          <p:cNvPr id="8" name="Down Arrow 7"/>
          <p:cNvSpPr/>
          <p:nvPr/>
        </p:nvSpPr>
        <p:spPr>
          <a:xfrm>
            <a:off x="1418681" y="3778752"/>
            <a:ext cx="484632" cy="454529"/>
          </a:xfrm>
          <a:prstGeom prst="downArrow">
            <a:avLst>
              <a:gd name="adj1" fmla="val 44451"/>
              <a:gd name="adj2" fmla="val 5000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Down Arrow 8"/>
          <p:cNvSpPr/>
          <p:nvPr/>
        </p:nvSpPr>
        <p:spPr>
          <a:xfrm>
            <a:off x="4325644" y="3729214"/>
            <a:ext cx="484632" cy="45452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Down Arrow 9"/>
          <p:cNvSpPr/>
          <p:nvPr/>
        </p:nvSpPr>
        <p:spPr>
          <a:xfrm>
            <a:off x="7116344" y="3729214"/>
            <a:ext cx="484632" cy="488484"/>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50" y="16442"/>
            <a:ext cx="8572716" cy="648039"/>
          </a:xfrm>
        </p:spPr>
        <p:txBody>
          <a:bodyPr>
            <a:noAutofit/>
          </a:bodyPr>
          <a:lstStyle/>
          <a:p>
            <a:pPr algn="ctr"/>
            <a:r>
              <a:rPr lang="ru-RU" sz="2400" b="1" dirty="0" smtClean="0">
                <a:solidFill>
                  <a:schemeClr val="accent4">
                    <a:lumMod val="20000"/>
                    <a:lumOff val="80000"/>
                  </a:schemeClr>
                </a:solidFill>
              </a:rPr>
              <a:t>Нормативы зачисления налогов по уровням бюджета на территории Репьёвского муниципального района</a:t>
            </a:r>
            <a:endParaRPr lang="ru-RU" sz="2400" b="1" dirty="0">
              <a:solidFill>
                <a:schemeClr val="accent4">
                  <a:lumMod val="20000"/>
                  <a:lumOff val="80000"/>
                </a:schemeClr>
              </a:solidFill>
            </a:endParaRPr>
          </a:p>
        </p:txBody>
      </p:sp>
      <p:sp>
        <p:nvSpPr>
          <p:cNvPr id="3" name="Content Placeholder 2"/>
          <p:cNvSpPr>
            <a:spLocks noGrp="1"/>
          </p:cNvSpPr>
          <p:nvPr>
            <p:ph idx="1"/>
          </p:nvPr>
        </p:nvSpPr>
        <p:spPr>
          <a:xfrm>
            <a:off x="214282" y="1285860"/>
            <a:ext cx="8643998" cy="5429288"/>
          </a:xfrm>
        </p:spPr>
        <p:txBody>
          <a:bodyPr/>
          <a:lstStyle/>
          <a:p>
            <a:endParaRPr lang="ru-RU" dirty="0"/>
          </a:p>
        </p:txBody>
      </p:sp>
      <p:sp>
        <p:nvSpPr>
          <p:cNvPr id="4" name="Rectangle 3"/>
          <p:cNvSpPr/>
          <p:nvPr/>
        </p:nvSpPr>
        <p:spPr>
          <a:xfrm>
            <a:off x="199988" y="900633"/>
            <a:ext cx="4643470" cy="572514"/>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Налоги и сборы, установленные законодательством</a:t>
            </a:r>
            <a:endParaRPr lang="ru-RU" sz="1400" b="1" dirty="0"/>
          </a:p>
        </p:txBody>
      </p:sp>
      <p:sp>
        <p:nvSpPr>
          <p:cNvPr id="5" name="Rectangle 4"/>
          <p:cNvSpPr/>
          <p:nvPr/>
        </p:nvSpPr>
        <p:spPr>
          <a:xfrm>
            <a:off x="4900428" y="900633"/>
            <a:ext cx="1214446" cy="551649"/>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Областной бюджет</a:t>
            </a:r>
            <a:endParaRPr lang="ru-RU" sz="1200" b="1" dirty="0"/>
          </a:p>
        </p:txBody>
      </p:sp>
      <p:sp>
        <p:nvSpPr>
          <p:cNvPr id="6" name="Rectangle 5"/>
          <p:cNvSpPr/>
          <p:nvPr/>
        </p:nvSpPr>
        <p:spPr>
          <a:xfrm>
            <a:off x="6200779" y="900633"/>
            <a:ext cx="1243209" cy="551071"/>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 муниципального района</a:t>
            </a:r>
            <a:endParaRPr lang="ru-RU" sz="1200" b="1" dirty="0"/>
          </a:p>
        </p:txBody>
      </p:sp>
      <p:sp>
        <p:nvSpPr>
          <p:cNvPr id="7" name="Rectangle 6"/>
          <p:cNvSpPr/>
          <p:nvPr/>
        </p:nvSpPr>
        <p:spPr>
          <a:xfrm>
            <a:off x="7500957" y="902986"/>
            <a:ext cx="1271747" cy="577766"/>
          </a:xfrm>
          <a:prstGeom prst="rect">
            <a:avLst/>
          </a:prstGeom>
          <a:solidFill>
            <a:srgbClr val="DDDDDD"/>
          </a:soli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dirty="0" smtClean="0"/>
              <a:t>Бюджеты сельских поселений</a:t>
            </a:r>
            <a:endParaRPr lang="ru-RU" sz="1200" b="1" dirty="0"/>
          </a:p>
        </p:txBody>
      </p:sp>
      <p:sp>
        <p:nvSpPr>
          <p:cNvPr id="9" name="Rectangle 8"/>
          <p:cNvSpPr/>
          <p:nvPr/>
        </p:nvSpPr>
        <p:spPr>
          <a:xfrm>
            <a:off x="4926664" y="1504952"/>
            <a:ext cx="1214446" cy="4089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51%</a:t>
            </a:r>
            <a:endParaRPr lang="ru-RU" b="1" dirty="0"/>
          </a:p>
        </p:txBody>
      </p:sp>
      <p:sp>
        <p:nvSpPr>
          <p:cNvPr id="10" name="Rectangle 9"/>
          <p:cNvSpPr/>
          <p:nvPr/>
        </p:nvSpPr>
        <p:spPr>
          <a:xfrm>
            <a:off x="6229542" y="1511507"/>
            <a:ext cx="1214446" cy="415869"/>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47%</a:t>
            </a:r>
            <a:endParaRPr lang="ru-RU" b="1" dirty="0"/>
          </a:p>
        </p:txBody>
      </p:sp>
      <p:sp>
        <p:nvSpPr>
          <p:cNvPr id="11" name="Rectangle 10"/>
          <p:cNvSpPr/>
          <p:nvPr/>
        </p:nvSpPr>
        <p:spPr>
          <a:xfrm>
            <a:off x="7527194" y="1532055"/>
            <a:ext cx="1271746" cy="39994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2%</a:t>
            </a:r>
            <a:endParaRPr lang="ru-RU" b="1" dirty="0"/>
          </a:p>
        </p:txBody>
      </p:sp>
      <p:sp>
        <p:nvSpPr>
          <p:cNvPr id="12" name="Rectangle 11"/>
          <p:cNvSpPr/>
          <p:nvPr/>
        </p:nvSpPr>
        <p:spPr>
          <a:xfrm>
            <a:off x="985806" y="1480752"/>
            <a:ext cx="3857652" cy="43315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на доходы физических лиц</a:t>
            </a:r>
            <a:endParaRPr lang="ru-RU" sz="1400" b="1" dirty="0"/>
          </a:p>
        </p:txBody>
      </p:sp>
      <p:sp>
        <p:nvSpPr>
          <p:cNvPr id="13" name="Rectangle 12"/>
          <p:cNvSpPr/>
          <p:nvPr/>
        </p:nvSpPr>
        <p:spPr>
          <a:xfrm>
            <a:off x="4918942" y="200579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4" name="Rectangle 13"/>
          <p:cNvSpPr/>
          <p:nvPr/>
        </p:nvSpPr>
        <p:spPr>
          <a:xfrm>
            <a:off x="6229542" y="2009348"/>
            <a:ext cx="1214446" cy="35719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5" name="Rectangle 14"/>
          <p:cNvSpPr/>
          <p:nvPr/>
        </p:nvSpPr>
        <p:spPr>
          <a:xfrm>
            <a:off x="7527194" y="1983305"/>
            <a:ext cx="1271746" cy="402708"/>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17" name="Rectangle 16"/>
          <p:cNvSpPr/>
          <p:nvPr/>
        </p:nvSpPr>
        <p:spPr>
          <a:xfrm>
            <a:off x="4918942" y="2447670"/>
            <a:ext cx="1214446" cy="74136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90%</a:t>
            </a:r>
            <a:endParaRPr lang="ru-RU" b="1" dirty="0"/>
          </a:p>
        </p:txBody>
      </p:sp>
      <p:sp>
        <p:nvSpPr>
          <p:cNvPr id="18" name="Rectangle 17"/>
          <p:cNvSpPr/>
          <p:nvPr/>
        </p:nvSpPr>
        <p:spPr>
          <a:xfrm>
            <a:off x="6215074" y="2460020"/>
            <a:ext cx="1236069" cy="7290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a:t>
            </a:r>
            <a:endParaRPr lang="ru-RU" b="1" dirty="0"/>
          </a:p>
        </p:txBody>
      </p:sp>
      <p:sp>
        <p:nvSpPr>
          <p:cNvPr id="19" name="Rectangle 18"/>
          <p:cNvSpPr/>
          <p:nvPr/>
        </p:nvSpPr>
        <p:spPr>
          <a:xfrm>
            <a:off x="7513258" y="2447670"/>
            <a:ext cx="1280630" cy="710893"/>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20" name="Rectangle 19"/>
          <p:cNvSpPr/>
          <p:nvPr/>
        </p:nvSpPr>
        <p:spPr>
          <a:xfrm>
            <a:off x="982941" y="4413420"/>
            <a:ext cx="3857652" cy="50142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Государственная пошлина (по видам</a:t>
            </a:r>
            <a:r>
              <a:rPr lang="ru-RU" sz="1400" dirty="0" smtClean="0"/>
              <a:t>)</a:t>
            </a:r>
            <a:endParaRPr lang="ru-RU" sz="1400" dirty="0"/>
          </a:p>
        </p:txBody>
      </p:sp>
      <p:sp>
        <p:nvSpPr>
          <p:cNvPr id="22" name="Rectangle 21"/>
          <p:cNvSpPr/>
          <p:nvPr/>
        </p:nvSpPr>
        <p:spPr>
          <a:xfrm>
            <a:off x="971908" y="3260472"/>
            <a:ext cx="3857652" cy="429958"/>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Единый сельскохозяйственный налог</a:t>
            </a:r>
            <a:endParaRPr lang="ru-RU" sz="1400" b="1" dirty="0"/>
          </a:p>
        </p:txBody>
      </p:sp>
      <p:sp>
        <p:nvSpPr>
          <p:cNvPr id="23" name="Rectangle 22"/>
          <p:cNvSpPr/>
          <p:nvPr/>
        </p:nvSpPr>
        <p:spPr>
          <a:xfrm flipH="1">
            <a:off x="214282" y="1473147"/>
            <a:ext cx="714380" cy="3456052"/>
          </a:xfrm>
          <a:prstGeom prst="rect">
            <a:avLst/>
          </a:prstGeom>
          <a:solidFill>
            <a:schemeClr val="accent3">
              <a:lumMod val="40000"/>
              <a:lumOff val="60000"/>
            </a:schemeClr>
          </a:solidFill>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rgbClr val="002060"/>
                </a:solidFill>
              </a:rPr>
              <a:t>федеральные</a:t>
            </a:r>
            <a:endParaRPr lang="ru-RU" sz="1400" b="1" dirty="0">
              <a:solidFill>
                <a:srgbClr val="002060"/>
              </a:solidFill>
            </a:endParaRPr>
          </a:p>
        </p:txBody>
      </p:sp>
      <p:sp>
        <p:nvSpPr>
          <p:cNvPr id="24" name="Rectangle 23"/>
          <p:cNvSpPr/>
          <p:nvPr/>
        </p:nvSpPr>
        <p:spPr>
          <a:xfrm>
            <a:off x="1000100" y="5029967"/>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Налог на имущество организаций</a:t>
            </a:r>
            <a:endParaRPr lang="ru-RU" sz="1400" b="1" dirty="0"/>
          </a:p>
        </p:txBody>
      </p:sp>
      <p:sp>
        <p:nvSpPr>
          <p:cNvPr id="25" name="Rectangle 24"/>
          <p:cNvSpPr/>
          <p:nvPr/>
        </p:nvSpPr>
        <p:spPr>
          <a:xfrm>
            <a:off x="985806" y="5437731"/>
            <a:ext cx="3857652" cy="357190"/>
          </a:xfrm>
          <a:prstGeom prst="rect">
            <a:avLst/>
          </a:prstGeom>
          <a:solidFill>
            <a:srgbClr val="FFCC99"/>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r>
              <a:rPr lang="ru-RU" sz="1400" b="1" dirty="0" smtClean="0"/>
              <a:t>Транспортный налог</a:t>
            </a:r>
            <a:endParaRPr lang="ru-RU" sz="1400" b="1" dirty="0"/>
          </a:p>
        </p:txBody>
      </p:sp>
      <p:sp>
        <p:nvSpPr>
          <p:cNvPr id="26" name="Rectangle 25"/>
          <p:cNvSpPr/>
          <p:nvPr/>
        </p:nvSpPr>
        <p:spPr>
          <a:xfrm>
            <a:off x="214282" y="5029967"/>
            <a:ext cx="714380" cy="756487"/>
          </a:xfrm>
          <a:prstGeom prst="rect">
            <a:avLst/>
          </a:prstGeom>
          <a:solidFill>
            <a:schemeClr val="accent1">
              <a:lumMod val="20000"/>
              <a:lumOff val="80000"/>
            </a:schemeClr>
          </a:solidFill>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rgbClr val="002060"/>
                </a:solidFill>
              </a:rPr>
              <a:t>региональные</a:t>
            </a:r>
            <a:endParaRPr lang="ru-RU" sz="1400" b="1" dirty="0">
              <a:solidFill>
                <a:srgbClr val="002060"/>
              </a:solidFill>
            </a:endParaRPr>
          </a:p>
        </p:txBody>
      </p:sp>
      <p:sp>
        <p:nvSpPr>
          <p:cNvPr id="27" name="Rectangle 26"/>
          <p:cNvSpPr/>
          <p:nvPr/>
        </p:nvSpPr>
        <p:spPr>
          <a:xfrm>
            <a:off x="1000100" y="5857892"/>
            <a:ext cx="3857652" cy="357190"/>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Земельный нало</a:t>
            </a:r>
            <a:r>
              <a:rPr lang="ru-RU" sz="1400" dirty="0" smtClean="0"/>
              <a:t>г</a:t>
            </a:r>
            <a:endParaRPr lang="ru-RU" sz="1400" dirty="0"/>
          </a:p>
        </p:txBody>
      </p:sp>
      <p:sp>
        <p:nvSpPr>
          <p:cNvPr id="28" name="Rectangle 27"/>
          <p:cNvSpPr/>
          <p:nvPr/>
        </p:nvSpPr>
        <p:spPr>
          <a:xfrm>
            <a:off x="1000100" y="6286520"/>
            <a:ext cx="3857652" cy="428628"/>
          </a:xfrm>
          <a:prstGeom prst="rect">
            <a:avLst/>
          </a:prstGeom>
          <a:solidFill>
            <a:srgbClr val="CCFFFF"/>
          </a:solidFill>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ru-RU" sz="1400" b="1" dirty="0" smtClean="0"/>
              <a:t>Налог на имущество физических лиц</a:t>
            </a:r>
            <a:endParaRPr lang="ru-RU" sz="1400" b="1" dirty="0"/>
          </a:p>
        </p:txBody>
      </p:sp>
      <p:sp>
        <p:nvSpPr>
          <p:cNvPr id="29" name="Rectangle 28"/>
          <p:cNvSpPr/>
          <p:nvPr/>
        </p:nvSpPr>
        <p:spPr>
          <a:xfrm>
            <a:off x="214282" y="5857892"/>
            <a:ext cx="714380" cy="857256"/>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400" b="1" dirty="0" smtClean="0">
                <a:solidFill>
                  <a:srgbClr val="002060"/>
                </a:solidFill>
              </a:rPr>
              <a:t>местные</a:t>
            </a:r>
            <a:endParaRPr lang="ru-RU" sz="1400" b="1" dirty="0">
              <a:solidFill>
                <a:srgbClr val="002060"/>
              </a:solidFill>
            </a:endParaRPr>
          </a:p>
        </p:txBody>
      </p:sp>
      <p:sp>
        <p:nvSpPr>
          <p:cNvPr id="30" name="Rectangle 29"/>
          <p:cNvSpPr/>
          <p:nvPr/>
        </p:nvSpPr>
        <p:spPr>
          <a:xfrm>
            <a:off x="4890227" y="4420442"/>
            <a:ext cx="1214446" cy="47148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1" name="Rectangle 30"/>
          <p:cNvSpPr/>
          <p:nvPr/>
        </p:nvSpPr>
        <p:spPr>
          <a:xfrm>
            <a:off x="6200778" y="4423335"/>
            <a:ext cx="1228742" cy="46859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2" name="Rectangle 31"/>
          <p:cNvSpPr/>
          <p:nvPr/>
        </p:nvSpPr>
        <p:spPr>
          <a:xfrm>
            <a:off x="7513258" y="4409397"/>
            <a:ext cx="1291444" cy="482532"/>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36" name="Rectangle 35"/>
          <p:cNvSpPr/>
          <p:nvPr/>
        </p:nvSpPr>
        <p:spPr>
          <a:xfrm>
            <a:off x="4897750" y="3260472"/>
            <a:ext cx="1214446"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7" name="Rectangle 36"/>
          <p:cNvSpPr/>
          <p:nvPr/>
        </p:nvSpPr>
        <p:spPr>
          <a:xfrm>
            <a:off x="6210768" y="3260472"/>
            <a:ext cx="1255208" cy="400050"/>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70%</a:t>
            </a:r>
            <a:endParaRPr lang="ru-RU" b="1" dirty="0"/>
          </a:p>
        </p:txBody>
      </p:sp>
      <p:sp>
        <p:nvSpPr>
          <p:cNvPr id="38" name="Rectangle 37"/>
          <p:cNvSpPr/>
          <p:nvPr/>
        </p:nvSpPr>
        <p:spPr>
          <a:xfrm>
            <a:off x="7527194" y="3250816"/>
            <a:ext cx="1293060" cy="383617"/>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30%</a:t>
            </a:r>
            <a:endParaRPr lang="ru-RU" b="1" dirty="0"/>
          </a:p>
        </p:txBody>
      </p:sp>
      <p:sp>
        <p:nvSpPr>
          <p:cNvPr id="39" name="Rectangle 38"/>
          <p:cNvSpPr/>
          <p:nvPr/>
        </p:nvSpPr>
        <p:spPr>
          <a:xfrm>
            <a:off x="4929190"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0" name="Rectangle 39"/>
          <p:cNvSpPr/>
          <p:nvPr/>
        </p:nvSpPr>
        <p:spPr>
          <a:xfrm>
            <a:off x="6215074" y="5000636"/>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1" name="Rectangle 40"/>
          <p:cNvSpPr/>
          <p:nvPr/>
        </p:nvSpPr>
        <p:spPr>
          <a:xfrm>
            <a:off x="7500958" y="5000636"/>
            <a:ext cx="130686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2" name="Rectangle 41"/>
          <p:cNvSpPr/>
          <p:nvPr/>
        </p:nvSpPr>
        <p:spPr>
          <a:xfrm>
            <a:off x="4929190"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100%</a:t>
            </a:r>
            <a:endParaRPr lang="ru-RU" b="1" dirty="0"/>
          </a:p>
        </p:txBody>
      </p:sp>
      <p:sp>
        <p:nvSpPr>
          <p:cNvPr id="43" name="Rectangle 42"/>
          <p:cNvSpPr/>
          <p:nvPr/>
        </p:nvSpPr>
        <p:spPr>
          <a:xfrm>
            <a:off x="6215074" y="5429264"/>
            <a:ext cx="1214446"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4" name="Rectangle 43"/>
          <p:cNvSpPr/>
          <p:nvPr/>
        </p:nvSpPr>
        <p:spPr>
          <a:xfrm>
            <a:off x="7500958" y="5429264"/>
            <a:ext cx="1292930" cy="357190"/>
          </a:xfrm>
          <a:prstGeom prst="rect">
            <a:avLst/>
          </a:prstGeom>
          <a:solidFill>
            <a:srgbClr val="FFCC99"/>
          </a:solidFill>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45" name="Rectangle 44"/>
          <p:cNvSpPr/>
          <p:nvPr/>
        </p:nvSpPr>
        <p:spPr>
          <a:xfrm>
            <a:off x="4929190"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6" name="Rectangle 45"/>
          <p:cNvSpPr/>
          <p:nvPr/>
        </p:nvSpPr>
        <p:spPr>
          <a:xfrm>
            <a:off x="6215074" y="5857892"/>
            <a:ext cx="1214446"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7" name="Rectangle 46"/>
          <p:cNvSpPr/>
          <p:nvPr/>
        </p:nvSpPr>
        <p:spPr>
          <a:xfrm>
            <a:off x="7500958" y="5857892"/>
            <a:ext cx="1292930" cy="357190"/>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48" name="Rectangle 47"/>
          <p:cNvSpPr/>
          <p:nvPr/>
        </p:nvSpPr>
        <p:spPr>
          <a:xfrm>
            <a:off x="4929190"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9" name="Rectangle 48"/>
          <p:cNvSpPr/>
          <p:nvPr/>
        </p:nvSpPr>
        <p:spPr>
          <a:xfrm>
            <a:off x="6215074" y="6286520"/>
            <a:ext cx="1214446"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0" name="Rectangle 49"/>
          <p:cNvSpPr/>
          <p:nvPr/>
        </p:nvSpPr>
        <p:spPr>
          <a:xfrm>
            <a:off x="7500958" y="6286520"/>
            <a:ext cx="1292930" cy="428628"/>
          </a:xfrm>
          <a:prstGeom prst="rect">
            <a:avLst/>
          </a:prstGeom>
          <a:solidFill>
            <a:srgbClr val="CCFFFF"/>
          </a:solidFill>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100%</a:t>
            </a:r>
            <a:endParaRPr lang="ru-RU" b="1" dirty="0"/>
          </a:p>
        </p:txBody>
      </p:sp>
      <p:sp>
        <p:nvSpPr>
          <p:cNvPr id="51" name="Rectangle 15"/>
          <p:cNvSpPr/>
          <p:nvPr/>
        </p:nvSpPr>
        <p:spPr>
          <a:xfrm>
            <a:off x="971908" y="2396603"/>
            <a:ext cx="3857652" cy="792431"/>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упрощенной системы налогообложения</a:t>
            </a:r>
            <a:endParaRPr lang="ru-RU" sz="1400" b="1" dirty="0"/>
          </a:p>
        </p:txBody>
      </p:sp>
      <p:sp>
        <p:nvSpPr>
          <p:cNvPr id="55" name="Rectangle 15"/>
          <p:cNvSpPr/>
          <p:nvPr/>
        </p:nvSpPr>
        <p:spPr>
          <a:xfrm>
            <a:off x="971908" y="1976658"/>
            <a:ext cx="3857652" cy="357190"/>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Акцизы на нефтепродукты</a:t>
            </a:r>
            <a:endParaRPr lang="ru-RU" sz="1400" b="1" dirty="0"/>
          </a:p>
        </p:txBody>
      </p:sp>
      <p:sp>
        <p:nvSpPr>
          <p:cNvPr id="57" name="Rectangle 15"/>
          <p:cNvSpPr/>
          <p:nvPr/>
        </p:nvSpPr>
        <p:spPr>
          <a:xfrm>
            <a:off x="982769" y="3750554"/>
            <a:ext cx="3857652" cy="602742"/>
          </a:xfrm>
          <a:prstGeom prst="rect">
            <a:avLst/>
          </a:prstGeom>
          <a:solidFill>
            <a:srgbClr val="CCFFCC"/>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t>Налог, взимаемый в связи с применением патентной системы налогообложения</a:t>
            </a:r>
            <a:endParaRPr lang="ru-RU" sz="1400" b="1" dirty="0"/>
          </a:p>
        </p:txBody>
      </p:sp>
      <p:sp>
        <p:nvSpPr>
          <p:cNvPr id="59" name="Rectangle 16"/>
          <p:cNvSpPr/>
          <p:nvPr/>
        </p:nvSpPr>
        <p:spPr>
          <a:xfrm>
            <a:off x="4900428" y="3743364"/>
            <a:ext cx="1214446" cy="59423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
        <p:nvSpPr>
          <p:cNvPr id="60" name="Rectangle 17"/>
          <p:cNvSpPr/>
          <p:nvPr/>
        </p:nvSpPr>
        <p:spPr>
          <a:xfrm>
            <a:off x="6200778" y="3750554"/>
            <a:ext cx="1243209" cy="587046"/>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100%</a:t>
            </a:r>
            <a:endParaRPr lang="ru-RU" b="1" dirty="0"/>
          </a:p>
        </p:txBody>
      </p:sp>
      <p:sp>
        <p:nvSpPr>
          <p:cNvPr id="61" name="Rectangle 18"/>
          <p:cNvSpPr/>
          <p:nvPr/>
        </p:nvSpPr>
        <p:spPr>
          <a:xfrm>
            <a:off x="7522752" y="3726686"/>
            <a:ext cx="1280630" cy="610914"/>
          </a:xfrm>
          <a:prstGeom prst="rect">
            <a:avLst/>
          </a:prstGeom>
          <a:solidFill>
            <a:srgbClr val="CCFFCC"/>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algn="ct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65" y="96554"/>
            <a:ext cx="6768752" cy="529206"/>
          </a:xfrm>
          <a:solidFill>
            <a:schemeClr val="accent1">
              <a:lumMod val="40000"/>
              <a:lumOff val="60000"/>
            </a:schemeClr>
          </a:solidFill>
          <a:scene3d>
            <a:camera prst="orthographicFront"/>
            <a:lightRig rig="threePt" dir="t"/>
          </a:scene3d>
          <a:sp3d>
            <a:bevelT prst="angle"/>
          </a:sp3d>
        </p:spPr>
        <p:txBody>
          <a:bodyPr>
            <a:normAutofit fontScale="90000"/>
          </a:bodyPr>
          <a:lstStyle/>
          <a:p>
            <a:pPr algn="ctr"/>
            <a:r>
              <a:rPr lang="ru-RU" sz="2400" b="1" dirty="0" smtClean="0">
                <a:solidFill>
                  <a:srgbClr val="006600"/>
                </a:solidFill>
              </a:rPr>
              <a:t>Налог на доходы физических лиц (ставки)</a:t>
            </a:r>
            <a:endParaRPr lang="ru-RU" sz="2400" b="1" dirty="0">
              <a:solidFill>
                <a:srgbClr val="006600"/>
              </a:solidFill>
            </a:endParaRPr>
          </a:p>
        </p:txBody>
      </p:sp>
      <p:sp>
        <p:nvSpPr>
          <p:cNvPr id="3" name="Content Placeholder 2"/>
          <p:cNvSpPr>
            <a:spLocks noGrp="1"/>
          </p:cNvSpPr>
          <p:nvPr>
            <p:ph idx="1"/>
          </p:nvPr>
        </p:nvSpPr>
        <p:spPr>
          <a:xfrm>
            <a:off x="214282" y="1000108"/>
            <a:ext cx="8472518" cy="5572164"/>
          </a:xfrm>
        </p:spPr>
        <p:txBody>
          <a:bodyPr>
            <a:normAutofit fontScale="85000"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2800" dirty="0" smtClean="0">
                <a:solidFill>
                  <a:schemeClr val="accent6">
                    <a:lumMod val="20000"/>
                    <a:lumOff val="80000"/>
                  </a:schemeClr>
                </a:solidFill>
              </a:rPr>
              <a:t>                                              </a:t>
            </a:r>
            <a:r>
              <a:rPr lang="ru-RU" sz="2800" u="sng" dirty="0" smtClean="0">
                <a:solidFill>
                  <a:schemeClr val="accent6">
                    <a:lumMod val="20000"/>
                    <a:lumOff val="80000"/>
                  </a:schemeClr>
                </a:solidFill>
              </a:rPr>
              <a:t> </a:t>
            </a:r>
            <a:r>
              <a:rPr lang="ru-RU" sz="2100" b="1" u="sng" dirty="0" smtClean="0">
                <a:solidFill>
                  <a:schemeClr val="accent6">
                    <a:lumMod val="20000"/>
                    <a:lumOff val="80000"/>
                  </a:schemeClr>
                </a:solidFill>
              </a:rPr>
              <a:t>Ставка налога 13%</a:t>
            </a:r>
          </a:p>
          <a:p>
            <a:pPr>
              <a:buNone/>
            </a:pPr>
            <a:r>
              <a:rPr lang="ru-RU" sz="2000" dirty="0" smtClean="0">
                <a:solidFill>
                  <a:schemeClr val="accent6">
                    <a:lumMod val="20000"/>
                    <a:lumOff val="80000"/>
                  </a:schemeClr>
                </a:solidFill>
              </a:rPr>
              <a:t>                                                     В отдельных случаях</a:t>
            </a:r>
            <a:r>
              <a:rPr lang="en-US" sz="2000" dirty="0" smtClean="0">
                <a:solidFill>
                  <a:schemeClr val="accent6">
                    <a:lumMod val="20000"/>
                    <a:lumOff val="80000"/>
                  </a:schemeClr>
                </a:solidFill>
              </a:rPr>
              <a:t>:</a:t>
            </a:r>
            <a:endParaRPr lang="ru-RU" sz="2000" dirty="0" smtClean="0">
              <a:solidFill>
                <a:schemeClr val="accent6">
                  <a:lumMod val="20000"/>
                  <a:lumOff val="80000"/>
                </a:schemeClr>
              </a:solidFill>
            </a:endParaRPr>
          </a:p>
          <a:p>
            <a:pPr>
              <a:buNone/>
            </a:pPr>
            <a:r>
              <a:rPr lang="ru-RU" sz="2000" dirty="0" smtClean="0">
                <a:solidFill>
                  <a:schemeClr val="accent6">
                    <a:lumMod val="20000"/>
                    <a:lumOff val="80000"/>
                  </a:schemeClr>
                </a:solidFill>
              </a:rPr>
              <a:t>                               </a:t>
            </a:r>
            <a:r>
              <a:rPr lang="ru-RU" sz="2600" b="1" dirty="0" smtClean="0">
                <a:solidFill>
                  <a:schemeClr val="accent6">
                    <a:lumMod val="20000"/>
                    <a:lumOff val="80000"/>
                  </a:schemeClr>
                </a:solidFill>
              </a:rPr>
              <a:t>9%</a:t>
            </a:r>
            <a:r>
              <a:rPr lang="ru-RU" sz="2000" dirty="0" smtClean="0">
                <a:solidFill>
                  <a:schemeClr val="accent6">
                    <a:lumMod val="20000"/>
                    <a:lumOff val="80000"/>
                  </a:schemeClr>
                </a:solidFill>
              </a:rPr>
              <a:t>   - в отношении доходов от долевого участия</a:t>
            </a:r>
          </a:p>
          <a:p>
            <a:pPr>
              <a:buNone/>
            </a:pPr>
            <a:r>
              <a:rPr lang="ru-RU" sz="2000" dirty="0" smtClean="0">
                <a:solidFill>
                  <a:schemeClr val="accent6">
                    <a:lumMod val="20000"/>
                    <a:lumOff val="80000"/>
                  </a:schemeClr>
                </a:solidFill>
              </a:rPr>
              <a:t>                                           в деятельности организаций, полученных в виде</a:t>
            </a:r>
          </a:p>
          <a:p>
            <a:pPr>
              <a:buNone/>
            </a:pPr>
            <a:r>
              <a:rPr lang="ru-RU" sz="2000" dirty="0" smtClean="0">
                <a:solidFill>
                  <a:schemeClr val="accent6">
                    <a:lumMod val="20000"/>
                    <a:lumOff val="80000"/>
                  </a:schemeClr>
                </a:solidFill>
              </a:rPr>
              <a:t>                                           дивидендов</a:t>
            </a:r>
            <a:r>
              <a:rPr lang="en-US" sz="2000" dirty="0" smtClean="0">
                <a:solidFill>
                  <a:schemeClr val="accent6">
                    <a:lumMod val="20000"/>
                    <a:lumOff val="80000"/>
                  </a:schemeClr>
                </a:solidFill>
              </a:rPr>
              <a:t>;</a:t>
            </a:r>
            <a:endParaRPr lang="ru-RU" sz="2000" dirty="0" smtClean="0">
              <a:solidFill>
                <a:schemeClr val="accent6">
                  <a:lumMod val="20000"/>
                  <a:lumOff val="80000"/>
                </a:schemeClr>
              </a:solidFill>
            </a:endParaRPr>
          </a:p>
          <a:p>
            <a:pPr>
              <a:buNone/>
            </a:pPr>
            <a:r>
              <a:rPr lang="ru-RU" sz="2000" dirty="0" smtClean="0">
                <a:solidFill>
                  <a:schemeClr val="accent6">
                    <a:lumMod val="20000"/>
                    <a:lumOff val="80000"/>
                  </a:schemeClr>
                </a:solidFill>
              </a:rPr>
              <a:t>                               </a:t>
            </a:r>
            <a:r>
              <a:rPr lang="ru-RU" sz="2600" b="1" dirty="0" smtClean="0">
                <a:solidFill>
                  <a:schemeClr val="accent6">
                    <a:lumMod val="20000"/>
                    <a:lumOff val="80000"/>
                  </a:schemeClr>
                </a:solidFill>
              </a:rPr>
              <a:t>30% </a:t>
            </a:r>
            <a:r>
              <a:rPr lang="ru-RU" sz="2000" dirty="0" smtClean="0">
                <a:solidFill>
                  <a:schemeClr val="accent6">
                    <a:lumMod val="20000"/>
                    <a:lumOff val="80000"/>
                  </a:schemeClr>
                </a:solidFill>
              </a:rPr>
              <a:t>- в отношении доходов, получаемых </a:t>
            </a:r>
            <a:r>
              <a:rPr lang="ru-RU" sz="2000" dirty="0" err="1" smtClean="0">
                <a:solidFill>
                  <a:schemeClr val="accent6">
                    <a:lumMod val="20000"/>
                    <a:lumOff val="80000"/>
                  </a:schemeClr>
                </a:solidFill>
              </a:rPr>
              <a:t>физи</a:t>
            </a:r>
            <a:r>
              <a:rPr lang="ru-RU" sz="2000" dirty="0" smtClean="0">
                <a:solidFill>
                  <a:schemeClr val="accent6">
                    <a:lumMod val="20000"/>
                    <a:lumOff val="80000"/>
                  </a:schemeClr>
                </a:solidFill>
              </a:rPr>
              <a:t>-</a:t>
            </a:r>
          </a:p>
          <a:p>
            <a:pPr>
              <a:buNone/>
            </a:pPr>
            <a:r>
              <a:rPr lang="ru-RU" sz="2000" dirty="0" smtClean="0">
                <a:solidFill>
                  <a:schemeClr val="accent6">
                    <a:lumMod val="20000"/>
                    <a:lumOff val="80000"/>
                  </a:schemeClr>
                </a:solidFill>
              </a:rPr>
              <a:t>                                            </a:t>
            </a:r>
            <a:r>
              <a:rPr lang="ru-RU" sz="2000" dirty="0" err="1" smtClean="0">
                <a:solidFill>
                  <a:schemeClr val="accent6">
                    <a:lumMod val="20000"/>
                    <a:lumOff val="80000"/>
                  </a:schemeClr>
                </a:solidFill>
              </a:rPr>
              <a:t>ческими</a:t>
            </a:r>
            <a:r>
              <a:rPr lang="ru-RU" sz="2000" dirty="0" smtClean="0">
                <a:solidFill>
                  <a:schemeClr val="accent6">
                    <a:lumMod val="20000"/>
                    <a:lumOff val="80000"/>
                  </a:schemeClr>
                </a:solidFill>
              </a:rPr>
              <a:t> лицами - иностранными гражданами</a:t>
            </a:r>
            <a:r>
              <a:rPr lang="en-US" sz="2000" dirty="0" smtClean="0">
                <a:solidFill>
                  <a:schemeClr val="accent6">
                    <a:lumMod val="20000"/>
                    <a:lumOff val="80000"/>
                  </a:schemeClr>
                </a:solidFill>
              </a:rPr>
              <a:t>;</a:t>
            </a:r>
            <a:endParaRPr lang="ru-RU" sz="2000" dirty="0" smtClean="0">
              <a:solidFill>
                <a:schemeClr val="accent6">
                  <a:lumMod val="20000"/>
                  <a:lumOff val="80000"/>
                </a:schemeClr>
              </a:solidFill>
            </a:endParaRPr>
          </a:p>
          <a:p>
            <a:pPr>
              <a:buNone/>
            </a:pPr>
            <a:r>
              <a:rPr lang="ru-RU" sz="2000" dirty="0" smtClean="0">
                <a:solidFill>
                  <a:schemeClr val="accent6">
                    <a:lumMod val="20000"/>
                    <a:lumOff val="80000"/>
                  </a:schemeClr>
                </a:solidFill>
              </a:rPr>
              <a:t>                               </a:t>
            </a:r>
            <a:r>
              <a:rPr lang="ru-RU" sz="2600" b="1" dirty="0" smtClean="0">
                <a:solidFill>
                  <a:schemeClr val="accent6">
                    <a:lumMod val="20000"/>
                    <a:lumOff val="80000"/>
                  </a:schemeClr>
                </a:solidFill>
              </a:rPr>
              <a:t>35%</a:t>
            </a:r>
            <a:r>
              <a:rPr lang="ru-RU" sz="2000" dirty="0" smtClean="0">
                <a:solidFill>
                  <a:schemeClr val="accent6">
                    <a:lumMod val="20000"/>
                    <a:lumOff val="80000"/>
                  </a:schemeClr>
                </a:solidFill>
              </a:rPr>
              <a:t> - в отношении стоимости полученных</a:t>
            </a:r>
          </a:p>
          <a:p>
            <a:pPr>
              <a:buNone/>
            </a:pPr>
            <a:r>
              <a:rPr lang="ru-RU" sz="2000" dirty="0" smtClean="0">
                <a:solidFill>
                  <a:schemeClr val="accent6">
                    <a:lumMod val="20000"/>
                    <a:lumOff val="80000"/>
                  </a:schemeClr>
                </a:solidFill>
              </a:rPr>
              <a:t>                                            выигрышей и призов</a:t>
            </a:r>
            <a:endParaRPr lang="en-US" sz="2000" dirty="0" smtClean="0">
              <a:solidFill>
                <a:schemeClr val="accent6">
                  <a:lumMod val="20000"/>
                  <a:lumOff val="80000"/>
                </a:schemeClr>
              </a:solidFill>
            </a:endParaRPr>
          </a:p>
        </p:txBody>
      </p:sp>
      <p:sp>
        <p:nvSpPr>
          <p:cNvPr id="4" name="Rounded Rectangle 3"/>
          <p:cNvSpPr/>
          <p:nvPr/>
        </p:nvSpPr>
        <p:spPr>
          <a:xfrm>
            <a:off x="2521715" y="721841"/>
            <a:ext cx="3857652" cy="628122"/>
          </a:xfrm>
          <a:prstGeom prst="round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rgbClr val="002060"/>
                </a:solidFill>
              </a:rPr>
              <a:t>Налог на доходы физических лиц</a:t>
            </a:r>
            <a:endParaRPr lang="ru-RU" b="1" dirty="0">
              <a:solidFill>
                <a:srgbClr val="002060"/>
              </a:solidFill>
            </a:endParaRPr>
          </a:p>
        </p:txBody>
      </p:sp>
      <p:sp>
        <p:nvSpPr>
          <p:cNvPr id="5" name="Down Arrow 4"/>
          <p:cNvSpPr/>
          <p:nvPr/>
        </p:nvSpPr>
        <p:spPr>
          <a:xfrm>
            <a:off x="4100808" y="1429402"/>
            <a:ext cx="699466" cy="489806"/>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ounded Rectangle 5"/>
          <p:cNvSpPr/>
          <p:nvPr/>
        </p:nvSpPr>
        <p:spPr>
          <a:xfrm>
            <a:off x="1066165" y="2013616"/>
            <a:ext cx="6768752" cy="571504"/>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Глава 23 Налогового кодекса Российской Федерации</a:t>
            </a:r>
            <a:endParaRPr lang="ru-RU" b="1" dirty="0"/>
          </a:p>
        </p:txBody>
      </p:sp>
      <p:sp>
        <p:nvSpPr>
          <p:cNvPr id="7" name="Right Arrow 6"/>
          <p:cNvSpPr/>
          <p:nvPr/>
        </p:nvSpPr>
        <p:spPr>
          <a:xfrm>
            <a:off x="827584" y="354387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ight Arrow 7"/>
          <p:cNvSpPr/>
          <p:nvPr/>
        </p:nvSpPr>
        <p:spPr>
          <a:xfrm>
            <a:off x="827584" y="4678064"/>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ight Arrow 8"/>
          <p:cNvSpPr/>
          <p:nvPr/>
        </p:nvSpPr>
        <p:spPr>
          <a:xfrm>
            <a:off x="827584" y="5382852"/>
            <a:ext cx="978408" cy="484632"/>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52736"/>
            <a:ext cx="8058152" cy="4724069"/>
          </a:xfrm>
        </p:spPr>
        <p:txBody>
          <a:bodyPr>
            <a:normAutofit fontScale="90000"/>
          </a:bodyPr>
          <a:lstStyle/>
          <a:p>
            <a:r>
              <a:rPr lang="ru-RU" sz="1800" b="1" cap="none" dirty="0" smtClean="0">
                <a:solidFill>
                  <a:schemeClr val="accent5">
                    <a:lumMod val="50000"/>
                  </a:schemeClr>
                </a:solidFill>
              </a:rPr>
              <a:t>    «</a:t>
            </a:r>
            <a:r>
              <a:rPr lang="ru-RU" sz="1800" b="1" cap="none" dirty="0" smtClean="0">
                <a:solidFill>
                  <a:schemeClr val="tx1"/>
                </a:solidFill>
              </a:rPr>
              <a:t>Бюджет для граждан» познакомит вас с положениями проекта основного финансового документа Репьёвского муниципального района Воронежской  </a:t>
            </a:r>
            <a:br>
              <a:rPr lang="ru-RU" sz="1800" b="1" cap="none" dirty="0" smtClean="0">
                <a:solidFill>
                  <a:schemeClr val="tx1"/>
                </a:solidFill>
              </a:rPr>
            </a:br>
            <a:r>
              <a:rPr lang="ru-RU" sz="1800" b="1" cap="none" dirty="0" smtClean="0">
                <a:solidFill>
                  <a:schemeClr val="tx1"/>
                </a:solidFill>
              </a:rPr>
              <a:t>области – решением совета народных депутатов Репьёвского муниципального района Воронежской области « О проекте бюджета Репьёвского муниципального района</a:t>
            </a:r>
            <a:br>
              <a:rPr lang="ru-RU" sz="1800" b="1" cap="none" dirty="0" smtClean="0">
                <a:solidFill>
                  <a:schemeClr val="tx1"/>
                </a:solidFill>
              </a:rPr>
            </a:br>
            <a:r>
              <a:rPr lang="ru-RU" sz="1800" b="1" cap="none" dirty="0" smtClean="0">
                <a:solidFill>
                  <a:schemeClr val="tx1"/>
                </a:solidFill>
              </a:rPr>
              <a:t> на 2024 год и на плановый период 2025 и 2026 годов».</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a:t>
            </a:r>
            <a:br>
              <a:rPr lang="ru-RU" sz="1800" b="1" cap="none" dirty="0" smtClean="0">
                <a:solidFill>
                  <a:schemeClr val="tx1"/>
                </a:solidFill>
              </a:rPr>
            </a:br>
            <a:r>
              <a:rPr lang="ru-RU" sz="1800" b="1" cap="none" dirty="0">
                <a:solidFill>
                  <a:schemeClr val="tx1"/>
                </a:solidFill>
              </a:rPr>
              <a:t> </a:t>
            </a:r>
            <a:r>
              <a:rPr lang="ru-RU" sz="1800" b="1" cap="none" dirty="0" smtClean="0">
                <a:solidFill>
                  <a:schemeClr val="tx1"/>
                </a:solidFill>
              </a:rPr>
              <a:t>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br>
              <a:rPr lang="ru-RU" sz="1800" b="1" cap="none" dirty="0" smtClean="0">
                <a:solidFill>
                  <a:schemeClr val="tx1"/>
                </a:solidFill>
              </a:rPr>
            </a:br>
            <a:r>
              <a:rPr lang="ru-RU" sz="1800" b="1" cap="none" dirty="0">
                <a:solidFill>
                  <a:schemeClr val="tx1"/>
                </a:solidFill>
              </a:rPr>
              <a:t/>
            </a:r>
            <a:br>
              <a:rPr lang="ru-RU" sz="1800" b="1" cap="none" dirty="0">
                <a:solidFill>
                  <a:schemeClr val="tx1"/>
                </a:solidFill>
              </a:rPr>
            </a:br>
            <a:r>
              <a:rPr lang="ru-RU" sz="1800" b="1" cap="none" dirty="0" smtClean="0">
                <a:solidFill>
                  <a:schemeClr val="tx1"/>
                </a:solidFill>
              </a:rPr>
              <a:t>     Мы постарались в доступной и понятной для граждан форме показать основные параметры бюджета Репьёвского муниципального района</a:t>
            </a:r>
            <a:r>
              <a:rPr lang="ru-RU" sz="1600" b="1" cap="none" dirty="0" smtClean="0">
                <a:solidFill>
                  <a:schemeClr val="tx1"/>
                </a:solidFill>
              </a:rPr>
              <a:t>.</a:t>
            </a:r>
            <a:endParaRPr lang="ru-RU" sz="1600" b="1" cap="none" dirty="0">
              <a:solidFill>
                <a:schemeClr val="tx1"/>
              </a:solidFill>
            </a:endParaRPr>
          </a:p>
        </p:txBody>
      </p:sp>
      <p:sp>
        <p:nvSpPr>
          <p:cNvPr id="3" name="Text Placeholder 2"/>
          <p:cNvSpPr>
            <a:spLocks noGrp="1"/>
          </p:cNvSpPr>
          <p:nvPr>
            <p:ph type="body" idx="1"/>
          </p:nvPr>
        </p:nvSpPr>
        <p:spPr>
          <a:xfrm>
            <a:off x="-11891" y="188640"/>
            <a:ext cx="7700962" cy="714380"/>
          </a:xfrm>
        </p:spPr>
        <p:txBody>
          <a:bodyPr>
            <a:normAutofit fontScale="77500" lnSpcReduction="20000"/>
          </a:bodyPr>
          <a:lstStyle/>
          <a:p>
            <a:pPr algn="ctr"/>
            <a:r>
              <a:rPr lang="ru-RU" sz="3600" b="1" dirty="0" smtClean="0">
                <a:solidFill>
                  <a:schemeClr val="accent2">
                    <a:lumMod val="75000"/>
                  </a:schemeClr>
                </a:solidFill>
              </a:rPr>
              <a:t>        Что такое «Бюджет для граждан»</a:t>
            </a:r>
            <a:r>
              <a:rPr lang="en-US" sz="3600" b="1" dirty="0" smtClean="0">
                <a:solidFill>
                  <a:schemeClr val="accent2">
                    <a:lumMod val="75000"/>
                  </a:schemeClr>
                </a:solidFill>
              </a:rPr>
              <a:t>?</a:t>
            </a:r>
            <a:endParaRPr lang="ru-RU" sz="36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0661"/>
            <a:ext cx="8363272" cy="233305"/>
          </a:xfrm>
        </p:spPr>
        <p:txBody>
          <a:bodyPr>
            <a:normAutofit fontScale="90000"/>
          </a:bodyPr>
          <a:lstStyle/>
          <a:p>
            <a:pPr algn="ctr"/>
            <a:r>
              <a:rPr lang="ru-RU" sz="2800" b="1" dirty="0" smtClean="0">
                <a:solidFill>
                  <a:schemeClr val="accent6">
                    <a:lumMod val="20000"/>
                    <a:lumOff val="80000"/>
                  </a:schemeClr>
                </a:solidFill>
              </a:rPr>
              <a:t>Налог на доходы физических лиц</a:t>
            </a:r>
            <a:endParaRPr lang="ru-RU" sz="2800" b="1" dirty="0">
              <a:solidFill>
                <a:schemeClr val="accent6">
                  <a:lumMod val="20000"/>
                  <a:lumOff val="80000"/>
                </a:schemeClr>
              </a:solidFill>
            </a:endParaRPr>
          </a:p>
        </p:txBody>
      </p:sp>
      <p:sp>
        <p:nvSpPr>
          <p:cNvPr id="3" name="Content Placeholder 2"/>
          <p:cNvSpPr>
            <a:spLocks noGrp="1"/>
          </p:cNvSpPr>
          <p:nvPr>
            <p:ph idx="1"/>
          </p:nvPr>
        </p:nvSpPr>
        <p:spPr>
          <a:xfrm>
            <a:off x="611560" y="642918"/>
            <a:ext cx="8246720" cy="5929354"/>
          </a:xfrm>
        </p:spPr>
        <p:txBody>
          <a:bodyPr>
            <a:normAutofit fontScale="55000" lnSpcReduction="20000"/>
          </a:bodyPr>
          <a:lstStyle/>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В соответствии со ст. 218-220 главы 23 Налогового                              Динамика поступления НДФЛ</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кодекса РФ предоставляются налоговые вычеты,                                в консолидированный бюджет</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           В том числе</a:t>
            </a:r>
            <a:r>
              <a:rPr lang="en-US" sz="1800" b="1" dirty="0" smtClean="0">
                <a:solidFill>
                  <a:schemeClr val="accent6">
                    <a:lumMod val="20000"/>
                    <a:lumOff val="80000"/>
                  </a:schemeClr>
                </a:solidFill>
                <a:latin typeface="Arial" panose="020B0604020202020204" pitchFamily="34" charset="0"/>
                <a:cs typeface="Arial" panose="020B0604020202020204" pitchFamily="34" charset="0"/>
              </a:rPr>
              <a:t>:</a:t>
            </a: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                                                                                         Репьёвского муниципального района </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                                                                                                                           и в бюджет Репьёвского муниципального</a:t>
            </a:r>
          </a:p>
          <a:p>
            <a:pPr>
              <a:buNone/>
            </a:pPr>
            <a:r>
              <a:rPr lang="ru-RU" sz="1800" b="1" u="sng" dirty="0" smtClean="0">
                <a:solidFill>
                  <a:schemeClr val="accent6">
                    <a:lumMod val="20000"/>
                    <a:lumOff val="80000"/>
                  </a:schemeClr>
                </a:solidFill>
                <a:latin typeface="Arial" panose="020B0604020202020204" pitchFamily="34" charset="0"/>
                <a:cs typeface="Arial" panose="020B0604020202020204" pitchFamily="34" charset="0"/>
              </a:rPr>
              <a:t>Социальные</a:t>
            </a: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                                                                                                    района  в 2021-2026 годах, тыс. руб.      </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в сумме, уплаченной</a:t>
            </a:r>
            <a:r>
              <a:rPr lang="en-US" sz="1800" b="1" dirty="0" smtClean="0">
                <a:solidFill>
                  <a:schemeClr val="accent6">
                    <a:lumMod val="20000"/>
                    <a:lumOff val="80000"/>
                  </a:schemeClr>
                </a:solidFill>
                <a:latin typeface="Arial" panose="020B0604020202020204" pitchFamily="34" charset="0"/>
                <a:cs typeface="Arial" panose="020B0604020202020204" pitchFamily="34" charset="0"/>
              </a:rPr>
              <a:t>:</a:t>
            </a: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 за обучение (не более 50 тыс. руб.),</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на лечение, дополнительных страховых взносов на </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накопительную часть трудовой пенсии</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(не более 120 тыс. рублей)</a:t>
            </a:r>
          </a:p>
          <a:p>
            <a:pPr>
              <a:buNone/>
            </a:pPr>
            <a:r>
              <a:rPr lang="ru-RU" sz="1800" b="1" u="sng" dirty="0" smtClean="0">
                <a:solidFill>
                  <a:schemeClr val="accent6">
                    <a:lumMod val="20000"/>
                    <a:lumOff val="80000"/>
                  </a:schemeClr>
                </a:solidFill>
                <a:latin typeface="Arial" panose="020B0604020202020204" pitchFamily="34" charset="0"/>
                <a:cs typeface="Arial" panose="020B0604020202020204" pitchFamily="34" charset="0"/>
              </a:rPr>
              <a:t>Стандартные</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в том числе на детей</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1400- на первого ребенка</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1400- на второго ребенка</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3000- на третьего и каждого</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Последующего ребенка</a:t>
            </a:r>
          </a:p>
          <a:p>
            <a:pPr>
              <a:buNone/>
            </a:pPr>
            <a:r>
              <a:rPr lang="ru-RU" sz="1800" b="1" u="sng" dirty="0" smtClean="0">
                <a:solidFill>
                  <a:schemeClr val="accent6">
                    <a:lumMod val="20000"/>
                    <a:lumOff val="80000"/>
                  </a:schemeClr>
                </a:solidFill>
                <a:latin typeface="Arial" panose="020B0604020202020204" pitchFamily="34" charset="0"/>
                <a:cs typeface="Arial" panose="020B0604020202020204" pitchFamily="34" charset="0"/>
              </a:rPr>
              <a:t>Профессиональные</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Для лиц, получающих </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Авторские вознаграждения </a:t>
            </a:r>
          </a:p>
          <a:p>
            <a:pPr>
              <a:buNone/>
            </a:pPr>
            <a:r>
              <a:rPr lang="ru-RU" sz="1800" b="1" u="sng" dirty="0" smtClean="0">
                <a:solidFill>
                  <a:schemeClr val="accent6">
                    <a:lumMod val="20000"/>
                    <a:lumOff val="80000"/>
                  </a:schemeClr>
                </a:solidFill>
                <a:latin typeface="Arial" panose="020B0604020202020204" pitchFamily="34" charset="0"/>
                <a:cs typeface="Arial" panose="020B0604020202020204" pitchFamily="34" charset="0"/>
              </a:rPr>
              <a:t>Имущественные</a:t>
            </a:r>
          </a:p>
          <a:p>
            <a:pPr>
              <a:buNone/>
            </a:pPr>
            <a:r>
              <a:rPr lang="ru-RU" sz="1800" b="1" dirty="0" smtClean="0">
                <a:solidFill>
                  <a:schemeClr val="accent6">
                    <a:lumMod val="20000"/>
                    <a:lumOff val="80000"/>
                  </a:schemeClr>
                </a:solidFill>
                <a:latin typeface="Arial" panose="020B0604020202020204" pitchFamily="34" charset="0"/>
                <a:cs typeface="Arial" panose="020B0604020202020204" pitchFamily="34" charset="0"/>
              </a:rPr>
              <a:t>В том числе на приобретение жилья</a:t>
            </a:r>
          </a:p>
          <a:p>
            <a:pPr>
              <a:buNone/>
            </a:pPr>
            <a:r>
              <a:rPr lang="ru-RU" sz="1700" b="1" dirty="0" smtClean="0">
                <a:solidFill>
                  <a:srgbClr val="FF0000"/>
                </a:solidFill>
                <a:latin typeface="Arial" panose="020B0604020202020204" pitchFamily="34" charset="0"/>
                <a:cs typeface="Arial" panose="020B0604020202020204" pitchFamily="34" charset="0"/>
              </a:rPr>
              <a:t>(один или несколько объектов имущества,</a:t>
            </a:r>
          </a:p>
          <a:p>
            <a:pPr>
              <a:buNone/>
            </a:pPr>
            <a:r>
              <a:rPr lang="ru-RU" sz="1700" b="1" dirty="0" smtClean="0">
                <a:solidFill>
                  <a:srgbClr val="FF0000"/>
                </a:solidFill>
                <a:latin typeface="Arial" panose="020B0604020202020204" pitchFamily="34" charset="0"/>
                <a:cs typeface="Arial" panose="020B0604020202020204" pitchFamily="34" charset="0"/>
              </a:rPr>
              <a:t>Не превышающем 2,0 млн. рублей)</a:t>
            </a:r>
          </a:p>
          <a:p>
            <a:pPr>
              <a:buNone/>
            </a:pPr>
            <a:r>
              <a:rPr lang="ru-RU" sz="1700" b="1" dirty="0" smtClean="0">
                <a:solidFill>
                  <a:schemeClr val="tx2">
                    <a:lumMod val="75000"/>
                  </a:schemeClr>
                </a:solidFill>
                <a:latin typeface="Arial" panose="020B0604020202020204" pitchFamily="34" charset="0"/>
                <a:cs typeface="Arial" panose="020B0604020202020204" pitchFamily="34" charset="0"/>
              </a:rPr>
              <a:t>Консолидированный бюджет</a:t>
            </a:r>
          </a:p>
          <a:p>
            <a:pPr>
              <a:buNone/>
            </a:pPr>
            <a:r>
              <a:rPr lang="ru-RU" sz="1700" b="1" dirty="0" smtClean="0">
                <a:solidFill>
                  <a:schemeClr val="accent2">
                    <a:lumMod val="75000"/>
                  </a:schemeClr>
                </a:solidFill>
                <a:latin typeface="Arial" panose="020B0604020202020204" pitchFamily="34" charset="0"/>
                <a:cs typeface="Arial" panose="020B0604020202020204" pitchFamily="34" charset="0"/>
              </a:rPr>
              <a:t>Районный бюджет </a:t>
            </a:r>
          </a:p>
        </p:txBody>
      </p:sp>
      <p:graphicFrame>
        <p:nvGraphicFramePr>
          <p:cNvPr id="4" name="Chart 3"/>
          <p:cNvGraphicFramePr/>
          <p:nvPr>
            <p:extLst>
              <p:ext uri="{D42A27DB-BD31-4B8C-83A1-F6EECF244321}">
                <p14:modId xmlns:p14="http://schemas.microsoft.com/office/powerpoint/2010/main" val="105994681"/>
              </p:ext>
            </p:extLst>
          </p:nvPr>
        </p:nvGraphicFramePr>
        <p:xfrm>
          <a:off x="1712094" y="1844824"/>
          <a:ext cx="7431905"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flipH="1">
            <a:off x="3838537" y="3820460"/>
            <a:ext cx="857256" cy="307777"/>
          </a:xfrm>
          <a:prstGeom prst="rect">
            <a:avLst/>
          </a:prstGeom>
          <a:noFill/>
        </p:spPr>
        <p:txBody>
          <a:bodyPr wrap="square" rtlCol="0">
            <a:spAutoFit/>
          </a:bodyPr>
          <a:lstStyle/>
          <a:p>
            <a:r>
              <a:rPr lang="ru-RU" sz="1400" b="1" dirty="0" smtClean="0"/>
              <a:t>42718</a:t>
            </a:r>
            <a:endParaRPr lang="ru-RU" sz="1400" b="1" dirty="0"/>
          </a:p>
        </p:txBody>
      </p:sp>
      <p:sp>
        <p:nvSpPr>
          <p:cNvPr id="6" name="TextBox 5"/>
          <p:cNvSpPr txBox="1"/>
          <p:nvPr/>
        </p:nvSpPr>
        <p:spPr>
          <a:xfrm flipH="1">
            <a:off x="6810270" y="3173006"/>
            <a:ext cx="811617" cy="307777"/>
          </a:xfrm>
          <a:prstGeom prst="rect">
            <a:avLst/>
          </a:prstGeom>
          <a:noFill/>
        </p:spPr>
        <p:txBody>
          <a:bodyPr wrap="square" rtlCol="0">
            <a:spAutoFit/>
          </a:bodyPr>
          <a:lstStyle/>
          <a:p>
            <a:r>
              <a:rPr lang="ru-RU" sz="1400" b="1" dirty="0" smtClean="0"/>
              <a:t>60002</a:t>
            </a:r>
            <a:endParaRPr lang="ru-RU" sz="1400" b="1" dirty="0"/>
          </a:p>
        </p:txBody>
      </p:sp>
      <p:sp>
        <p:nvSpPr>
          <p:cNvPr id="7" name="TextBox 6"/>
          <p:cNvSpPr txBox="1"/>
          <p:nvPr/>
        </p:nvSpPr>
        <p:spPr>
          <a:xfrm flipH="1">
            <a:off x="4302884" y="3974348"/>
            <a:ext cx="785818" cy="307777"/>
          </a:xfrm>
          <a:prstGeom prst="rect">
            <a:avLst/>
          </a:prstGeom>
          <a:noFill/>
        </p:spPr>
        <p:txBody>
          <a:bodyPr wrap="square" rtlCol="0">
            <a:spAutoFit/>
          </a:bodyPr>
          <a:lstStyle/>
          <a:p>
            <a:r>
              <a:rPr lang="ru-RU" sz="1400" b="1" dirty="0" smtClean="0"/>
              <a:t>40974</a:t>
            </a:r>
            <a:endParaRPr lang="ru-RU" sz="1400" b="1" dirty="0"/>
          </a:p>
        </p:txBody>
      </p:sp>
      <p:sp>
        <p:nvSpPr>
          <p:cNvPr id="8" name="TextBox 7"/>
          <p:cNvSpPr txBox="1"/>
          <p:nvPr/>
        </p:nvSpPr>
        <p:spPr>
          <a:xfrm flipH="1">
            <a:off x="6267351" y="2919437"/>
            <a:ext cx="785818" cy="307777"/>
          </a:xfrm>
          <a:prstGeom prst="rect">
            <a:avLst/>
          </a:prstGeom>
          <a:noFill/>
        </p:spPr>
        <p:txBody>
          <a:bodyPr wrap="square" rtlCol="0">
            <a:spAutoFit/>
          </a:bodyPr>
          <a:lstStyle/>
          <a:p>
            <a:r>
              <a:rPr lang="ru-RU" sz="1400" b="1" dirty="0" smtClean="0"/>
              <a:t>62555</a:t>
            </a:r>
            <a:endParaRPr lang="ru-RU" sz="1400" b="1" dirty="0"/>
          </a:p>
        </p:txBody>
      </p:sp>
      <p:sp>
        <p:nvSpPr>
          <p:cNvPr id="9" name="TextBox 8"/>
          <p:cNvSpPr txBox="1"/>
          <p:nvPr/>
        </p:nvSpPr>
        <p:spPr>
          <a:xfrm flipH="1">
            <a:off x="5443028" y="3105026"/>
            <a:ext cx="904415" cy="307777"/>
          </a:xfrm>
          <a:prstGeom prst="rect">
            <a:avLst/>
          </a:prstGeom>
          <a:noFill/>
        </p:spPr>
        <p:txBody>
          <a:bodyPr wrap="square" rtlCol="0">
            <a:spAutoFit/>
          </a:bodyPr>
          <a:lstStyle/>
          <a:p>
            <a:r>
              <a:rPr lang="ru-RU" sz="1400" b="1" dirty="0" smtClean="0"/>
              <a:t>581150</a:t>
            </a:r>
            <a:endParaRPr lang="ru-RU" sz="1400" b="1" dirty="0"/>
          </a:p>
        </p:txBody>
      </p:sp>
      <p:sp>
        <p:nvSpPr>
          <p:cNvPr id="10" name="TextBox 9"/>
          <p:cNvSpPr txBox="1"/>
          <p:nvPr/>
        </p:nvSpPr>
        <p:spPr>
          <a:xfrm flipH="1">
            <a:off x="7050192" y="2744717"/>
            <a:ext cx="785818" cy="307777"/>
          </a:xfrm>
          <a:prstGeom prst="rect">
            <a:avLst/>
          </a:prstGeom>
          <a:noFill/>
        </p:spPr>
        <p:txBody>
          <a:bodyPr wrap="square" rtlCol="0">
            <a:spAutoFit/>
          </a:bodyPr>
          <a:lstStyle/>
          <a:p>
            <a:r>
              <a:rPr lang="ru-RU" sz="1400" b="1" dirty="0" smtClean="0"/>
              <a:t>66934</a:t>
            </a:r>
            <a:endParaRPr lang="ru-RU" sz="1400" b="1" dirty="0"/>
          </a:p>
        </p:txBody>
      </p:sp>
      <p:sp>
        <p:nvSpPr>
          <p:cNvPr id="12" name="TextBox 11"/>
          <p:cNvSpPr txBox="1"/>
          <p:nvPr/>
        </p:nvSpPr>
        <p:spPr>
          <a:xfrm flipH="1">
            <a:off x="7801355" y="2487282"/>
            <a:ext cx="754449" cy="307777"/>
          </a:xfrm>
          <a:prstGeom prst="rect">
            <a:avLst/>
          </a:prstGeom>
          <a:noFill/>
        </p:spPr>
        <p:txBody>
          <a:bodyPr wrap="square" rtlCol="0">
            <a:spAutoFit/>
          </a:bodyPr>
          <a:lstStyle/>
          <a:p>
            <a:r>
              <a:rPr lang="ru-RU" sz="1400" b="1" dirty="0" smtClean="0"/>
              <a:t>71619</a:t>
            </a:r>
            <a:endParaRPr lang="ru-RU" sz="1400" b="1" dirty="0"/>
          </a:p>
        </p:txBody>
      </p:sp>
      <p:sp>
        <p:nvSpPr>
          <p:cNvPr id="14" name="Rectangle 13"/>
          <p:cNvSpPr/>
          <p:nvPr/>
        </p:nvSpPr>
        <p:spPr>
          <a:xfrm>
            <a:off x="2555776" y="6058230"/>
            <a:ext cx="714380" cy="2143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p:cNvSpPr/>
          <p:nvPr/>
        </p:nvSpPr>
        <p:spPr>
          <a:xfrm>
            <a:off x="2555776" y="6310708"/>
            <a:ext cx="714380" cy="2207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flipH="1">
            <a:off x="4522171" y="3299818"/>
            <a:ext cx="877548" cy="307777"/>
          </a:xfrm>
          <a:prstGeom prst="rect">
            <a:avLst/>
          </a:prstGeom>
          <a:noFill/>
        </p:spPr>
        <p:txBody>
          <a:bodyPr wrap="square" rtlCol="0">
            <a:spAutoFit/>
          </a:bodyPr>
          <a:lstStyle/>
          <a:p>
            <a:r>
              <a:rPr lang="ru-RU" sz="1400" b="1" dirty="0" smtClean="0"/>
              <a:t>53921</a:t>
            </a:r>
            <a:endParaRPr lang="ru-RU" sz="1400" b="1" dirty="0"/>
          </a:p>
        </p:txBody>
      </p:sp>
      <p:sp>
        <p:nvSpPr>
          <p:cNvPr id="18" name="TextBox 17"/>
          <p:cNvSpPr txBox="1"/>
          <p:nvPr/>
        </p:nvSpPr>
        <p:spPr>
          <a:xfrm flipH="1">
            <a:off x="7621887" y="2943160"/>
            <a:ext cx="785818" cy="307777"/>
          </a:xfrm>
          <a:prstGeom prst="rect">
            <a:avLst/>
          </a:prstGeom>
          <a:noFill/>
        </p:spPr>
        <p:txBody>
          <a:bodyPr wrap="square" rtlCol="0">
            <a:spAutoFit/>
          </a:bodyPr>
          <a:lstStyle/>
          <a:p>
            <a:r>
              <a:rPr lang="ru-RU" sz="1400" b="1" dirty="0" smtClean="0"/>
              <a:t>46202</a:t>
            </a:r>
            <a:endParaRPr lang="ru-RU" sz="1400" b="1" dirty="0"/>
          </a:p>
        </p:txBody>
      </p:sp>
      <p:sp>
        <p:nvSpPr>
          <p:cNvPr id="19" name="TextBox 18"/>
          <p:cNvSpPr txBox="1"/>
          <p:nvPr/>
        </p:nvSpPr>
        <p:spPr>
          <a:xfrm flipH="1">
            <a:off x="8328926" y="2643361"/>
            <a:ext cx="785818" cy="307777"/>
          </a:xfrm>
          <a:prstGeom prst="rect">
            <a:avLst/>
          </a:prstGeom>
          <a:noFill/>
        </p:spPr>
        <p:txBody>
          <a:bodyPr wrap="square" rtlCol="0">
            <a:spAutoFit/>
          </a:bodyPr>
          <a:lstStyle/>
          <a:p>
            <a:r>
              <a:rPr lang="ru-RU" sz="1400" b="1" dirty="0" smtClean="0"/>
              <a:t>68696  </a:t>
            </a:r>
            <a:endParaRPr lang="ru-RU" sz="1400" b="1" dirty="0"/>
          </a:p>
        </p:txBody>
      </p:sp>
      <p:sp>
        <p:nvSpPr>
          <p:cNvPr id="20" name="TextBox 19"/>
          <p:cNvSpPr txBox="1"/>
          <p:nvPr/>
        </p:nvSpPr>
        <p:spPr>
          <a:xfrm flipH="1">
            <a:off x="6044950" y="3326894"/>
            <a:ext cx="861450" cy="307777"/>
          </a:xfrm>
          <a:prstGeom prst="rect">
            <a:avLst/>
          </a:prstGeom>
          <a:noFill/>
        </p:spPr>
        <p:txBody>
          <a:bodyPr wrap="square" rtlCol="0">
            <a:spAutoFit/>
          </a:bodyPr>
          <a:lstStyle/>
          <a:p>
            <a:r>
              <a:rPr lang="ru-RU" sz="1400" b="1" dirty="0" smtClean="0"/>
              <a:t>55741</a:t>
            </a:r>
            <a:endParaRPr lang="ru-RU"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3" y="318809"/>
            <a:ext cx="8186766" cy="734367"/>
          </a:xfrm>
        </p:spPr>
        <p:txBody>
          <a:bodyPr>
            <a:normAutofit/>
          </a:bodyPr>
          <a:lstStyle/>
          <a:p>
            <a:pPr algn="ctr"/>
            <a:r>
              <a:rPr lang="ru-RU" sz="3200" b="1" dirty="0" smtClean="0">
                <a:solidFill>
                  <a:schemeClr val="accent3">
                    <a:lumMod val="60000"/>
                    <a:lumOff val="40000"/>
                  </a:schemeClr>
                </a:solidFill>
              </a:rPr>
              <a:t>Местные налоги</a:t>
            </a:r>
            <a:endParaRPr lang="ru-RU" sz="3200" b="1" dirty="0">
              <a:solidFill>
                <a:schemeClr val="accent3">
                  <a:lumMod val="60000"/>
                  <a:lumOff val="40000"/>
                </a:schemeClr>
              </a:solidFill>
            </a:endParaRPr>
          </a:p>
        </p:txBody>
      </p:sp>
      <p:sp>
        <p:nvSpPr>
          <p:cNvPr id="3" name="Content Placeholder 2"/>
          <p:cNvSpPr>
            <a:spLocks noGrp="1"/>
          </p:cNvSpPr>
          <p:nvPr>
            <p:ph sz="half" idx="1"/>
          </p:nvPr>
        </p:nvSpPr>
        <p:spPr>
          <a:xfrm>
            <a:off x="214282" y="928670"/>
            <a:ext cx="4357718" cy="5500726"/>
          </a:xfrm>
        </p:spPr>
        <p:txBody>
          <a:bodyPr>
            <a:normAutofit fontScale="92500" lnSpcReduction="20000"/>
          </a:bodyPr>
          <a:lstStyle/>
          <a:p>
            <a:endParaRPr lang="ru-RU" dirty="0" smtClean="0"/>
          </a:p>
          <a:p>
            <a:endParaRPr lang="ru-RU" dirty="0" smtClean="0"/>
          </a:p>
          <a:p>
            <a:endParaRPr lang="ru-RU" dirty="0" smtClean="0"/>
          </a:p>
          <a:p>
            <a:endParaRPr lang="ru-RU" dirty="0" smtClean="0"/>
          </a:p>
          <a:p>
            <a:r>
              <a:rPr lang="ru-RU" sz="1800" b="1" dirty="0" smtClean="0"/>
              <a:t>                   </a:t>
            </a:r>
          </a:p>
          <a:p>
            <a:pPr algn="ctr">
              <a:buNone/>
            </a:pPr>
            <a:endParaRPr lang="ru-RU" sz="1300" dirty="0" smtClean="0"/>
          </a:p>
          <a:p>
            <a:pPr>
              <a:buNone/>
            </a:pPr>
            <a:endParaRPr lang="ru-RU" sz="1200" dirty="0" smtClean="0"/>
          </a:p>
          <a:p>
            <a:pPr>
              <a:buFont typeface="Arial" charset="0"/>
              <a:buChar char="•"/>
            </a:pPr>
            <a:endParaRPr lang="ru-RU" sz="1200" dirty="0" smtClean="0"/>
          </a:p>
          <a:p>
            <a:pPr>
              <a:buNone/>
            </a:pPr>
            <a:endParaRPr lang="ru-RU" sz="1200" b="1" dirty="0" smtClean="0"/>
          </a:p>
          <a:p>
            <a:pPr>
              <a:buNone/>
            </a:pPr>
            <a:endParaRPr lang="ru-RU" sz="1200" b="1" dirty="0" smtClean="0"/>
          </a:p>
          <a:p>
            <a:endParaRPr lang="ru-RU" dirty="0" smtClean="0"/>
          </a:p>
          <a:p>
            <a:pPr>
              <a:buNone/>
            </a:pPr>
            <a:endParaRPr lang="ru-RU" dirty="0" smtClean="0"/>
          </a:p>
          <a:p>
            <a:endParaRPr lang="ru-RU" dirty="0"/>
          </a:p>
        </p:txBody>
      </p:sp>
      <p:sp>
        <p:nvSpPr>
          <p:cNvPr id="4" name="Content Placeholder 3"/>
          <p:cNvSpPr>
            <a:spLocks noGrp="1"/>
          </p:cNvSpPr>
          <p:nvPr>
            <p:ph sz="half" idx="2"/>
          </p:nvPr>
        </p:nvSpPr>
        <p:spPr>
          <a:xfrm>
            <a:off x="4572000" y="928670"/>
            <a:ext cx="4429156" cy="5643602"/>
          </a:xfrm>
        </p:spPr>
        <p:txBody>
          <a:bodyPr>
            <a:normAutofit fontScale="92500" lnSpcReduction="20000"/>
          </a:bodyPr>
          <a:lstStyle/>
          <a:p>
            <a:endParaRPr lang="ru-RU" dirty="0" smtClean="0"/>
          </a:p>
          <a:p>
            <a:endParaRPr lang="ru-RU" dirty="0" smtClean="0"/>
          </a:p>
          <a:p>
            <a:endParaRPr lang="ru-RU" dirty="0" smtClean="0"/>
          </a:p>
          <a:p>
            <a:endParaRPr lang="ru-RU" dirty="0" smtClean="0"/>
          </a:p>
          <a:p>
            <a:pPr algn="ctr">
              <a:buNone/>
            </a:pPr>
            <a:r>
              <a:rPr lang="ru-RU" dirty="0" smtClean="0"/>
              <a:t> </a:t>
            </a:r>
            <a:r>
              <a:rPr lang="ru-RU" b="1" dirty="0" smtClean="0"/>
              <a:t> </a:t>
            </a:r>
            <a:r>
              <a:rPr lang="ru-RU" sz="1900" b="1" dirty="0" smtClean="0"/>
              <a:t>СТАВКА НАЛОГА</a:t>
            </a:r>
            <a:endParaRPr lang="ru-RU" sz="1500" dirty="0" smtClean="0"/>
          </a:p>
          <a:p>
            <a:r>
              <a:rPr lang="ru-RU" sz="1400" dirty="0" smtClean="0">
                <a:solidFill>
                  <a:schemeClr val="accent3">
                    <a:lumMod val="20000"/>
                    <a:lumOff val="80000"/>
                  </a:schemeClr>
                </a:solidFill>
              </a:rPr>
              <a:t>-</a:t>
            </a:r>
            <a:r>
              <a:rPr lang="ru-RU" sz="1400" dirty="0" smtClean="0">
                <a:solidFill>
                  <a:schemeClr val="accent3">
                    <a:lumMod val="20000"/>
                    <a:lumOff val="80000"/>
                  </a:schemeClr>
                </a:solidFill>
                <a:latin typeface="Arial" panose="020B0604020202020204" pitchFamily="34" charset="0"/>
                <a:cs typeface="Arial" panose="020B0604020202020204" pitchFamily="34" charset="0"/>
              </a:rPr>
              <a:t>в отношении жилых, нежилых помещений, объектов незавершенного строительства, гаражей – до 0,2%</a:t>
            </a:r>
            <a:endParaRPr lang="ru-RU" sz="1500" dirty="0" smtClean="0">
              <a:solidFill>
                <a:schemeClr val="accent3">
                  <a:lumMod val="20000"/>
                  <a:lumOff val="80000"/>
                </a:schemeClr>
              </a:solidFill>
              <a:latin typeface="Arial" panose="020B0604020202020204" pitchFamily="34" charset="0"/>
              <a:cs typeface="Arial" panose="020B0604020202020204" pitchFamily="34" charset="0"/>
            </a:endParaRPr>
          </a:p>
          <a:p>
            <a:r>
              <a:rPr lang="ru-RU" sz="1500" dirty="0" smtClean="0">
                <a:solidFill>
                  <a:schemeClr val="accent3">
                    <a:lumMod val="20000"/>
                    <a:lumOff val="80000"/>
                  </a:schemeClr>
                </a:solidFill>
                <a:latin typeface="Arial" panose="020B0604020202020204" pitchFamily="34" charset="0"/>
                <a:cs typeface="Arial" panose="020B0604020202020204" pitchFamily="34" charset="0"/>
              </a:rPr>
              <a:t>-административно-деловые центры, торговые центры и помещения в них, нежилые помещения--офисы-2%,</a:t>
            </a:r>
          </a:p>
          <a:p>
            <a:r>
              <a:rPr lang="ru-RU" sz="1500" dirty="0" smtClean="0">
                <a:solidFill>
                  <a:schemeClr val="accent3">
                    <a:lumMod val="20000"/>
                    <a:lumOff val="80000"/>
                  </a:schemeClr>
                </a:solidFill>
                <a:latin typeface="Arial" panose="020B0604020202020204" pitchFamily="34" charset="0"/>
                <a:cs typeface="Arial" panose="020B0604020202020204" pitchFamily="34" charset="0"/>
              </a:rPr>
              <a:t>-в отношении прочих объектов -0,5%</a:t>
            </a:r>
          </a:p>
          <a:p>
            <a:pPr>
              <a:buNone/>
            </a:pPr>
            <a:r>
              <a:rPr lang="ru-RU" sz="1300" b="1" u="sng" dirty="0" smtClean="0">
                <a:solidFill>
                  <a:schemeClr val="accent3">
                    <a:lumMod val="20000"/>
                    <a:lumOff val="80000"/>
                  </a:schemeClr>
                </a:solidFill>
                <a:latin typeface="Arial" panose="020B0604020202020204" pitchFamily="34" charset="0"/>
                <a:cs typeface="Arial" panose="020B0604020202020204" pitchFamily="34" charset="0"/>
              </a:rPr>
              <a:t>ЛЬГОТЫ</a:t>
            </a:r>
            <a:r>
              <a:rPr lang="ru-RU" sz="1300" dirty="0" smtClean="0">
                <a:solidFill>
                  <a:schemeClr val="accent3">
                    <a:lumMod val="20000"/>
                    <a:lumOff val="80000"/>
                  </a:schemeClr>
                </a:solidFill>
                <a:latin typeface="Arial" panose="020B0604020202020204" pitchFamily="34" charset="0"/>
                <a:cs typeface="Arial" panose="020B0604020202020204" pitchFamily="34" charset="0"/>
              </a:rPr>
              <a:t>*Герои СССР, РФ, граждане, награжденные орденом «Славы» трех степеней</a:t>
            </a:r>
            <a:r>
              <a:rPr lang="en-US" sz="1300" dirty="0" smtClean="0">
                <a:solidFill>
                  <a:schemeClr val="accent3">
                    <a:lumMod val="20000"/>
                    <a:lumOff val="80000"/>
                  </a:schemeClr>
                </a:solidFill>
                <a:latin typeface="Arial" panose="020B0604020202020204" pitchFamily="34" charset="0"/>
                <a:cs typeface="Arial" panose="020B0604020202020204" pitchFamily="34" charset="0"/>
              </a:rPr>
              <a:t>;</a:t>
            </a:r>
            <a:endParaRPr lang="ru-RU" sz="1300" dirty="0" smtClean="0">
              <a:solidFill>
                <a:schemeClr val="accent3">
                  <a:lumMod val="20000"/>
                  <a:lumOff val="80000"/>
                </a:schemeClr>
              </a:solidFill>
              <a:latin typeface="Arial" panose="020B0604020202020204" pitchFamily="34" charset="0"/>
              <a:cs typeface="Arial" panose="020B0604020202020204" pitchFamily="34" charset="0"/>
            </a:endParaRPr>
          </a:p>
          <a:p>
            <a:pPr>
              <a:buNone/>
            </a:pPr>
            <a:r>
              <a:rPr lang="ru-RU" sz="1300" dirty="0" smtClean="0">
                <a:solidFill>
                  <a:schemeClr val="accent3">
                    <a:lumMod val="20000"/>
                    <a:lumOff val="80000"/>
                  </a:schemeClr>
                </a:solidFill>
                <a:latin typeface="Arial" panose="020B0604020202020204" pitchFamily="34" charset="0"/>
                <a:cs typeface="Arial" panose="020B0604020202020204" pitchFamily="34" charset="0"/>
              </a:rPr>
              <a:t>*</a:t>
            </a:r>
            <a:r>
              <a:rPr lang="ru-RU" sz="1500" dirty="0" smtClean="0">
                <a:solidFill>
                  <a:schemeClr val="accent3">
                    <a:lumMod val="20000"/>
                    <a:lumOff val="80000"/>
                  </a:schemeClr>
                </a:solidFill>
                <a:latin typeface="Arial" panose="020B0604020202020204" pitchFamily="34" charset="0"/>
                <a:cs typeface="Arial" panose="020B0604020202020204" pitchFamily="34" charset="0"/>
              </a:rPr>
              <a:t>Инвалиды 1 и 2 групп, инвалиды с детства</a:t>
            </a:r>
            <a:r>
              <a:rPr lang="en-US" sz="1500" dirty="0" smtClean="0">
                <a:solidFill>
                  <a:schemeClr val="accent3">
                    <a:lumMod val="20000"/>
                    <a:lumOff val="80000"/>
                  </a:schemeClr>
                </a:solidFill>
                <a:latin typeface="Arial" panose="020B0604020202020204" pitchFamily="34" charset="0"/>
                <a:cs typeface="Arial" panose="020B0604020202020204" pitchFamily="34" charset="0"/>
              </a:rPr>
              <a:t>;</a:t>
            </a:r>
            <a:endParaRPr lang="ru-RU" sz="1500" dirty="0" smtClean="0">
              <a:solidFill>
                <a:schemeClr val="accent3">
                  <a:lumMod val="20000"/>
                  <a:lumOff val="80000"/>
                </a:schemeClr>
              </a:solidFill>
              <a:latin typeface="Arial" panose="020B0604020202020204" pitchFamily="34" charset="0"/>
              <a:cs typeface="Arial" panose="020B0604020202020204" pitchFamily="34" charset="0"/>
            </a:endParaRPr>
          </a:p>
          <a:p>
            <a:pPr>
              <a:buNone/>
            </a:pPr>
            <a:r>
              <a:rPr lang="ru-RU" sz="1500" dirty="0" smtClean="0">
                <a:solidFill>
                  <a:schemeClr val="accent3">
                    <a:lumMod val="20000"/>
                    <a:lumOff val="80000"/>
                  </a:schemeClr>
                </a:solidFill>
                <a:latin typeface="Arial" panose="020B0604020202020204" pitchFamily="34" charset="0"/>
                <a:cs typeface="Arial" panose="020B0604020202020204" pitchFamily="34" charset="0"/>
              </a:rPr>
              <a:t>*Участники гражданской и ВОВ, других боевых операций</a:t>
            </a:r>
            <a:r>
              <a:rPr lang="en-US" sz="1500" dirty="0" smtClean="0">
                <a:solidFill>
                  <a:schemeClr val="accent3">
                    <a:lumMod val="20000"/>
                    <a:lumOff val="80000"/>
                  </a:schemeClr>
                </a:solidFill>
                <a:latin typeface="Arial" panose="020B0604020202020204" pitchFamily="34" charset="0"/>
                <a:cs typeface="Arial" panose="020B0604020202020204" pitchFamily="34" charset="0"/>
              </a:rPr>
              <a:t>;</a:t>
            </a:r>
            <a:endParaRPr lang="ru-RU" sz="1500" dirty="0" smtClean="0">
              <a:solidFill>
                <a:schemeClr val="accent3">
                  <a:lumMod val="20000"/>
                  <a:lumOff val="80000"/>
                </a:schemeClr>
              </a:solidFill>
              <a:latin typeface="Arial" panose="020B0604020202020204" pitchFamily="34" charset="0"/>
              <a:cs typeface="Arial" panose="020B0604020202020204" pitchFamily="34" charset="0"/>
            </a:endParaRPr>
          </a:p>
          <a:p>
            <a:pPr>
              <a:buNone/>
            </a:pPr>
            <a:r>
              <a:rPr lang="ru-RU" sz="1500" dirty="0" smtClean="0">
                <a:solidFill>
                  <a:schemeClr val="accent3">
                    <a:lumMod val="20000"/>
                    <a:lumOff val="80000"/>
                  </a:schemeClr>
                </a:solidFill>
                <a:latin typeface="Arial" panose="020B0604020202020204" pitchFamily="34" charset="0"/>
                <a:cs typeface="Arial" panose="020B0604020202020204" pitchFamily="34" charset="0"/>
              </a:rPr>
              <a:t>*Чернобыльцы</a:t>
            </a:r>
            <a:r>
              <a:rPr lang="en-US" sz="1500" dirty="0" smtClean="0">
                <a:solidFill>
                  <a:schemeClr val="accent3">
                    <a:lumMod val="20000"/>
                    <a:lumOff val="80000"/>
                  </a:schemeClr>
                </a:solidFill>
                <a:latin typeface="Arial" panose="020B0604020202020204" pitchFamily="34" charset="0"/>
                <a:cs typeface="Arial" panose="020B0604020202020204" pitchFamily="34" charset="0"/>
              </a:rPr>
              <a:t>;</a:t>
            </a:r>
            <a:endParaRPr lang="ru-RU" sz="1500" dirty="0" smtClean="0">
              <a:solidFill>
                <a:schemeClr val="accent3">
                  <a:lumMod val="20000"/>
                  <a:lumOff val="80000"/>
                </a:schemeClr>
              </a:solidFill>
              <a:latin typeface="Arial" panose="020B0604020202020204" pitchFamily="34" charset="0"/>
              <a:cs typeface="Arial" panose="020B0604020202020204" pitchFamily="34" charset="0"/>
            </a:endParaRPr>
          </a:p>
          <a:p>
            <a:pPr>
              <a:buNone/>
            </a:pPr>
            <a:r>
              <a:rPr lang="ru-RU" sz="1500" dirty="0" smtClean="0">
                <a:solidFill>
                  <a:schemeClr val="accent3">
                    <a:lumMod val="20000"/>
                    <a:lumOff val="80000"/>
                  </a:schemeClr>
                </a:solidFill>
                <a:latin typeface="Arial" panose="020B0604020202020204" pitchFamily="34" charset="0"/>
                <a:cs typeface="Arial" panose="020B0604020202020204" pitchFamily="34" charset="0"/>
              </a:rPr>
              <a:t>*Пенсионеры</a:t>
            </a:r>
            <a:r>
              <a:rPr lang="en-US" sz="1500" dirty="0" smtClean="0">
                <a:solidFill>
                  <a:schemeClr val="accent3">
                    <a:lumMod val="20000"/>
                    <a:lumOff val="80000"/>
                  </a:schemeClr>
                </a:solidFill>
                <a:latin typeface="Arial" panose="020B0604020202020204" pitchFamily="34" charset="0"/>
                <a:cs typeface="Arial" panose="020B0604020202020204" pitchFamily="34" charset="0"/>
              </a:rPr>
              <a:t>;</a:t>
            </a:r>
            <a:endParaRPr lang="ru-RU" sz="1500" dirty="0" smtClean="0">
              <a:solidFill>
                <a:schemeClr val="accent3">
                  <a:lumMod val="20000"/>
                  <a:lumOff val="80000"/>
                </a:schemeClr>
              </a:solidFill>
              <a:latin typeface="Arial" panose="020B0604020202020204" pitchFamily="34" charset="0"/>
              <a:cs typeface="Arial" panose="020B0604020202020204" pitchFamily="34" charset="0"/>
            </a:endParaRPr>
          </a:p>
          <a:p>
            <a:pPr>
              <a:buNone/>
            </a:pPr>
            <a:r>
              <a:rPr lang="ru-RU" sz="1500" dirty="0" smtClean="0">
                <a:solidFill>
                  <a:schemeClr val="accent3">
                    <a:lumMod val="20000"/>
                    <a:lumOff val="80000"/>
                  </a:schemeClr>
                </a:solidFill>
                <a:latin typeface="Arial" panose="020B0604020202020204" pitchFamily="34" charset="0"/>
                <a:cs typeface="Arial" panose="020B0604020202020204" pitchFamily="34" charset="0"/>
              </a:rPr>
              <a:t>*Афганцы</a:t>
            </a:r>
            <a:r>
              <a:rPr lang="en-US" sz="1500" dirty="0" smtClean="0">
                <a:solidFill>
                  <a:schemeClr val="accent3">
                    <a:lumMod val="20000"/>
                    <a:lumOff val="80000"/>
                  </a:schemeClr>
                </a:solidFill>
                <a:latin typeface="Arial" panose="020B0604020202020204" pitchFamily="34" charset="0"/>
                <a:cs typeface="Arial" panose="020B0604020202020204" pitchFamily="34" charset="0"/>
              </a:rPr>
              <a:t>;</a:t>
            </a:r>
            <a:endParaRPr lang="ru-RU" sz="1500" dirty="0" smtClean="0">
              <a:solidFill>
                <a:schemeClr val="accent3">
                  <a:lumMod val="20000"/>
                  <a:lumOff val="80000"/>
                </a:schemeClr>
              </a:solidFill>
              <a:latin typeface="Arial" panose="020B0604020202020204" pitchFamily="34" charset="0"/>
              <a:cs typeface="Arial" panose="020B0604020202020204" pitchFamily="34" charset="0"/>
            </a:endParaRPr>
          </a:p>
          <a:p>
            <a:pPr>
              <a:buNone/>
            </a:pPr>
            <a:r>
              <a:rPr lang="ru-RU" sz="1500" dirty="0" smtClean="0">
                <a:solidFill>
                  <a:schemeClr val="accent3">
                    <a:lumMod val="20000"/>
                    <a:lumOff val="80000"/>
                  </a:schemeClr>
                </a:solidFill>
                <a:latin typeface="Arial" panose="020B0604020202020204" pitchFamily="34" charset="0"/>
                <a:cs typeface="Arial" panose="020B0604020202020204" pitchFamily="34" charset="0"/>
              </a:rPr>
              <a:t>  - Физ.лица, имущество которых менее 50 кв.м.</a:t>
            </a:r>
          </a:p>
          <a:p>
            <a:pPr algn="ctr">
              <a:buNone/>
            </a:pPr>
            <a:endParaRPr lang="ru-RU" sz="1900" b="1" u="sng" dirty="0" smtClean="0"/>
          </a:p>
        </p:txBody>
      </p:sp>
      <p:sp>
        <p:nvSpPr>
          <p:cNvPr id="6" name="Rounded Rectangle 5"/>
          <p:cNvSpPr/>
          <p:nvPr/>
        </p:nvSpPr>
        <p:spPr>
          <a:xfrm>
            <a:off x="4593416" y="923007"/>
            <a:ext cx="4011031" cy="428628"/>
          </a:xfrm>
          <a:prstGeom prst="roundRect">
            <a:avLst/>
          </a:prstGeom>
          <a:solidFill>
            <a:srgbClr val="92D050"/>
          </a:solidFill>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2024-2026 годы</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8" name="Down Arrow 7"/>
          <p:cNvSpPr/>
          <p:nvPr/>
        </p:nvSpPr>
        <p:spPr>
          <a:xfrm>
            <a:off x="6086500" y="1423191"/>
            <a:ext cx="1357322" cy="500066"/>
          </a:xfrm>
          <a:prstGeom prst="downArrow">
            <a:avLst>
              <a:gd name="adj1" fmla="val 50000"/>
              <a:gd name="adj2" fmla="val 43726"/>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ounded Rectangle 9"/>
          <p:cNvSpPr/>
          <p:nvPr/>
        </p:nvSpPr>
        <p:spPr>
          <a:xfrm>
            <a:off x="4908454" y="1956666"/>
            <a:ext cx="3357586" cy="564664"/>
          </a:xfrm>
          <a:prstGeom prst="roundRect">
            <a:avLst/>
          </a:prstGeom>
          <a:solidFill>
            <a:srgbClr val="FFC000"/>
          </a:solidFill>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smtClean="0">
                <a:solidFill>
                  <a:schemeClr val="accent5">
                    <a:lumMod val="50000"/>
                  </a:schemeClr>
                </a:solidFill>
                <a:latin typeface="Arial" panose="020B0604020202020204" pitchFamily="34" charset="0"/>
                <a:cs typeface="Arial" panose="020B0604020202020204" pitchFamily="34" charset="0"/>
              </a:rPr>
              <a:t>Глава 32 Налогового кодекса Российской Федерации </a:t>
            </a:r>
            <a:endParaRPr lang="ru-RU" sz="1600" b="1" dirty="0">
              <a:solidFill>
                <a:schemeClr val="accent5">
                  <a:lumMod val="50000"/>
                </a:schemeClr>
              </a:solidFill>
              <a:latin typeface="Arial" panose="020B0604020202020204" pitchFamily="34" charset="0"/>
              <a:cs typeface="Arial" panose="020B0604020202020204" pitchFamily="34" charset="0"/>
            </a:endParaRPr>
          </a:p>
        </p:txBody>
      </p:sp>
      <p:sp>
        <p:nvSpPr>
          <p:cNvPr id="15" name="Flowchart: Terminator 14"/>
          <p:cNvSpPr/>
          <p:nvPr/>
        </p:nvSpPr>
        <p:spPr>
          <a:xfrm>
            <a:off x="499071" y="862421"/>
            <a:ext cx="3990577" cy="763668"/>
          </a:xfrm>
          <a:prstGeom prst="flowChartTerminator">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smtClean="0">
                <a:solidFill>
                  <a:schemeClr val="accent5">
                    <a:lumMod val="50000"/>
                  </a:schemeClr>
                </a:solidFill>
                <a:latin typeface="Arial" panose="020B0604020202020204" pitchFamily="34" charset="0"/>
                <a:cs typeface="Arial" panose="020B0604020202020204" pitchFamily="34" charset="0"/>
              </a:rPr>
              <a:t>Налог на имущество физических лиц</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8" name="Flowchart: Alternate Process 17"/>
          <p:cNvSpPr/>
          <p:nvPr/>
        </p:nvSpPr>
        <p:spPr>
          <a:xfrm>
            <a:off x="537383" y="4490255"/>
            <a:ext cx="4029133" cy="1775690"/>
          </a:xfrm>
          <a:prstGeom prst="flowChartAlternateProcess">
            <a:avLst/>
          </a:prstGeom>
          <a:solidFill>
            <a:srgbClr val="FFFF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Срок уплаты-1 декабря года, следующего за отчетным ( Федеральный закон от 23.11.2015г. №320-ФЗ «О внесении изменений в часть вторую Налогового кодекса Российской Федерации»</a:t>
            </a:r>
            <a:endParaRPr lang="ru-RU" sz="1600" b="1" dirty="0">
              <a:solidFill>
                <a:schemeClr val="accent1">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570022" y="1740938"/>
            <a:ext cx="3982692" cy="2634467"/>
          </a:xfrm>
          <a:prstGeom prst="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Закон Воронежской области от 19.06.2015г. №105-ОЗ «Об установлении единой даты начала применения на территории Воронежской области порядка определения налоговой базы по налогу на имущество физических лиц исходя из кадастровой стоимости объектов налогообложения (с 01.01.2016г</a:t>
            </a:r>
            <a:r>
              <a:rPr lang="ru-RU" sz="1600" dirty="0" smtClean="0">
                <a:solidFill>
                  <a:schemeClr val="accent1">
                    <a:lumMod val="50000"/>
                  </a:schemeClr>
                </a:solidFill>
                <a:latin typeface="Arial" panose="020B0604020202020204" pitchFamily="34" charset="0"/>
                <a:cs typeface="Arial" panose="020B0604020202020204" pitchFamily="34" charset="0"/>
              </a:rPr>
              <a:t>)</a:t>
            </a:r>
            <a:endParaRPr lang="ru-RU" sz="16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1339" y="1341479"/>
            <a:ext cx="4159680" cy="5399889"/>
          </a:xfrm>
        </p:spPr>
        <p:txBody>
          <a:bodyPr>
            <a:normAutofit fontScale="25000" lnSpcReduction="20000"/>
          </a:bodyPr>
          <a:lstStyle/>
          <a:p>
            <a:endParaRPr lang="ru-RU" dirty="0" smtClean="0"/>
          </a:p>
          <a:p>
            <a:pPr>
              <a:buNone/>
            </a:pPr>
            <a:r>
              <a:rPr lang="ru-RU" dirty="0" smtClean="0"/>
              <a:t>  </a:t>
            </a:r>
          </a:p>
          <a:p>
            <a:pPr marL="0" indent="0">
              <a:buNone/>
            </a:pPr>
            <a:r>
              <a:rPr lang="ru-RU" sz="4300" b="1" dirty="0" smtClean="0">
                <a:latin typeface="Arial" panose="020B0604020202020204" pitchFamily="34" charset="0"/>
                <a:cs typeface="Arial" panose="020B0604020202020204" pitchFamily="34" charset="0"/>
              </a:rPr>
              <a:t>                </a:t>
            </a:r>
          </a:p>
          <a:p>
            <a:pPr marL="0" indent="0">
              <a:buNone/>
            </a:pPr>
            <a:r>
              <a:rPr lang="ru-RU" sz="4300" b="1" dirty="0">
                <a:latin typeface="Arial" panose="020B0604020202020204" pitchFamily="34" charset="0"/>
                <a:cs typeface="Arial" panose="020B0604020202020204" pitchFamily="34" charset="0"/>
              </a:rPr>
              <a:t> </a:t>
            </a:r>
            <a:r>
              <a:rPr lang="ru-RU" sz="4300" b="1" dirty="0" smtClean="0">
                <a:latin typeface="Arial" panose="020B0604020202020204" pitchFamily="34" charset="0"/>
                <a:cs typeface="Arial" panose="020B0604020202020204" pitchFamily="34" charset="0"/>
              </a:rPr>
              <a:t>                    СТАВКА НАЛОГА</a:t>
            </a:r>
          </a:p>
          <a:p>
            <a:endParaRPr lang="ru-RU" sz="1900" b="1" dirty="0" smtClean="0"/>
          </a:p>
          <a:p>
            <a:endParaRPr lang="ru-RU" sz="1900" b="1" dirty="0"/>
          </a:p>
          <a:p>
            <a:endParaRPr lang="ru-RU" sz="1900" b="1" dirty="0" smtClean="0"/>
          </a:p>
          <a:p>
            <a:endParaRPr lang="ru-RU" sz="1900" b="1" dirty="0"/>
          </a:p>
          <a:p>
            <a:endParaRPr lang="ru-RU" sz="1900" b="1" dirty="0" smtClean="0">
              <a:solidFill>
                <a:schemeClr val="accent3">
                  <a:lumMod val="60000"/>
                  <a:lumOff val="40000"/>
                </a:schemeClr>
              </a:solidFill>
            </a:endParaRPr>
          </a:p>
          <a:p>
            <a:endParaRPr lang="ru-RU" sz="1900" b="1" dirty="0" smtClean="0">
              <a:solidFill>
                <a:schemeClr val="accent3">
                  <a:lumMod val="60000"/>
                  <a:lumOff val="40000"/>
                </a:schemeClr>
              </a:solidFill>
            </a:endParaRPr>
          </a:p>
          <a:p>
            <a:pPr marL="0" indent="0">
              <a:buNone/>
            </a:pPr>
            <a:endParaRPr lang="ru-RU" sz="1900" b="1" dirty="0" smtClean="0">
              <a:solidFill>
                <a:schemeClr val="accent3">
                  <a:lumMod val="60000"/>
                  <a:lumOff val="40000"/>
                </a:schemeClr>
              </a:solidFill>
            </a:endParaRPr>
          </a:p>
          <a:p>
            <a:pPr>
              <a:buNone/>
            </a:pPr>
            <a:r>
              <a:rPr lang="ru-RU" sz="4300" b="1" dirty="0" smtClean="0">
                <a:solidFill>
                  <a:schemeClr val="accent3">
                    <a:lumMod val="60000"/>
                    <a:lumOff val="40000"/>
                  </a:schemeClr>
                </a:solidFill>
                <a:latin typeface="Arial" panose="020B0604020202020204" pitchFamily="34" charset="0"/>
                <a:cs typeface="Arial" panose="020B0604020202020204" pitchFamily="34" charset="0"/>
              </a:rPr>
              <a:t>             </a:t>
            </a:r>
            <a:r>
              <a:rPr lang="ru-RU" sz="5600" b="1" dirty="0" smtClean="0">
                <a:solidFill>
                  <a:schemeClr val="accent3">
                    <a:lumMod val="60000"/>
                    <a:lumOff val="40000"/>
                  </a:schemeClr>
                </a:solidFill>
                <a:latin typeface="Arial" panose="020B0604020202020204" pitchFamily="34" charset="0"/>
                <a:cs typeface="Arial" panose="020B0604020202020204" pitchFamily="34" charset="0"/>
              </a:rPr>
              <a:t>от кадастровой стоимости земельных участков</a:t>
            </a:r>
            <a:r>
              <a:rPr lang="en-US" sz="5600" b="1" dirty="0" smtClean="0">
                <a:solidFill>
                  <a:schemeClr val="accent3">
                    <a:lumMod val="60000"/>
                    <a:lumOff val="40000"/>
                  </a:schemeClr>
                </a:solidFill>
                <a:latin typeface="Arial" panose="020B0604020202020204" pitchFamily="34" charset="0"/>
                <a:cs typeface="Arial" panose="020B0604020202020204" pitchFamily="34" charset="0"/>
              </a:rPr>
              <a:t>:</a:t>
            </a:r>
            <a:endParaRPr lang="ru-RU" sz="5600" b="1" dirty="0" smtClean="0">
              <a:solidFill>
                <a:schemeClr val="accent3">
                  <a:lumMod val="60000"/>
                  <a:lumOff val="4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3">
                    <a:lumMod val="60000"/>
                    <a:lumOff val="40000"/>
                  </a:schemeClr>
                </a:solidFill>
                <a:latin typeface="Arial" panose="020B0604020202020204" pitchFamily="34" charset="0"/>
                <a:cs typeface="Arial" panose="020B0604020202020204" pitchFamily="34" charset="0"/>
              </a:rPr>
              <a:t>занятых жилищным фондом, сельскохозяйственного назначения или приобретенных (предоставленных) для личного подсобного хозяйства, садоводства, огородничества или животноводства, а также дачного хозяйства –0,3</a:t>
            </a:r>
            <a:r>
              <a:rPr lang="ru-RU" sz="5600" b="1" dirty="0" smtClean="0">
                <a:solidFill>
                  <a:schemeClr val="accent3">
                    <a:lumMod val="60000"/>
                    <a:lumOff val="40000"/>
                  </a:schemeClr>
                </a:solidFill>
                <a:latin typeface="Arial" panose="020B0604020202020204" pitchFamily="34" charset="0"/>
                <a:cs typeface="Arial" panose="020B0604020202020204" pitchFamily="34" charset="0"/>
              </a:rPr>
              <a:t>%</a:t>
            </a:r>
            <a:r>
              <a:rPr lang="en-US" sz="5600" b="1" dirty="0" smtClean="0">
                <a:solidFill>
                  <a:schemeClr val="accent3">
                    <a:lumMod val="60000"/>
                    <a:lumOff val="40000"/>
                  </a:schemeClr>
                </a:solidFill>
                <a:latin typeface="Arial" panose="020B0604020202020204" pitchFamily="34" charset="0"/>
                <a:cs typeface="Arial" panose="020B0604020202020204" pitchFamily="34" charset="0"/>
              </a:rPr>
              <a:t>;</a:t>
            </a:r>
            <a:endParaRPr lang="ru-RU" sz="5600" b="1" dirty="0" smtClean="0">
              <a:solidFill>
                <a:schemeClr val="accent3">
                  <a:lumMod val="60000"/>
                  <a:lumOff val="40000"/>
                </a:schemeClr>
              </a:solidFill>
              <a:latin typeface="Arial" panose="020B0604020202020204" pitchFamily="34" charset="0"/>
              <a:cs typeface="Arial" panose="020B0604020202020204" pitchFamily="34" charset="0"/>
            </a:endParaRPr>
          </a:p>
          <a:p>
            <a:pPr>
              <a:buFont typeface="Arial" charset="0"/>
              <a:buChar char="•"/>
            </a:pPr>
            <a:r>
              <a:rPr lang="ru-RU" sz="5600" dirty="0" smtClean="0">
                <a:solidFill>
                  <a:schemeClr val="accent3">
                    <a:lumMod val="60000"/>
                    <a:lumOff val="40000"/>
                  </a:schemeClr>
                </a:solidFill>
                <a:latin typeface="Arial" panose="020B0604020202020204" pitchFamily="34" charset="0"/>
                <a:cs typeface="Arial" panose="020B0604020202020204" pitchFamily="34" charset="0"/>
              </a:rPr>
              <a:t>в отношении прочих земельных участков</a:t>
            </a:r>
            <a:r>
              <a:rPr lang="ru-RU" sz="5600" dirty="0" smtClean="0">
                <a:solidFill>
                  <a:schemeClr val="accent4">
                    <a:lumMod val="50000"/>
                  </a:schemeClr>
                </a:solidFill>
                <a:latin typeface="Arial" panose="020B0604020202020204" pitchFamily="34" charset="0"/>
                <a:cs typeface="Arial" panose="020B0604020202020204" pitchFamily="34" charset="0"/>
              </a:rPr>
              <a:t>  - 1,5%</a:t>
            </a:r>
          </a:p>
          <a:p>
            <a:pPr>
              <a:buNone/>
            </a:pPr>
            <a:r>
              <a:rPr lang="ru-RU" sz="4300" b="1" u="sng" dirty="0" smtClean="0">
                <a:solidFill>
                  <a:schemeClr val="accent5">
                    <a:lumMod val="75000"/>
                  </a:schemeClr>
                </a:solidFill>
                <a:latin typeface="Arial" panose="020B0604020202020204" pitchFamily="34" charset="0"/>
                <a:cs typeface="Arial" panose="020B0604020202020204" pitchFamily="34" charset="0"/>
              </a:rPr>
              <a:t>     </a:t>
            </a:r>
            <a:endParaRPr lang="ru-RU" sz="4300" dirty="0" smtClean="0">
              <a:solidFill>
                <a:schemeClr val="accent5">
                  <a:lumMod val="75000"/>
                </a:schemeClr>
              </a:solidFill>
              <a:latin typeface="Arial" panose="020B0604020202020204" pitchFamily="34" charset="0"/>
              <a:cs typeface="Arial" panose="020B0604020202020204" pitchFamily="34" charset="0"/>
            </a:endParaRPr>
          </a:p>
          <a:p>
            <a:pPr>
              <a:buFont typeface="Arial" charset="0"/>
              <a:buChar char="•"/>
            </a:pPr>
            <a:endParaRPr lang="ru-RU" sz="1200" dirty="0" smtClean="0">
              <a:solidFill>
                <a:schemeClr val="accent5">
                  <a:lumMod val="75000"/>
                </a:schemeClr>
              </a:solidFill>
            </a:endParaRPr>
          </a:p>
          <a:p>
            <a:pPr>
              <a:buNone/>
            </a:pPr>
            <a:endParaRPr lang="ru-RU" sz="1200" b="1" dirty="0" smtClean="0">
              <a:solidFill>
                <a:schemeClr val="accent5">
                  <a:lumMod val="75000"/>
                </a:schemeClr>
              </a:solidFill>
            </a:endParaRPr>
          </a:p>
          <a:p>
            <a:pPr>
              <a:buNone/>
            </a:pPr>
            <a:endParaRPr lang="ru-RU" sz="1200" b="1" dirty="0" smtClean="0">
              <a:solidFill>
                <a:schemeClr val="accent5">
                  <a:lumMod val="75000"/>
                </a:schemeClr>
              </a:solidFill>
            </a:endParaRPr>
          </a:p>
          <a:p>
            <a:endParaRPr lang="ru-RU" dirty="0" smtClean="0">
              <a:solidFill>
                <a:schemeClr val="accent5">
                  <a:lumMod val="75000"/>
                </a:schemeClr>
              </a:solidFill>
            </a:endParaRPr>
          </a:p>
          <a:p>
            <a:endParaRPr lang="ru-RU" dirty="0" smtClean="0"/>
          </a:p>
          <a:p>
            <a:endParaRPr lang="ru-RU" dirty="0"/>
          </a:p>
        </p:txBody>
      </p:sp>
      <p:sp>
        <p:nvSpPr>
          <p:cNvPr id="4" name="Content Placeholder 3"/>
          <p:cNvSpPr>
            <a:spLocks noGrp="1"/>
          </p:cNvSpPr>
          <p:nvPr>
            <p:ph sz="half" idx="2"/>
          </p:nvPr>
        </p:nvSpPr>
        <p:spPr>
          <a:xfrm>
            <a:off x="4373962" y="1196753"/>
            <a:ext cx="4264717" cy="5388204"/>
          </a:xfrm>
        </p:spPr>
        <p:txBody>
          <a:bodyPr>
            <a:normAutofit fontScale="25000" lnSpcReduction="20000"/>
          </a:bodyPr>
          <a:lstStyle/>
          <a:p>
            <a:endParaRPr lang="ru-RU" dirty="0" smtClean="0"/>
          </a:p>
          <a:p>
            <a:endParaRPr lang="ru-RU" dirty="0" smtClean="0"/>
          </a:p>
          <a:p>
            <a:pPr algn="ctr">
              <a:buNone/>
            </a:pPr>
            <a:endParaRPr lang="ru-RU" sz="1900" b="1" u="sng" dirty="0" smtClean="0"/>
          </a:p>
          <a:p>
            <a:pPr algn="ctr">
              <a:buNone/>
            </a:pPr>
            <a:r>
              <a:rPr lang="ru-RU" sz="4300" b="1" dirty="0" smtClean="0">
                <a:latin typeface="Arial" panose="020B0604020202020204" pitchFamily="34" charset="0"/>
                <a:cs typeface="Arial" panose="020B0604020202020204" pitchFamily="34" charset="0"/>
              </a:rPr>
              <a:t>ЛЬГОТЫ</a:t>
            </a:r>
            <a:endParaRPr lang="ru-RU" sz="4300" dirty="0" smtClean="0">
              <a:latin typeface="Arial" panose="020B0604020202020204" pitchFamily="34" charset="0"/>
              <a:cs typeface="Arial" panose="020B0604020202020204" pitchFamily="34" charset="0"/>
            </a:endParaRPr>
          </a:p>
          <a:p>
            <a:pPr>
              <a:buFont typeface="Arial" charset="0"/>
              <a:buChar char="•"/>
            </a:pPr>
            <a:endParaRPr lang="ru-RU" sz="1600" b="1" u="sng" dirty="0" smtClean="0"/>
          </a:p>
          <a:p>
            <a:pPr>
              <a:buFont typeface="Arial" charset="0"/>
              <a:buChar char="•"/>
            </a:pPr>
            <a:endParaRPr lang="ru-RU" sz="1600" b="1" u="sng" dirty="0"/>
          </a:p>
          <a:p>
            <a:pPr>
              <a:buFont typeface="Arial" charset="0"/>
              <a:buChar char="•"/>
            </a:pPr>
            <a:endParaRPr lang="ru-RU" b="1" u="sng" dirty="0" smtClean="0">
              <a:solidFill>
                <a:schemeClr val="accent1">
                  <a:lumMod val="75000"/>
                </a:schemeClr>
              </a:solidFill>
            </a:endParaRPr>
          </a:p>
          <a:p>
            <a:pPr>
              <a:buFont typeface="Arial" charset="0"/>
              <a:buChar char="•"/>
            </a:pPr>
            <a:endParaRPr lang="ru-RU" b="1" u="sng" dirty="0">
              <a:solidFill>
                <a:schemeClr val="accent1">
                  <a:lumMod val="75000"/>
                </a:schemeClr>
              </a:solidFill>
            </a:endParaRPr>
          </a:p>
          <a:p>
            <a:pPr>
              <a:buFont typeface="Arial" charset="0"/>
              <a:buChar char="•"/>
            </a:pPr>
            <a:endParaRPr lang="ru-RU" b="1" u="sng" dirty="0" smtClean="0">
              <a:solidFill>
                <a:schemeClr val="accent1">
                  <a:lumMod val="75000"/>
                </a:schemeClr>
              </a:solidFill>
            </a:endParaRPr>
          </a:p>
          <a:p>
            <a:pPr marL="0" indent="0">
              <a:buNone/>
            </a:pPr>
            <a:r>
              <a:rPr lang="ru-RU" sz="4800" b="1" u="sng" dirty="0" smtClean="0">
                <a:solidFill>
                  <a:schemeClr val="accent3">
                    <a:lumMod val="60000"/>
                    <a:lumOff val="40000"/>
                  </a:schemeClr>
                </a:solidFill>
                <a:latin typeface="Arial" panose="020B0604020202020204" pitchFamily="34" charset="0"/>
                <a:cs typeface="Arial" panose="020B0604020202020204" pitchFamily="34" charset="0"/>
              </a:rPr>
              <a:t>Налоговая база уменьшается на величину кадастровой стоимости 600 </a:t>
            </a:r>
            <a:r>
              <a:rPr lang="ru-RU" sz="4800" b="1" u="sng" dirty="0" err="1" smtClean="0">
                <a:solidFill>
                  <a:schemeClr val="accent3">
                    <a:lumMod val="60000"/>
                    <a:lumOff val="40000"/>
                  </a:schemeClr>
                </a:solidFill>
                <a:latin typeface="Arial" panose="020B0604020202020204" pitchFamily="34" charset="0"/>
                <a:cs typeface="Arial" panose="020B0604020202020204" pitchFamily="34" charset="0"/>
              </a:rPr>
              <a:t>м,кв</a:t>
            </a:r>
            <a:r>
              <a:rPr lang="ru-RU" sz="4800" b="1" u="sng" dirty="0" smtClean="0">
                <a:solidFill>
                  <a:schemeClr val="accent3">
                    <a:lumMod val="60000"/>
                    <a:lumOff val="40000"/>
                  </a:schemeClr>
                </a:solidFill>
                <a:latin typeface="Arial" panose="020B0604020202020204" pitchFamily="34" charset="0"/>
                <a:cs typeface="Arial" panose="020B0604020202020204" pitchFamily="34" charset="0"/>
              </a:rPr>
              <a:t>. площади земельного участка</a:t>
            </a:r>
            <a:r>
              <a:rPr lang="en-US" sz="4800" b="1" u="sng" dirty="0" smtClean="0">
                <a:solidFill>
                  <a:schemeClr val="accent3">
                    <a:lumMod val="60000"/>
                    <a:lumOff val="40000"/>
                  </a:schemeClr>
                </a:solidFill>
                <a:latin typeface="Arial" panose="020B0604020202020204" pitchFamily="34" charset="0"/>
                <a:cs typeface="Arial" panose="020B0604020202020204" pitchFamily="34" charset="0"/>
              </a:rPr>
              <a:t>:</a:t>
            </a:r>
            <a:r>
              <a:rPr lang="ru-RU" sz="4800" b="1" u="sng" dirty="0" smtClean="0">
                <a:solidFill>
                  <a:schemeClr val="accent3">
                    <a:lumMod val="60000"/>
                    <a:lumOff val="40000"/>
                  </a:schemeClr>
                </a:solidFill>
                <a:latin typeface="Arial" panose="020B0604020202020204" pitchFamily="34" charset="0"/>
                <a:cs typeface="Arial" panose="020B0604020202020204" pitchFamily="34" charset="0"/>
              </a:rPr>
              <a:t>.</a:t>
            </a:r>
            <a:r>
              <a:rPr lang="en-US" sz="4800" b="1" u="sng" dirty="0" smtClean="0">
                <a:solidFill>
                  <a:schemeClr val="accent3">
                    <a:lumMod val="60000"/>
                    <a:lumOff val="40000"/>
                  </a:schemeClr>
                </a:solidFill>
                <a:latin typeface="Arial" panose="020B0604020202020204" pitchFamily="34" charset="0"/>
                <a:cs typeface="Arial" panose="020B0604020202020204" pitchFamily="34" charset="0"/>
              </a:rPr>
              <a:t>:</a:t>
            </a:r>
            <a:endParaRPr lang="ru-RU" sz="4800" b="1" u="sng" dirty="0" smtClean="0">
              <a:solidFill>
                <a:schemeClr val="accent3">
                  <a:lumMod val="60000"/>
                  <a:lumOff val="40000"/>
                </a:schemeClr>
              </a:solidFill>
              <a:latin typeface="Arial" panose="020B0604020202020204" pitchFamily="34" charset="0"/>
              <a:cs typeface="Arial" panose="020B0604020202020204" pitchFamily="34" charset="0"/>
            </a:endParaRPr>
          </a:p>
          <a:p>
            <a:pPr>
              <a:buNone/>
            </a:pPr>
            <a:r>
              <a:rPr lang="ru-RU" sz="4800" dirty="0" smtClean="0">
                <a:solidFill>
                  <a:schemeClr val="accent3">
                    <a:lumMod val="60000"/>
                    <a:lumOff val="40000"/>
                  </a:schemeClr>
                </a:solidFill>
                <a:latin typeface="Arial" panose="020B0604020202020204" pitchFamily="34" charset="0"/>
                <a:cs typeface="Arial" panose="020B0604020202020204" pitchFamily="34" charset="0"/>
              </a:rPr>
              <a:t>*Герои СССР, РФ, полные кавалеры ордена «Славы»</a:t>
            </a:r>
            <a:r>
              <a:rPr lang="en-US" sz="4800" dirty="0" smtClean="0">
                <a:solidFill>
                  <a:schemeClr val="accent3">
                    <a:lumMod val="60000"/>
                    <a:lumOff val="40000"/>
                  </a:schemeClr>
                </a:solidFill>
                <a:latin typeface="Arial" panose="020B0604020202020204" pitchFamily="34" charset="0"/>
                <a:cs typeface="Arial" panose="020B0604020202020204" pitchFamily="34" charset="0"/>
              </a:rPr>
              <a:t>;</a:t>
            </a:r>
            <a:r>
              <a:rPr lang="ru-RU" sz="4800" dirty="0" smtClean="0">
                <a:solidFill>
                  <a:schemeClr val="accent3">
                    <a:lumMod val="60000"/>
                    <a:lumOff val="40000"/>
                  </a:schemeClr>
                </a:solidFill>
                <a:latin typeface="Arial" panose="020B0604020202020204" pitchFamily="34" charset="0"/>
                <a:cs typeface="Arial" panose="020B0604020202020204" pitchFamily="34" charset="0"/>
              </a:rPr>
              <a:t> </a:t>
            </a:r>
          </a:p>
          <a:p>
            <a:pPr>
              <a:buNone/>
            </a:pPr>
            <a:r>
              <a:rPr lang="ru-RU" sz="4800" dirty="0" smtClean="0">
                <a:solidFill>
                  <a:schemeClr val="accent3">
                    <a:lumMod val="60000"/>
                    <a:lumOff val="40000"/>
                  </a:schemeClr>
                </a:solidFill>
                <a:latin typeface="Arial" panose="020B0604020202020204" pitchFamily="34" charset="0"/>
                <a:cs typeface="Arial" panose="020B0604020202020204" pitchFamily="34" charset="0"/>
              </a:rPr>
              <a:t>*Инвалиды 1 и 2 групп, инвалиды с детства</a:t>
            </a:r>
            <a:r>
              <a:rPr lang="en-US" sz="4800" dirty="0" smtClean="0">
                <a:solidFill>
                  <a:schemeClr val="accent3">
                    <a:lumMod val="60000"/>
                    <a:lumOff val="40000"/>
                  </a:schemeClr>
                </a:solidFill>
                <a:latin typeface="Arial" panose="020B0604020202020204" pitchFamily="34" charset="0"/>
                <a:cs typeface="Arial" panose="020B0604020202020204" pitchFamily="34" charset="0"/>
              </a:rPr>
              <a:t>, </a:t>
            </a:r>
            <a:r>
              <a:rPr lang="ru-RU" sz="4800" dirty="0" smtClean="0">
                <a:solidFill>
                  <a:schemeClr val="accent3">
                    <a:lumMod val="60000"/>
                    <a:lumOff val="40000"/>
                  </a:schemeClr>
                </a:solidFill>
                <a:latin typeface="Arial" panose="020B0604020202020204" pitchFamily="34" charset="0"/>
                <a:cs typeface="Arial" panose="020B0604020202020204" pitchFamily="34" charset="0"/>
              </a:rPr>
              <a:t>дети - инвалиды</a:t>
            </a:r>
            <a:r>
              <a:rPr lang="en-US" sz="4800" dirty="0" smtClean="0">
                <a:solidFill>
                  <a:schemeClr val="accent3">
                    <a:lumMod val="60000"/>
                    <a:lumOff val="40000"/>
                  </a:schemeClr>
                </a:solidFill>
                <a:latin typeface="Arial" panose="020B0604020202020204" pitchFamily="34" charset="0"/>
                <a:cs typeface="Arial" panose="020B0604020202020204" pitchFamily="34" charset="0"/>
              </a:rPr>
              <a:t>;</a:t>
            </a:r>
            <a:endParaRPr lang="ru-RU" sz="4800" dirty="0" smtClean="0">
              <a:solidFill>
                <a:schemeClr val="accent3">
                  <a:lumMod val="60000"/>
                  <a:lumOff val="40000"/>
                </a:schemeClr>
              </a:solidFill>
              <a:latin typeface="Arial" panose="020B0604020202020204" pitchFamily="34" charset="0"/>
              <a:cs typeface="Arial" panose="020B0604020202020204" pitchFamily="34" charset="0"/>
            </a:endParaRPr>
          </a:p>
          <a:p>
            <a:pPr>
              <a:buNone/>
            </a:pPr>
            <a:r>
              <a:rPr lang="ru-RU" sz="4800" dirty="0" smtClean="0">
                <a:solidFill>
                  <a:schemeClr val="accent3">
                    <a:lumMod val="60000"/>
                    <a:lumOff val="40000"/>
                  </a:schemeClr>
                </a:solidFill>
                <a:latin typeface="Arial" panose="020B0604020202020204" pitchFamily="34" charset="0"/>
                <a:cs typeface="Arial" panose="020B0604020202020204" pitchFamily="34" charset="0"/>
              </a:rPr>
              <a:t>*Ветераны и инвалиды ВОВ,  боевых действий</a:t>
            </a:r>
            <a:r>
              <a:rPr lang="en-US" sz="4800" dirty="0" smtClean="0">
                <a:solidFill>
                  <a:schemeClr val="accent3">
                    <a:lumMod val="60000"/>
                    <a:lumOff val="40000"/>
                  </a:schemeClr>
                </a:solidFill>
                <a:latin typeface="Arial" panose="020B0604020202020204" pitchFamily="34" charset="0"/>
                <a:cs typeface="Arial" panose="020B0604020202020204" pitchFamily="34" charset="0"/>
              </a:rPr>
              <a:t>;</a:t>
            </a:r>
            <a:endParaRPr lang="ru-RU" sz="4800" dirty="0" smtClean="0">
              <a:solidFill>
                <a:schemeClr val="accent3">
                  <a:lumMod val="60000"/>
                  <a:lumOff val="40000"/>
                </a:schemeClr>
              </a:solidFill>
              <a:latin typeface="Arial" panose="020B0604020202020204" pitchFamily="34" charset="0"/>
              <a:cs typeface="Arial" panose="020B0604020202020204" pitchFamily="34" charset="0"/>
            </a:endParaRPr>
          </a:p>
          <a:p>
            <a:pPr>
              <a:buNone/>
            </a:pPr>
            <a:r>
              <a:rPr lang="ru-RU" sz="4800" dirty="0" smtClean="0">
                <a:solidFill>
                  <a:schemeClr val="accent3">
                    <a:lumMod val="60000"/>
                    <a:lumOff val="40000"/>
                  </a:schemeClr>
                </a:solidFill>
                <a:latin typeface="Arial" panose="020B0604020202020204" pitchFamily="34" charset="0"/>
                <a:cs typeface="Arial" panose="020B0604020202020204" pitchFamily="34" charset="0"/>
              </a:rPr>
              <a:t>*Чернобыльцы</a:t>
            </a:r>
            <a:r>
              <a:rPr lang="en-US" sz="4800" dirty="0" smtClean="0">
                <a:solidFill>
                  <a:schemeClr val="accent3">
                    <a:lumMod val="60000"/>
                    <a:lumOff val="40000"/>
                  </a:schemeClr>
                </a:solidFill>
                <a:latin typeface="Arial" panose="020B0604020202020204" pitchFamily="34" charset="0"/>
                <a:cs typeface="Arial" panose="020B0604020202020204" pitchFamily="34" charset="0"/>
              </a:rPr>
              <a:t>;</a:t>
            </a:r>
            <a:endParaRPr lang="ru-RU" sz="4800" dirty="0" smtClean="0">
              <a:solidFill>
                <a:schemeClr val="accent3">
                  <a:lumMod val="60000"/>
                  <a:lumOff val="40000"/>
                </a:schemeClr>
              </a:solidFill>
              <a:latin typeface="Arial" panose="020B0604020202020204" pitchFamily="34" charset="0"/>
              <a:cs typeface="Arial" panose="020B0604020202020204" pitchFamily="34" charset="0"/>
            </a:endParaRPr>
          </a:p>
          <a:p>
            <a:pPr>
              <a:buNone/>
            </a:pPr>
            <a:r>
              <a:rPr lang="ru-RU" sz="4800" dirty="0" smtClean="0">
                <a:solidFill>
                  <a:schemeClr val="accent3">
                    <a:lumMod val="60000"/>
                    <a:lumOff val="40000"/>
                  </a:schemeClr>
                </a:solidFill>
                <a:latin typeface="Arial" panose="020B0604020202020204" pitchFamily="34" charset="0"/>
                <a:cs typeface="Arial" panose="020B0604020202020204" pitchFamily="34" charset="0"/>
              </a:rPr>
              <a:t>*Участники, ликвидаторы аварий ядерных установок, а также ставшие впоследствии инвалидами</a:t>
            </a:r>
            <a:r>
              <a:rPr lang="en-US" sz="4800" dirty="0" smtClean="0">
                <a:solidFill>
                  <a:schemeClr val="accent3">
                    <a:lumMod val="60000"/>
                    <a:lumOff val="40000"/>
                  </a:schemeClr>
                </a:solidFill>
                <a:latin typeface="Arial" panose="020B0604020202020204" pitchFamily="34" charset="0"/>
                <a:cs typeface="Arial" panose="020B0604020202020204" pitchFamily="34" charset="0"/>
              </a:rPr>
              <a:t>    </a:t>
            </a:r>
            <a:endParaRPr lang="ru-RU" sz="4800" dirty="0" smtClean="0">
              <a:solidFill>
                <a:schemeClr val="accent3">
                  <a:lumMod val="60000"/>
                  <a:lumOff val="40000"/>
                </a:schemeClr>
              </a:solidFill>
              <a:latin typeface="Arial" panose="020B0604020202020204" pitchFamily="34" charset="0"/>
              <a:cs typeface="Arial" panose="020B0604020202020204" pitchFamily="34" charset="0"/>
            </a:endParaRPr>
          </a:p>
          <a:p>
            <a:pPr>
              <a:buNone/>
            </a:pPr>
            <a:r>
              <a:rPr lang="en-US" sz="4800" dirty="0" smtClean="0">
                <a:solidFill>
                  <a:schemeClr val="accent3">
                    <a:lumMod val="60000"/>
                    <a:lumOff val="40000"/>
                  </a:schemeClr>
                </a:solidFill>
                <a:latin typeface="Arial" panose="020B0604020202020204" pitchFamily="34" charset="0"/>
                <a:cs typeface="Arial" panose="020B0604020202020204" pitchFamily="34" charset="0"/>
              </a:rPr>
              <a:t>   </a:t>
            </a:r>
            <a:r>
              <a:rPr lang="ru-RU" sz="4800" b="1" u="sng" dirty="0" smtClean="0">
                <a:solidFill>
                  <a:schemeClr val="accent3">
                    <a:lumMod val="60000"/>
                    <a:lumOff val="40000"/>
                  </a:schemeClr>
                </a:solidFill>
                <a:latin typeface="Arial" panose="020B0604020202020204" pitchFamily="34" charset="0"/>
                <a:cs typeface="Arial" panose="020B0604020202020204" pitchFamily="34" charset="0"/>
              </a:rPr>
              <a:t>От уплаты налога освобождаются</a:t>
            </a:r>
            <a:r>
              <a:rPr lang="en-US" sz="4800" b="1" dirty="0" smtClean="0">
                <a:solidFill>
                  <a:schemeClr val="accent3">
                    <a:lumMod val="60000"/>
                    <a:lumOff val="40000"/>
                  </a:schemeClr>
                </a:solidFill>
                <a:latin typeface="Arial" panose="020B0604020202020204" pitchFamily="34" charset="0"/>
                <a:cs typeface="Arial" panose="020B0604020202020204" pitchFamily="34" charset="0"/>
              </a:rPr>
              <a:t>:</a:t>
            </a:r>
          </a:p>
          <a:p>
            <a:pPr>
              <a:buNone/>
            </a:pPr>
            <a:r>
              <a:rPr lang="ru-RU" sz="4800" dirty="0" smtClean="0">
                <a:solidFill>
                  <a:schemeClr val="accent3">
                    <a:lumMod val="60000"/>
                    <a:lumOff val="40000"/>
                  </a:schemeClr>
                </a:solidFill>
                <a:latin typeface="Arial" panose="020B0604020202020204" pitchFamily="34" charset="0"/>
                <a:cs typeface="Arial" panose="020B0604020202020204" pitchFamily="34" charset="0"/>
              </a:rPr>
              <a:t>Граждане, сведения о которых содержатся в реестре добровольных пожарных Воронежской области 3 и более года, обладающие земельными участками, расположенными на территории сельского поселения, на праве собственности, праве постоянного (бессрочного) пользования или праве пожизненного наследуемого владения, предназначенными для ведения личного подсобного хозяйства площадью не более 0,25 га.</a:t>
            </a:r>
          </a:p>
          <a:p>
            <a:pPr>
              <a:buFont typeface="Arial" charset="0"/>
              <a:buChar char="•"/>
            </a:pPr>
            <a:endParaRPr lang="ru-RU" sz="1400" b="1" dirty="0" smtClean="0">
              <a:solidFill>
                <a:schemeClr val="accent3">
                  <a:lumMod val="60000"/>
                  <a:lumOff val="40000"/>
                </a:schemeClr>
              </a:solidFill>
            </a:endParaRPr>
          </a:p>
          <a:p>
            <a:endParaRPr lang="ru-RU" dirty="0" smtClean="0"/>
          </a:p>
          <a:p>
            <a:endParaRPr lang="ru-RU" dirty="0" smtClean="0"/>
          </a:p>
          <a:p>
            <a:endParaRPr lang="ru-RU" dirty="0" smtClean="0"/>
          </a:p>
          <a:p>
            <a:endParaRPr lang="ru-RU" dirty="0"/>
          </a:p>
        </p:txBody>
      </p:sp>
      <p:sp>
        <p:nvSpPr>
          <p:cNvPr id="6" name="Rounded Rectangle 5"/>
          <p:cNvSpPr/>
          <p:nvPr/>
        </p:nvSpPr>
        <p:spPr>
          <a:xfrm>
            <a:off x="1187624" y="1467372"/>
            <a:ext cx="5715040" cy="428628"/>
          </a:xfrm>
          <a:prstGeom prst="roundRect">
            <a:avLst/>
          </a:prstGeom>
          <a:blipFill>
            <a:blip r:embed="rId2" cstate="print"/>
            <a:tile tx="0" ty="0" sx="100000" sy="100000" flip="none" algn="tl"/>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chemeClr val="accent4">
                    <a:lumMod val="50000"/>
                  </a:schemeClr>
                </a:solidFill>
              </a:rPr>
              <a:t>Глава 31 Налогового кодекса Российской Федерации </a:t>
            </a:r>
            <a:endParaRPr lang="ru-RU" sz="1400" b="1" dirty="0">
              <a:solidFill>
                <a:schemeClr val="accent4">
                  <a:lumMod val="50000"/>
                </a:schemeClr>
              </a:solidFill>
            </a:endParaRPr>
          </a:p>
        </p:txBody>
      </p:sp>
      <p:sp>
        <p:nvSpPr>
          <p:cNvPr id="7" name="Down Arrow 6"/>
          <p:cNvSpPr/>
          <p:nvPr/>
        </p:nvSpPr>
        <p:spPr>
          <a:xfrm>
            <a:off x="1187624" y="2255874"/>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Down Arrow 7"/>
          <p:cNvSpPr/>
          <p:nvPr/>
        </p:nvSpPr>
        <p:spPr>
          <a:xfrm>
            <a:off x="5597517" y="2124601"/>
            <a:ext cx="1357322" cy="642942"/>
          </a:xfrm>
          <a:prstGeom prst="downArrow">
            <a:avLst>
              <a:gd name="adj1" fmla="val 50000"/>
              <a:gd name="adj2" fmla="val 43726"/>
            </a:avLst>
          </a:prstGeom>
          <a:blipFill>
            <a:blip r:embed="rId3"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Flowchart: Terminator 14"/>
          <p:cNvSpPr/>
          <p:nvPr/>
        </p:nvSpPr>
        <p:spPr>
          <a:xfrm>
            <a:off x="1187624" y="967812"/>
            <a:ext cx="6408712" cy="436613"/>
          </a:xfrm>
          <a:prstGeom prst="flowChartTerminator">
            <a:avLst/>
          </a:prstGeom>
          <a:blipFill>
            <a:blip r:embed="rId4" cstate="print"/>
            <a:tile tx="0" ty="0" sx="100000" sy="100000" flip="none" algn="tl"/>
          </a:blip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ctr"/>
            <a:r>
              <a:rPr lang="ru-RU" sz="2800" b="1" dirty="0" smtClean="0">
                <a:solidFill>
                  <a:schemeClr val="accent4">
                    <a:lumMod val="50000"/>
                  </a:schemeClr>
                </a:solidFill>
              </a:rPr>
              <a:t>Земельный налог</a:t>
            </a:r>
            <a:endParaRPr lang="ru-RU" sz="2800" b="1" dirty="0">
              <a:solidFill>
                <a:schemeClr val="accent4">
                  <a:lumMod val="50000"/>
                </a:schemeClr>
              </a:solidFill>
            </a:endParaRPr>
          </a:p>
        </p:txBody>
      </p:sp>
      <p:sp>
        <p:nvSpPr>
          <p:cNvPr id="16" name="Rounded Rectangle 15"/>
          <p:cNvSpPr/>
          <p:nvPr/>
        </p:nvSpPr>
        <p:spPr>
          <a:xfrm>
            <a:off x="388460" y="5805264"/>
            <a:ext cx="3985502" cy="767008"/>
          </a:xfrm>
          <a:prstGeom prst="roundRect">
            <a:avLst/>
          </a:prstGeom>
          <a:blipFill>
            <a:blip r:embed="rId5" cstate="print"/>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4">
                    <a:lumMod val="50000"/>
                  </a:schemeClr>
                </a:solidFill>
              </a:rPr>
              <a:t>Срок уплаты – 1 декабря, следующего за отчетным периодом</a:t>
            </a:r>
            <a:endParaRPr lang="ru-RU" sz="1600" b="1" dirty="0">
              <a:solidFill>
                <a:schemeClr val="accent4">
                  <a:lumMod val="50000"/>
                </a:schemeClr>
              </a:solidFill>
            </a:endParaRPr>
          </a:p>
        </p:txBody>
      </p:sp>
      <p:sp>
        <p:nvSpPr>
          <p:cNvPr id="5" name="Лента лицом вверх 4"/>
          <p:cNvSpPr/>
          <p:nvPr/>
        </p:nvSpPr>
        <p:spPr>
          <a:xfrm>
            <a:off x="572018" y="272557"/>
            <a:ext cx="8066661" cy="58631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6600"/>
                </a:solidFill>
              </a:rPr>
              <a:t>Местные налоги</a:t>
            </a:r>
            <a:endParaRPr lang="ru-RU" sz="2400" dirty="0">
              <a:solidFill>
                <a:srgbClr val="0066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00456351"/>
              </p:ext>
            </p:extLst>
          </p:nvPr>
        </p:nvGraphicFramePr>
        <p:xfrm>
          <a:off x="446856" y="1628800"/>
          <a:ext cx="8229600" cy="5097748"/>
        </p:xfrm>
        <a:graphic>
          <a:graphicData uri="http://schemas.openxmlformats.org/drawingml/2006/chart">
            <c:chart xmlns:c="http://schemas.openxmlformats.org/drawingml/2006/chart" xmlns:r="http://schemas.openxmlformats.org/officeDocument/2006/relationships" r:id="rId2"/>
          </a:graphicData>
        </a:graphic>
      </p:graphicFrame>
      <p:sp>
        <p:nvSpPr>
          <p:cNvPr id="2" name="Лента лицом вверх 1"/>
          <p:cNvSpPr/>
          <p:nvPr/>
        </p:nvSpPr>
        <p:spPr>
          <a:xfrm>
            <a:off x="395536" y="116632"/>
            <a:ext cx="8280920" cy="1296144"/>
          </a:xfrm>
          <a:prstGeom prst="ribbon2">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6600"/>
                </a:solidFill>
              </a:rPr>
              <a:t>Динамика поступлений земельного налога в консолидированный бюджет </a:t>
            </a:r>
            <a:r>
              <a:rPr lang="ru-RU" sz="1600" b="1" dirty="0" smtClean="0">
                <a:solidFill>
                  <a:srgbClr val="006600"/>
                </a:solidFill>
              </a:rPr>
              <a:t>Репьёвского </a:t>
            </a:r>
            <a:r>
              <a:rPr lang="ru-RU" sz="1600" b="1" dirty="0">
                <a:solidFill>
                  <a:srgbClr val="006600"/>
                </a:solidFill>
              </a:rPr>
              <a:t>муниципального района</a:t>
            </a:r>
            <a:endParaRPr lang="ru-RU" sz="1600" dirty="0">
              <a:solidFill>
                <a:srgbClr val="0066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лицом вверх 1"/>
          <p:cNvSpPr/>
          <p:nvPr/>
        </p:nvSpPr>
        <p:spPr>
          <a:xfrm>
            <a:off x="467544" y="260648"/>
            <a:ext cx="8280920" cy="1152128"/>
          </a:xfrm>
          <a:prstGeom prst="ribbon2">
            <a:avLst>
              <a:gd name="adj1" fmla="val 16667"/>
              <a:gd name="adj2" fmla="val 49591"/>
            </a:avLst>
          </a:prstGeom>
          <a:solidFill>
            <a:schemeClr val="accent5">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rPr>
              <a:t>Динамика поступлений </a:t>
            </a:r>
            <a:r>
              <a:rPr lang="ru-RU" sz="1400" b="1" dirty="0" smtClean="0">
                <a:solidFill>
                  <a:schemeClr val="accent4">
                    <a:lumMod val="50000"/>
                  </a:schemeClr>
                </a:solidFill>
              </a:rPr>
              <a:t>налога на имущество физических лиц в </a:t>
            </a:r>
            <a:r>
              <a:rPr lang="ru-RU" sz="1400" b="1" dirty="0">
                <a:solidFill>
                  <a:schemeClr val="accent4">
                    <a:lumMod val="50000"/>
                  </a:schemeClr>
                </a:solidFill>
              </a:rPr>
              <a:t>консолидированный бюджет </a:t>
            </a:r>
            <a:r>
              <a:rPr lang="ru-RU" sz="1400" b="1" dirty="0" smtClean="0">
                <a:solidFill>
                  <a:schemeClr val="accent4">
                    <a:lumMod val="50000"/>
                  </a:schemeClr>
                </a:solidFill>
              </a:rPr>
              <a:t>Репьёвского </a:t>
            </a:r>
            <a:r>
              <a:rPr lang="ru-RU" sz="1400" b="1" dirty="0">
                <a:solidFill>
                  <a:schemeClr val="accent4">
                    <a:lumMod val="50000"/>
                  </a:schemeClr>
                </a:solidFill>
              </a:rPr>
              <a:t>муниципального района</a:t>
            </a:r>
            <a:endParaRPr lang="ru-RU" sz="1400" dirty="0">
              <a:solidFill>
                <a:schemeClr val="accent4">
                  <a:lumMod val="50000"/>
                </a:schemeClr>
              </a:solidFill>
            </a:endParaRPr>
          </a:p>
        </p:txBody>
      </p:sp>
      <p:graphicFrame>
        <p:nvGraphicFramePr>
          <p:cNvPr id="20" name="Диаграмма 19"/>
          <p:cNvGraphicFramePr/>
          <p:nvPr>
            <p:extLst>
              <p:ext uri="{D42A27DB-BD31-4B8C-83A1-F6EECF244321}">
                <p14:modId xmlns:p14="http://schemas.microsoft.com/office/powerpoint/2010/main" val="2416345267"/>
              </p:ext>
            </p:extLst>
          </p:nvPr>
        </p:nvGraphicFramePr>
        <p:xfrm>
          <a:off x="971600" y="198884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Oval 5"/>
          <p:cNvSpPr/>
          <p:nvPr/>
        </p:nvSpPr>
        <p:spPr>
          <a:xfrm>
            <a:off x="4645893" y="4840814"/>
            <a:ext cx="1008126" cy="486787"/>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
        <p:nvSpPr>
          <p:cNvPr id="22" name="Oval 5"/>
          <p:cNvSpPr/>
          <p:nvPr/>
        </p:nvSpPr>
        <p:spPr>
          <a:xfrm>
            <a:off x="3585458" y="4972543"/>
            <a:ext cx="1008126" cy="485212"/>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51,1%</a:t>
            </a:r>
            <a:endParaRPr lang="ru-RU" sz="1200" b="1" dirty="0"/>
          </a:p>
        </p:txBody>
      </p:sp>
      <p:sp>
        <p:nvSpPr>
          <p:cNvPr id="23" name="Oval 5"/>
          <p:cNvSpPr/>
          <p:nvPr/>
        </p:nvSpPr>
        <p:spPr>
          <a:xfrm>
            <a:off x="2710276" y="4396295"/>
            <a:ext cx="1008126" cy="504056"/>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236,1%</a:t>
            </a:r>
            <a:endParaRPr lang="ru-RU" sz="1200" b="1" dirty="0"/>
          </a:p>
        </p:txBody>
      </p:sp>
      <p:sp>
        <p:nvSpPr>
          <p:cNvPr id="24" name="Oval 5"/>
          <p:cNvSpPr/>
          <p:nvPr/>
        </p:nvSpPr>
        <p:spPr>
          <a:xfrm>
            <a:off x="1763688" y="5170195"/>
            <a:ext cx="1008126" cy="472250"/>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118%</a:t>
            </a:r>
            <a:endParaRPr lang="ru-RU" sz="1200" b="1" dirty="0"/>
          </a:p>
        </p:txBody>
      </p:sp>
      <p:sp>
        <p:nvSpPr>
          <p:cNvPr id="8" name="Oval 5"/>
          <p:cNvSpPr/>
          <p:nvPr/>
        </p:nvSpPr>
        <p:spPr>
          <a:xfrm>
            <a:off x="5691175" y="4715066"/>
            <a:ext cx="1008126" cy="514954"/>
          </a:xfrm>
          <a:prstGeom prst="ellipse">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ru-RU" sz="1200" b="1" dirty="0" smtClean="0"/>
              <a:t>  110%</a:t>
            </a:r>
            <a:endParaRPr lang="ru-RU" sz="1200" b="1" dirty="0"/>
          </a:p>
        </p:txBody>
      </p:sp>
    </p:spTree>
    <p:extLst>
      <p:ext uri="{BB962C8B-B14F-4D97-AF65-F5344CB8AC3E}">
        <p14:creationId xmlns:p14="http://schemas.microsoft.com/office/powerpoint/2010/main" val="202870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Process 3"/>
          <p:cNvSpPr/>
          <p:nvPr/>
        </p:nvSpPr>
        <p:spPr>
          <a:xfrm>
            <a:off x="341073" y="1458603"/>
            <a:ext cx="1411172" cy="1097088"/>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200" b="1" dirty="0" smtClean="0">
                <a:solidFill>
                  <a:schemeClr val="tx2">
                    <a:lumMod val="10000"/>
                  </a:schemeClr>
                </a:solidFill>
              </a:rPr>
              <a:t>Наименование</a:t>
            </a:r>
            <a:endParaRPr lang="ru-RU" sz="1200" b="1" dirty="0">
              <a:solidFill>
                <a:schemeClr val="tx2">
                  <a:lumMod val="10000"/>
                </a:schemeClr>
              </a:solidFill>
            </a:endParaRPr>
          </a:p>
        </p:txBody>
      </p:sp>
      <p:sp>
        <p:nvSpPr>
          <p:cNvPr id="5" name="Flowchart: Process 4"/>
          <p:cNvSpPr/>
          <p:nvPr/>
        </p:nvSpPr>
        <p:spPr>
          <a:xfrm>
            <a:off x="358084" y="2704192"/>
            <a:ext cx="1411172"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200" b="1" dirty="0" smtClean="0">
                <a:solidFill>
                  <a:schemeClr val="tx2">
                    <a:lumMod val="10000"/>
                  </a:schemeClr>
                </a:solidFill>
              </a:rPr>
              <a:t>Налог на доходы физических лиц</a:t>
            </a:r>
            <a:endParaRPr lang="ru-RU" sz="1200" b="1" dirty="0">
              <a:solidFill>
                <a:schemeClr val="tx2">
                  <a:lumMod val="10000"/>
                </a:schemeClr>
              </a:solidFill>
            </a:endParaRPr>
          </a:p>
        </p:txBody>
      </p:sp>
      <p:sp>
        <p:nvSpPr>
          <p:cNvPr id="6" name="Flowchart: Process 5"/>
          <p:cNvSpPr/>
          <p:nvPr/>
        </p:nvSpPr>
        <p:spPr>
          <a:xfrm>
            <a:off x="358084" y="4005743"/>
            <a:ext cx="1411172"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solidFill>
                  <a:schemeClr val="tx2">
                    <a:lumMod val="10000"/>
                  </a:schemeClr>
                </a:solidFill>
              </a:rPr>
              <a:t>Земельный налог</a:t>
            </a:r>
            <a:endParaRPr lang="ru-RU" sz="1200" b="1" dirty="0">
              <a:solidFill>
                <a:schemeClr val="tx2">
                  <a:lumMod val="10000"/>
                </a:schemeClr>
              </a:solidFill>
            </a:endParaRPr>
          </a:p>
        </p:txBody>
      </p:sp>
      <p:sp>
        <p:nvSpPr>
          <p:cNvPr id="7" name="Flowchart: Process 6"/>
          <p:cNvSpPr/>
          <p:nvPr/>
        </p:nvSpPr>
        <p:spPr>
          <a:xfrm>
            <a:off x="358084" y="5214950"/>
            <a:ext cx="1411172" cy="1041276"/>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200" b="1" dirty="0" smtClean="0">
                <a:solidFill>
                  <a:schemeClr val="tx2">
                    <a:lumMod val="10000"/>
                  </a:schemeClr>
                </a:solidFill>
              </a:rPr>
              <a:t>Налог на имущество физических лиц </a:t>
            </a:r>
            <a:endParaRPr lang="ru-RU" sz="1200" b="1" dirty="0">
              <a:solidFill>
                <a:schemeClr val="tx2">
                  <a:lumMod val="10000"/>
                </a:schemeClr>
              </a:solidFill>
            </a:endParaRPr>
          </a:p>
        </p:txBody>
      </p:sp>
      <p:sp>
        <p:nvSpPr>
          <p:cNvPr id="8" name="Flowchart: Process 7"/>
          <p:cNvSpPr/>
          <p:nvPr/>
        </p:nvSpPr>
        <p:spPr>
          <a:xfrm>
            <a:off x="1803664" y="1475720"/>
            <a:ext cx="1690070"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Оценка 2023г</a:t>
            </a:r>
            <a:r>
              <a:rPr lang="ru-RU" sz="1200" b="1" dirty="0" smtClean="0">
                <a:solidFill>
                  <a:schemeClr val="tx2">
                    <a:lumMod val="10000"/>
                  </a:schemeClr>
                </a:solidFill>
              </a:rPr>
              <a:t>.</a:t>
            </a:r>
            <a:endParaRPr lang="ru-RU" sz="1200" b="1" dirty="0">
              <a:solidFill>
                <a:schemeClr val="tx2">
                  <a:lumMod val="10000"/>
                </a:schemeClr>
              </a:solidFill>
            </a:endParaRPr>
          </a:p>
        </p:txBody>
      </p:sp>
      <p:sp>
        <p:nvSpPr>
          <p:cNvPr id="9" name="Flowchart: Process 8"/>
          <p:cNvSpPr/>
          <p:nvPr/>
        </p:nvSpPr>
        <p:spPr>
          <a:xfrm>
            <a:off x="3536987" y="1475720"/>
            <a:ext cx="1759428"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2024г</a:t>
            </a:r>
            <a:r>
              <a:rPr lang="ru-RU" sz="1200" b="1" dirty="0" smtClean="0"/>
              <a:t>.</a:t>
            </a:r>
            <a:endParaRPr lang="ru-RU" sz="1200" b="1" dirty="0"/>
          </a:p>
        </p:txBody>
      </p:sp>
      <p:sp>
        <p:nvSpPr>
          <p:cNvPr id="10" name="Flowchart: Process 9"/>
          <p:cNvSpPr/>
          <p:nvPr/>
        </p:nvSpPr>
        <p:spPr>
          <a:xfrm>
            <a:off x="1817560" y="1902561"/>
            <a:ext cx="792658" cy="637698"/>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a:t>
            </a:r>
            <a:r>
              <a:rPr lang="ru-RU" sz="1000" dirty="0" smtClean="0"/>
              <a:t>, </a:t>
            </a:r>
            <a:r>
              <a:rPr lang="ru-RU" sz="1000" b="1" dirty="0" smtClean="0"/>
              <a:t>тыс. руб.</a:t>
            </a:r>
            <a:endParaRPr lang="ru-RU" sz="1000" b="1" dirty="0"/>
          </a:p>
        </p:txBody>
      </p:sp>
      <p:sp>
        <p:nvSpPr>
          <p:cNvPr id="11" name="Flowchart: Process 10"/>
          <p:cNvSpPr/>
          <p:nvPr/>
        </p:nvSpPr>
        <p:spPr>
          <a:xfrm>
            <a:off x="3536521" y="1897745"/>
            <a:ext cx="828239"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12" name="Flowchart: Process 11"/>
          <p:cNvSpPr/>
          <p:nvPr/>
        </p:nvSpPr>
        <p:spPr>
          <a:xfrm>
            <a:off x="6236041" y="1908268"/>
            <a:ext cx="894785" cy="652290"/>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3" name="Flowchart: Process 12"/>
          <p:cNvSpPr/>
          <p:nvPr/>
        </p:nvSpPr>
        <p:spPr>
          <a:xfrm>
            <a:off x="2656113" y="1897745"/>
            <a:ext cx="840678" cy="65794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14" name="Flowchart: Process 13"/>
          <p:cNvSpPr/>
          <p:nvPr/>
        </p:nvSpPr>
        <p:spPr>
          <a:xfrm>
            <a:off x="1843168" y="2715240"/>
            <a:ext cx="767050"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58245</a:t>
            </a:r>
            <a:endParaRPr lang="ru-RU" sz="1400" b="1" dirty="0">
              <a:solidFill>
                <a:schemeClr val="tx1"/>
              </a:solidFill>
            </a:endParaRPr>
          </a:p>
        </p:txBody>
      </p:sp>
      <p:sp>
        <p:nvSpPr>
          <p:cNvPr id="15" name="Flowchart: Process 14"/>
          <p:cNvSpPr/>
          <p:nvPr/>
        </p:nvSpPr>
        <p:spPr>
          <a:xfrm>
            <a:off x="1836140" y="4020780"/>
            <a:ext cx="774078"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20993</a:t>
            </a:r>
            <a:endParaRPr lang="ru-RU" sz="1400" b="1" dirty="0">
              <a:solidFill>
                <a:schemeClr val="tx2">
                  <a:lumMod val="10000"/>
                </a:schemeClr>
              </a:solidFill>
            </a:endParaRPr>
          </a:p>
        </p:txBody>
      </p:sp>
      <p:sp>
        <p:nvSpPr>
          <p:cNvPr id="16" name="Flowchart: Process 15"/>
          <p:cNvSpPr/>
          <p:nvPr/>
        </p:nvSpPr>
        <p:spPr>
          <a:xfrm>
            <a:off x="1851887" y="5222655"/>
            <a:ext cx="7752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2084</a:t>
            </a:r>
            <a:endParaRPr lang="ru-RU" sz="1400" b="1" dirty="0">
              <a:solidFill>
                <a:schemeClr val="tx2">
                  <a:lumMod val="10000"/>
                </a:schemeClr>
              </a:solidFill>
            </a:endParaRPr>
          </a:p>
        </p:txBody>
      </p:sp>
      <p:sp>
        <p:nvSpPr>
          <p:cNvPr id="17" name="Flowchart: Process 16"/>
          <p:cNvSpPr/>
          <p:nvPr/>
        </p:nvSpPr>
        <p:spPr>
          <a:xfrm>
            <a:off x="2709465" y="4040715"/>
            <a:ext cx="787326"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1380</a:t>
            </a:r>
            <a:endParaRPr lang="ru-RU" sz="1400" b="1" dirty="0">
              <a:solidFill>
                <a:schemeClr val="tx2">
                  <a:lumMod val="10000"/>
                </a:schemeClr>
              </a:solidFill>
            </a:endParaRPr>
          </a:p>
        </p:txBody>
      </p:sp>
      <p:sp>
        <p:nvSpPr>
          <p:cNvPr id="18" name="Flowchart: Process 17"/>
          <p:cNvSpPr/>
          <p:nvPr/>
        </p:nvSpPr>
        <p:spPr>
          <a:xfrm>
            <a:off x="3548083" y="4036726"/>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21433</a:t>
            </a:r>
            <a:endParaRPr lang="ru-RU" sz="1400" b="1" dirty="0">
              <a:solidFill>
                <a:schemeClr val="tx2">
                  <a:lumMod val="10000"/>
                </a:schemeClr>
              </a:solidFill>
            </a:endParaRPr>
          </a:p>
        </p:txBody>
      </p:sp>
      <p:sp>
        <p:nvSpPr>
          <p:cNvPr id="19" name="Flowchart: Process 18"/>
          <p:cNvSpPr/>
          <p:nvPr/>
        </p:nvSpPr>
        <p:spPr>
          <a:xfrm>
            <a:off x="2709465" y="5214950"/>
            <a:ext cx="787326"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137</a:t>
            </a:r>
            <a:endParaRPr lang="ru-RU" sz="1400" b="1" dirty="0">
              <a:solidFill>
                <a:schemeClr val="tx2">
                  <a:lumMod val="10000"/>
                </a:schemeClr>
              </a:solidFill>
            </a:endParaRPr>
          </a:p>
        </p:txBody>
      </p:sp>
      <p:sp>
        <p:nvSpPr>
          <p:cNvPr id="20" name="Flowchart: Process 19"/>
          <p:cNvSpPr/>
          <p:nvPr/>
        </p:nvSpPr>
        <p:spPr>
          <a:xfrm>
            <a:off x="2668884" y="2722053"/>
            <a:ext cx="815135"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3830</a:t>
            </a:r>
            <a:endParaRPr lang="ru-RU" sz="1400" b="1" dirty="0">
              <a:solidFill>
                <a:schemeClr val="tx2">
                  <a:lumMod val="10000"/>
                </a:schemeClr>
              </a:solidFill>
            </a:endParaRPr>
          </a:p>
        </p:txBody>
      </p:sp>
      <p:sp>
        <p:nvSpPr>
          <p:cNvPr id="21" name="Flowchart: Process 20"/>
          <p:cNvSpPr/>
          <p:nvPr/>
        </p:nvSpPr>
        <p:spPr>
          <a:xfrm>
            <a:off x="3536521"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62555</a:t>
            </a:r>
            <a:endParaRPr lang="ru-RU" sz="1400" b="1" dirty="0">
              <a:solidFill>
                <a:schemeClr val="tx1"/>
              </a:solidFill>
            </a:endParaRPr>
          </a:p>
        </p:txBody>
      </p:sp>
      <p:sp>
        <p:nvSpPr>
          <p:cNvPr id="22" name="Flowchart: Process 21"/>
          <p:cNvSpPr/>
          <p:nvPr/>
        </p:nvSpPr>
        <p:spPr>
          <a:xfrm>
            <a:off x="4431061" y="2706624"/>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4132</a:t>
            </a:r>
            <a:endParaRPr lang="ru-RU" sz="1400" b="1" dirty="0">
              <a:solidFill>
                <a:schemeClr val="tx2">
                  <a:lumMod val="10000"/>
                </a:schemeClr>
              </a:solidFill>
            </a:endParaRPr>
          </a:p>
        </p:txBody>
      </p:sp>
      <p:sp>
        <p:nvSpPr>
          <p:cNvPr id="23" name="Flowchart: Process 22"/>
          <p:cNvSpPr/>
          <p:nvPr/>
        </p:nvSpPr>
        <p:spPr>
          <a:xfrm>
            <a:off x="4430075" y="4037034"/>
            <a:ext cx="855353" cy="1000132"/>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200" b="1" dirty="0" smtClean="0"/>
              <a:t>1221,4</a:t>
            </a:r>
            <a:endParaRPr lang="ru-RU" sz="1200" b="1" dirty="0"/>
          </a:p>
        </p:txBody>
      </p:sp>
      <p:sp>
        <p:nvSpPr>
          <p:cNvPr id="24" name="Flowchart: Process 23"/>
          <p:cNvSpPr/>
          <p:nvPr/>
        </p:nvSpPr>
        <p:spPr>
          <a:xfrm>
            <a:off x="3561985"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2292</a:t>
            </a:r>
            <a:endParaRPr lang="ru-RU" sz="1400" b="1" dirty="0">
              <a:solidFill>
                <a:schemeClr val="tx2">
                  <a:lumMod val="10000"/>
                </a:schemeClr>
              </a:solidFill>
            </a:endParaRPr>
          </a:p>
        </p:txBody>
      </p:sp>
      <p:sp>
        <p:nvSpPr>
          <p:cNvPr id="25" name="Flowchart: Process 24"/>
          <p:cNvSpPr/>
          <p:nvPr/>
        </p:nvSpPr>
        <p:spPr>
          <a:xfrm>
            <a:off x="4428806" y="5217317"/>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151</a:t>
            </a:r>
          </a:p>
        </p:txBody>
      </p:sp>
      <p:sp>
        <p:nvSpPr>
          <p:cNvPr id="26" name="Лента лицом вниз 25"/>
          <p:cNvSpPr/>
          <p:nvPr/>
        </p:nvSpPr>
        <p:spPr>
          <a:xfrm>
            <a:off x="341073" y="416447"/>
            <a:ext cx="8532439" cy="927132"/>
          </a:xfrm>
          <a:prstGeom prst="ribbon">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1">
                    <a:lumMod val="50000"/>
                  </a:schemeClr>
                </a:solidFill>
              </a:rPr>
              <a:t>Какие доходы, поступают от граждан в консолидированный бюджет </a:t>
            </a:r>
            <a:r>
              <a:rPr lang="ru-RU" sz="1600" b="1" dirty="0" smtClean="0">
                <a:solidFill>
                  <a:schemeClr val="accent1">
                    <a:lumMod val="50000"/>
                  </a:schemeClr>
                </a:solidFill>
              </a:rPr>
              <a:t>Репьёвского </a:t>
            </a:r>
            <a:r>
              <a:rPr lang="ru-RU" sz="1600" b="1" dirty="0">
                <a:solidFill>
                  <a:schemeClr val="accent1">
                    <a:lumMod val="50000"/>
                  </a:schemeClr>
                </a:solidFill>
              </a:rPr>
              <a:t>муниципального </a:t>
            </a:r>
            <a:r>
              <a:rPr lang="ru-RU" sz="1600" b="1" dirty="0" smtClean="0">
                <a:solidFill>
                  <a:schemeClr val="accent1">
                    <a:lumMod val="50000"/>
                  </a:schemeClr>
                </a:solidFill>
              </a:rPr>
              <a:t>района?</a:t>
            </a:r>
            <a:endParaRPr lang="ru-RU" sz="1600" dirty="0">
              <a:solidFill>
                <a:schemeClr val="accent1">
                  <a:lumMod val="50000"/>
                </a:schemeClr>
              </a:solidFill>
            </a:endParaRPr>
          </a:p>
        </p:txBody>
      </p:sp>
      <p:sp>
        <p:nvSpPr>
          <p:cNvPr id="27" name="Flowchart: Process 7"/>
          <p:cNvSpPr/>
          <p:nvPr/>
        </p:nvSpPr>
        <p:spPr>
          <a:xfrm>
            <a:off x="5336610" y="147572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2025г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28" name="Flowchart: Process 12"/>
          <p:cNvSpPr/>
          <p:nvPr/>
        </p:nvSpPr>
        <p:spPr>
          <a:xfrm>
            <a:off x="4430075" y="1897746"/>
            <a:ext cx="855353" cy="65794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29" name="Flowchart: Process 10"/>
          <p:cNvSpPr/>
          <p:nvPr/>
        </p:nvSpPr>
        <p:spPr>
          <a:xfrm>
            <a:off x="5357818" y="1903618"/>
            <a:ext cx="828239" cy="656939"/>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0" name="Flowchart: Process 7"/>
          <p:cNvSpPr/>
          <p:nvPr/>
        </p:nvSpPr>
        <p:spPr>
          <a:xfrm>
            <a:off x="7178725" y="1466730"/>
            <a:ext cx="1798861" cy="357190"/>
          </a:xfrm>
          <a:prstGeom prst="flowChartProcess">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400" b="1" dirty="0" smtClean="0">
                <a:solidFill>
                  <a:schemeClr val="tx2">
                    <a:lumMod val="10000"/>
                  </a:schemeClr>
                </a:solidFill>
                <a:latin typeface="Arial" panose="020B0604020202020204" pitchFamily="34" charset="0"/>
                <a:cs typeface="Arial" panose="020B0604020202020204" pitchFamily="34" charset="0"/>
              </a:rPr>
              <a:t>Прогноз 2026г</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p:txBody>
      </p:sp>
      <p:sp>
        <p:nvSpPr>
          <p:cNvPr id="31" name="Flowchart: Process 11"/>
          <p:cNvSpPr/>
          <p:nvPr/>
        </p:nvSpPr>
        <p:spPr>
          <a:xfrm>
            <a:off x="8087007" y="1883683"/>
            <a:ext cx="894785" cy="676875"/>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В расчете на 1 жителя, руб.</a:t>
            </a:r>
            <a:endParaRPr lang="ru-RU" sz="1000" b="1" dirty="0"/>
          </a:p>
        </p:txBody>
      </p:sp>
      <p:sp>
        <p:nvSpPr>
          <p:cNvPr id="32" name="Flowchart: Process 10"/>
          <p:cNvSpPr/>
          <p:nvPr/>
        </p:nvSpPr>
        <p:spPr>
          <a:xfrm>
            <a:off x="7213169" y="1894782"/>
            <a:ext cx="828239" cy="665776"/>
          </a:xfrm>
          <a:prstGeom prst="flowChartProcess">
            <a:avLst/>
          </a:prstGeom>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b="1" dirty="0" smtClean="0"/>
              <a:t>Сумма, тыс. руб.</a:t>
            </a:r>
            <a:endParaRPr lang="ru-RU" sz="1000" b="1" dirty="0"/>
          </a:p>
        </p:txBody>
      </p:sp>
      <p:sp>
        <p:nvSpPr>
          <p:cNvPr id="33" name="Flowchart: Process 20"/>
          <p:cNvSpPr/>
          <p:nvPr/>
        </p:nvSpPr>
        <p:spPr>
          <a:xfrm>
            <a:off x="7229714" y="270050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71619</a:t>
            </a:r>
            <a:endParaRPr lang="ru-RU" sz="1400" b="1" dirty="0">
              <a:solidFill>
                <a:schemeClr val="tx1"/>
              </a:solidFill>
            </a:endParaRPr>
          </a:p>
        </p:txBody>
      </p:sp>
      <p:sp>
        <p:nvSpPr>
          <p:cNvPr id="34" name="Flowchart: Process 20"/>
          <p:cNvSpPr/>
          <p:nvPr/>
        </p:nvSpPr>
        <p:spPr>
          <a:xfrm>
            <a:off x="5357817" y="2715240"/>
            <a:ext cx="828239"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1"/>
                </a:solidFill>
              </a:rPr>
              <a:t>66934</a:t>
            </a:r>
            <a:endParaRPr lang="ru-RU" sz="1400" b="1" dirty="0">
              <a:solidFill>
                <a:schemeClr val="tx1"/>
              </a:solidFill>
            </a:endParaRPr>
          </a:p>
        </p:txBody>
      </p:sp>
      <p:sp>
        <p:nvSpPr>
          <p:cNvPr id="35" name="Flowchart: Process 21"/>
          <p:cNvSpPr/>
          <p:nvPr/>
        </p:nvSpPr>
        <p:spPr>
          <a:xfrm>
            <a:off x="6269949" y="271524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4441</a:t>
            </a:r>
            <a:endParaRPr lang="ru-RU" sz="1400" b="1" dirty="0">
              <a:solidFill>
                <a:schemeClr val="tx2">
                  <a:lumMod val="10000"/>
                </a:schemeClr>
              </a:solidFill>
            </a:endParaRPr>
          </a:p>
        </p:txBody>
      </p:sp>
      <p:sp>
        <p:nvSpPr>
          <p:cNvPr id="36" name="Flowchart: Process 21"/>
          <p:cNvSpPr/>
          <p:nvPr/>
        </p:nvSpPr>
        <p:spPr>
          <a:xfrm>
            <a:off x="8110425" y="2700500"/>
            <a:ext cx="868727" cy="1071570"/>
          </a:xfrm>
          <a:prstGeom prst="flowChartProcess">
            <a:avLst/>
          </a:prstGeom>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400" b="1" dirty="0" smtClean="0">
                <a:solidFill>
                  <a:schemeClr val="tx2">
                    <a:lumMod val="10000"/>
                  </a:schemeClr>
                </a:solidFill>
              </a:rPr>
              <a:t>4777</a:t>
            </a:r>
            <a:endParaRPr lang="ru-RU" sz="1400" b="1" dirty="0">
              <a:solidFill>
                <a:schemeClr val="tx2">
                  <a:lumMod val="10000"/>
                </a:schemeClr>
              </a:solidFill>
            </a:endParaRPr>
          </a:p>
        </p:txBody>
      </p:sp>
      <p:sp>
        <p:nvSpPr>
          <p:cNvPr id="37" name="Flowchart: Process 22"/>
          <p:cNvSpPr/>
          <p:nvPr/>
        </p:nvSpPr>
        <p:spPr>
          <a:xfrm>
            <a:off x="4430075" y="4036726"/>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1417</a:t>
            </a:r>
            <a:endParaRPr lang="ru-RU" sz="1400" b="1" dirty="0">
              <a:solidFill>
                <a:schemeClr val="tx2">
                  <a:lumMod val="10000"/>
                </a:schemeClr>
              </a:solidFill>
            </a:endParaRPr>
          </a:p>
        </p:txBody>
      </p:sp>
      <p:sp>
        <p:nvSpPr>
          <p:cNvPr id="38" name="Flowchart: Process 22"/>
          <p:cNvSpPr/>
          <p:nvPr/>
        </p:nvSpPr>
        <p:spPr>
          <a:xfrm>
            <a:off x="628332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1422</a:t>
            </a:r>
            <a:endParaRPr lang="ru-RU" sz="1400" b="1" dirty="0">
              <a:solidFill>
                <a:schemeClr val="tx2">
                  <a:lumMod val="10000"/>
                </a:schemeClr>
              </a:solidFill>
            </a:endParaRPr>
          </a:p>
        </p:txBody>
      </p:sp>
      <p:sp>
        <p:nvSpPr>
          <p:cNvPr id="39" name="Flowchart: Process 22"/>
          <p:cNvSpPr/>
          <p:nvPr/>
        </p:nvSpPr>
        <p:spPr>
          <a:xfrm>
            <a:off x="8126943" y="4031325"/>
            <a:ext cx="855353"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1430</a:t>
            </a:r>
            <a:endParaRPr lang="ru-RU" sz="1400" b="1" dirty="0">
              <a:solidFill>
                <a:schemeClr val="tx2">
                  <a:lumMod val="10000"/>
                </a:schemeClr>
              </a:solidFill>
            </a:endParaRPr>
          </a:p>
        </p:txBody>
      </p:sp>
      <p:sp>
        <p:nvSpPr>
          <p:cNvPr id="40" name="Flowchart: Process 17"/>
          <p:cNvSpPr/>
          <p:nvPr/>
        </p:nvSpPr>
        <p:spPr>
          <a:xfrm>
            <a:off x="5391703"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21433</a:t>
            </a:r>
            <a:endParaRPr lang="ru-RU" sz="1400" b="1" dirty="0">
              <a:solidFill>
                <a:schemeClr val="tx2">
                  <a:lumMod val="10000"/>
                </a:schemeClr>
              </a:solidFill>
            </a:endParaRPr>
          </a:p>
        </p:txBody>
      </p:sp>
      <p:sp>
        <p:nvSpPr>
          <p:cNvPr id="41" name="Flowchart: Process 17"/>
          <p:cNvSpPr/>
          <p:nvPr/>
        </p:nvSpPr>
        <p:spPr>
          <a:xfrm>
            <a:off x="7247796" y="4040715"/>
            <a:ext cx="816677" cy="1000132"/>
          </a:xfrm>
          <a:prstGeom prst="flowChartProcess">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tx2">
                    <a:lumMod val="10000"/>
                  </a:schemeClr>
                </a:solidFill>
              </a:rPr>
              <a:t>21433</a:t>
            </a:r>
            <a:endParaRPr lang="ru-RU" sz="1400" b="1" dirty="0">
              <a:solidFill>
                <a:schemeClr val="tx2">
                  <a:lumMod val="10000"/>
                </a:schemeClr>
              </a:solidFill>
            </a:endParaRPr>
          </a:p>
        </p:txBody>
      </p:sp>
      <p:sp>
        <p:nvSpPr>
          <p:cNvPr id="42" name="Flowchart: Process 24"/>
          <p:cNvSpPr/>
          <p:nvPr/>
        </p:nvSpPr>
        <p:spPr>
          <a:xfrm>
            <a:off x="8094630"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185</a:t>
            </a:r>
          </a:p>
        </p:txBody>
      </p:sp>
      <p:sp>
        <p:nvSpPr>
          <p:cNvPr id="43" name="Flowchart: Process 24"/>
          <p:cNvSpPr/>
          <p:nvPr/>
        </p:nvSpPr>
        <p:spPr>
          <a:xfrm>
            <a:off x="6283323" y="5214950"/>
            <a:ext cx="856622"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167</a:t>
            </a:r>
          </a:p>
        </p:txBody>
      </p:sp>
      <p:sp>
        <p:nvSpPr>
          <p:cNvPr id="44" name="Flowchart: Process 23"/>
          <p:cNvSpPr/>
          <p:nvPr/>
        </p:nvSpPr>
        <p:spPr>
          <a:xfrm>
            <a:off x="7215900"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2774</a:t>
            </a:r>
            <a:endParaRPr lang="ru-RU" sz="1400" b="1" dirty="0">
              <a:solidFill>
                <a:schemeClr val="tx2">
                  <a:lumMod val="10000"/>
                </a:schemeClr>
              </a:solidFill>
            </a:endParaRPr>
          </a:p>
        </p:txBody>
      </p:sp>
      <p:sp>
        <p:nvSpPr>
          <p:cNvPr id="45" name="Flowchart: Process 23"/>
          <p:cNvSpPr/>
          <p:nvPr/>
        </p:nvSpPr>
        <p:spPr>
          <a:xfrm>
            <a:off x="5395597" y="5214950"/>
            <a:ext cx="802775" cy="1071570"/>
          </a:xfrm>
          <a:prstGeom prst="flowChartProcess">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tx2">
                    <a:lumMod val="10000"/>
                  </a:schemeClr>
                </a:solidFill>
              </a:rPr>
              <a:t>2522</a:t>
            </a:r>
            <a:endParaRPr lang="ru-RU" sz="1400"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64896" cy="792088"/>
          </a:xfrm>
          <a:solidFill>
            <a:schemeClr val="accent6">
              <a:lumMod val="40000"/>
              <a:lumOff val="60000"/>
            </a:schemeClr>
          </a:solidFill>
        </p:spPr>
        <p:txBody>
          <a:bodyPr>
            <a:noAutofit/>
          </a:bodyPr>
          <a:lstStyle/>
          <a:p>
            <a:pPr algn="ctr"/>
            <a:r>
              <a:rPr lang="ru-RU" sz="2000" b="1" dirty="0" smtClean="0">
                <a:solidFill>
                  <a:schemeClr val="accent2">
                    <a:lumMod val="75000"/>
                  </a:schemeClr>
                </a:solidFill>
              </a:rPr>
              <a:t>Структура налоговых и неналоговых доходов бюджета Репьёвского муниципального района в 2024 г.</a:t>
            </a:r>
            <a:endParaRPr lang="ru-RU" sz="2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8271663"/>
              </p:ext>
            </p:extLst>
          </p:nvPr>
        </p:nvGraphicFramePr>
        <p:xfrm>
          <a:off x="500034" y="1196752"/>
          <a:ext cx="8643966"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139952" y="4591728"/>
            <a:ext cx="1327873" cy="461665"/>
          </a:xfrm>
          <a:prstGeom prst="rect">
            <a:avLst/>
          </a:prstGeom>
          <a:noFill/>
        </p:spPr>
        <p:txBody>
          <a:bodyPr wrap="square" rtlCol="0">
            <a:spAutoFit/>
          </a:bodyPr>
          <a:lstStyle/>
          <a:p>
            <a:r>
              <a:rPr lang="ru-RU" sz="2400" b="1" dirty="0" smtClean="0"/>
              <a:t>  60002</a:t>
            </a:r>
            <a:endParaRPr lang="ru-RU" sz="2400" b="1" dirty="0"/>
          </a:p>
        </p:txBody>
      </p:sp>
      <p:cxnSp>
        <p:nvCxnSpPr>
          <p:cNvPr id="7" name="Straight Arrow Connector 6"/>
          <p:cNvCxnSpPr/>
          <p:nvPr/>
        </p:nvCxnSpPr>
        <p:spPr>
          <a:xfrm flipH="1">
            <a:off x="4905885" y="2318176"/>
            <a:ext cx="818687" cy="108012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3645024"/>
            <a:ext cx="1152128" cy="830997"/>
          </a:xfrm>
          <a:prstGeom prst="rect">
            <a:avLst/>
          </a:prstGeom>
          <a:noFill/>
        </p:spPr>
        <p:txBody>
          <a:bodyPr wrap="square" rtlCol="0">
            <a:spAutoFit/>
          </a:bodyPr>
          <a:lstStyle/>
          <a:p>
            <a:r>
              <a:rPr lang="ru-RU" sz="2400" b="1" dirty="0" smtClean="0"/>
              <a:t>  10233</a:t>
            </a:r>
            <a:endParaRPr lang="ru-RU"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1" y="274638"/>
            <a:ext cx="8786875" cy="947049"/>
          </a:xfrm>
          <a:ln>
            <a:solidFill>
              <a:srgbClr val="FFFF99"/>
            </a:solidFill>
          </a:ln>
        </p:spPr>
        <p:style>
          <a:lnRef idx="0">
            <a:schemeClr val="accent4"/>
          </a:lnRef>
          <a:fillRef idx="3">
            <a:schemeClr val="accent4"/>
          </a:fillRef>
          <a:effectRef idx="3">
            <a:schemeClr val="accent4"/>
          </a:effectRef>
          <a:fontRef idx="minor">
            <a:schemeClr val="lt1"/>
          </a:fontRef>
        </p:style>
        <p:txBody>
          <a:bodyPr>
            <a:normAutofit/>
          </a:bodyPr>
          <a:lstStyle/>
          <a:p>
            <a:pPr algn="ctr"/>
            <a:r>
              <a:rPr lang="ru-RU" sz="2400" b="1" dirty="0" smtClean="0">
                <a:solidFill>
                  <a:srgbClr val="003300"/>
                </a:solidFill>
              </a:rPr>
              <a:t>Структура доходов по основным источникам их формирования на 20</a:t>
            </a:r>
            <a:r>
              <a:rPr lang="en-US" sz="2400" b="1" dirty="0" smtClean="0">
                <a:solidFill>
                  <a:srgbClr val="003300"/>
                </a:solidFill>
              </a:rPr>
              <a:t>2</a:t>
            </a:r>
            <a:r>
              <a:rPr lang="ru-RU" sz="2400" b="1" dirty="0" smtClean="0">
                <a:solidFill>
                  <a:srgbClr val="003300"/>
                </a:solidFill>
              </a:rPr>
              <a:t>4 год</a:t>
            </a:r>
            <a:endParaRPr lang="ru-RU" sz="2400" b="1" dirty="0">
              <a:solidFill>
                <a:srgbClr val="003300"/>
              </a:solidFill>
            </a:endParaRPr>
          </a:p>
        </p:txBody>
      </p:sp>
      <p:sp>
        <p:nvSpPr>
          <p:cNvPr id="3" name="Content Placeholder 2"/>
          <p:cNvSpPr>
            <a:spLocks noGrp="1"/>
          </p:cNvSpPr>
          <p:nvPr>
            <p:ph idx="1"/>
          </p:nvPr>
        </p:nvSpPr>
        <p:spPr>
          <a:xfrm>
            <a:off x="214281" y="1293125"/>
            <a:ext cx="8786875" cy="5448243"/>
          </a:xfrm>
          <a:ln>
            <a:solidFill>
              <a:srgbClr val="FFFF99"/>
            </a:solidFill>
          </a:ln>
        </p:spPr>
        <p:style>
          <a:lnRef idx="1">
            <a:schemeClr val="accent2"/>
          </a:lnRef>
          <a:fillRef idx="2">
            <a:schemeClr val="accent2"/>
          </a:fillRef>
          <a:effectRef idx="1">
            <a:schemeClr val="accent2"/>
          </a:effectRef>
          <a:fontRef idx="minor">
            <a:schemeClr val="dk1"/>
          </a:fontRef>
        </p:style>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Flowchart: Alternate Process 3"/>
          <p:cNvSpPr/>
          <p:nvPr/>
        </p:nvSpPr>
        <p:spPr>
          <a:xfrm>
            <a:off x="500034"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Консолидированный бюджет</a:t>
            </a:r>
            <a:endParaRPr lang="ru-RU" sz="2000" b="1" dirty="0"/>
          </a:p>
        </p:txBody>
      </p:sp>
      <p:sp>
        <p:nvSpPr>
          <p:cNvPr id="5" name="Flowchart: Alternate Process 4"/>
          <p:cNvSpPr/>
          <p:nvPr/>
        </p:nvSpPr>
        <p:spPr>
          <a:xfrm>
            <a:off x="4714876" y="1643050"/>
            <a:ext cx="4071966" cy="612648"/>
          </a:xfrm>
          <a:prstGeom prst="flowChartAlternateProcess">
            <a:avLst/>
          </a:prstGeom>
          <a:solidFill>
            <a:schemeClr val="accent6">
              <a:lumMod val="75000"/>
            </a:schemeClr>
          </a:solidFill>
          <a:ln>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smtClean="0"/>
              <a:t>Районный бюджет</a:t>
            </a:r>
            <a:endParaRPr lang="ru-RU" sz="2000" b="1" dirty="0"/>
          </a:p>
        </p:txBody>
      </p:sp>
      <p:sp>
        <p:nvSpPr>
          <p:cNvPr id="6" name="Rounded Rectangle 5"/>
          <p:cNvSpPr/>
          <p:nvPr/>
        </p:nvSpPr>
        <p:spPr>
          <a:xfrm>
            <a:off x="3500430" y="2357430"/>
            <a:ext cx="2428892" cy="285752"/>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НДФЛ</a:t>
            </a:r>
            <a:endParaRPr lang="ru-RU" b="1" dirty="0"/>
          </a:p>
        </p:txBody>
      </p:sp>
      <p:sp>
        <p:nvSpPr>
          <p:cNvPr id="7" name="Rounded Rectangle 6"/>
          <p:cNvSpPr/>
          <p:nvPr/>
        </p:nvSpPr>
        <p:spPr>
          <a:xfrm>
            <a:off x="3500430" y="271462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Акцизы на нефтепродукты</a:t>
            </a:r>
            <a:endParaRPr lang="ru-RU" b="1" dirty="0"/>
          </a:p>
        </p:txBody>
      </p:sp>
      <p:sp>
        <p:nvSpPr>
          <p:cNvPr id="8" name="Rounded Rectangle 7"/>
          <p:cNvSpPr/>
          <p:nvPr/>
        </p:nvSpPr>
        <p:spPr>
          <a:xfrm>
            <a:off x="3500430" y="328612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УСН</a:t>
            </a:r>
            <a:endParaRPr lang="ru-RU" b="1" dirty="0"/>
          </a:p>
        </p:txBody>
      </p:sp>
      <p:sp>
        <p:nvSpPr>
          <p:cNvPr id="9" name="Rounded Rectangle 8"/>
          <p:cNvSpPr/>
          <p:nvPr/>
        </p:nvSpPr>
        <p:spPr>
          <a:xfrm>
            <a:off x="3500430" y="371475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ЕСХН</a:t>
            </a:r>
            <a:endParaRPr lang="ru-RU" b="1" dirty="0"/>
          </a:p>
        </p:txBody>
      </p:sp>
      <p:sp>
        <p:nvSpPr>
          <p:cNvPr id="10" name="Rounded Rectangle 9"/>
          <p:cNvSpPr/>
          <p:nvPr/>
        </p:nvSpPr>
        <p:spPr>
          <a:xfrm>
            <a:off x="3500430" y="414338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smtClean="0"/>
              <a:t>Налог на имущество физических лиц</a:t>
            </a:r>
            <a:endParaRPr lang="ru-RU" sz="1600" b="1" dirty="0"/>
          </a:p>
        </p:txBody>
      </p:sp>
      <p:sp>
        <p:nvSpPr>
          <p:cNvPr id="11" name="Rounded Rectangle 10"/>
          <p:cNvSpPr/>
          <p:nvPr/>
        </p:nvSpPr>
        <p:spPr>
          <a:xfrm>
            <a:off x="3500430" y="4714884"/>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Земельный налог</a:t>
            </a:r>
            <a:endParaRPr lang="ru-RU" b="1" dirty="0"/>
          </a:p>
        </p:txBody>
      </p:sp>
      <p:sp>
        <p:nvSpPr>
          <p:cNvPr id="12" name="Rounded Rectangle 11"/>
          <p:cNvSpPr/>
          <p:nvPr/>
        </p:nvSpPr>
        <p:spPr>
          <a:xfrm>
            <a:off x="3500430" y="5143512"/>
            <a:ext cx="2428892" cy="357190"/>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Госпошлина</a:t>
            </a:r>
            <a:endParaRPr lang="ru-RU" b="1" dirty="0"/>
          </a:p>
        </p:txBody>
      </p:sp>
      <p:sp>
        <p:nvSpPr>
          <p:cNvPr id="13" name="Rounded Rectangle 12"/>
          <p:cNvSpPr/>
          <p:nvPr/>
        </p:nvSpPr>
        <p:spPr>
          <a:xfrm>
            <a:off x="3500430" y="5572140"/>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Остальные налоги и сборы</a:t>
            </a:r>
            <a:endParaRPr lang="ru-RU" b="1" dirty="0"/>
          </a:p>
        </p:txBody>
      </p:sp>
      <p:sp>
        <p:nvSpPr>
          <p:cNvPr id="14" name="Rounded Rectangle 13"/>
          <p:cNvSpPr/>
          <p:nvPr/>
        </p:nvSpPr>
        <p:spPr>
          <a:xfrm>
            <a:off x="3500430" y="6143644"/>
            <a:ext cx="2428892" cy="500066"/>
          </a:xfrm>
          <a:prstGeom prst="roundRect">
            <a:avLst>
              <a:gd name="adj"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Неналоговые доходы</a:t>
            </a:r>
            <a:endParaRPr lang="ru-RU" b="1" dirty="0"/>
          </a:p>
        </p:txBody>
      </p:sp>
      <p:sp>
        <p:nvSpPr>
          <p:cNvPr id="15" name="Rectangle 14"/>
          <p:cNvSpPr/>
          <p:nvPr/>
        </p:nvSpPr>
        <p:spPr>
          <a:xfrm>
            <a:off x="714348" y="2357430"/>
            <a:ext cx="2714644"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1"/>
                </a:solidFill>
              </a:rPr>
              <a:t>62555</a:t>
            </a:r>
            <a:endParaRPr lang="ru-RU" b="1" dirty="0">
              <a:solidFill>
                <a:schemeClr val="tx1"/>
              </a:solidFill>
            </a:endParaRPr>
          </a:p>
        </p:txBody>
      </p:sp>
      <p:sp>
        <p:nvSpPr>
          <p:cNvPr id="16" name="Rectangle 15"/>
          <p:cNvSpPr/>
          <p:nvPr/>
        </p:nvSpPr>
        <p:spPr>
          <a:xfrm>
            <a:off x="5991113" y="2364695"/>
            <a:ext cx="2500330" cy="2857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60002</a:t>
            </a:r>
            <a:endParaRPr lang="ru-RU" b="1" dirty="0">
              <a:solidFill>
                <a:schemeClr val="tx2">
                  <a:lumMod val="10000"/>
                </a:schemeClr>
              </a:solidFill>
            </a:endParaRPr>
          </a:p>
        </p:txBody>
      </p:sp>
      <p:sp>
        <p:nvSpPr>
          <p:cNvPr id="17" name="Rectangle 16"/>
          <p:cNvSpPr/>
          <p:nvPr/>
        </p:nvSpPr>
        <p:spPr>
          <a:xfrm>
            <a:off x="1869939" y="2714620"/>
            <a:ext cx="1559053"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13950</a:t>
            </a:r>
            <a:endParaRPr lang="ru-RU" b="1" dirty="0">
              <a:solidFill>
                <a:schemeClr val="tx2">
                  <a:lumMod val="10000"/>
                </a:schemeClr>
              </a:solidFill>
            </a:endParaRPr>
          </a:p>
        </p:txBody>
      </p:sp>
      <p:sp>
        <p:nvSpPr>
          <p:cNvPr id="18" name="Rectangle 17"/>
          <p:cNvSpPr/>
          <p:nvPr/>
        </p:nvSpPr>
        <p:spPr>
          <a:xfrm>
            <a:off x="2571736" y="3286124"/>
            <a:ext cx="857256"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2572</a:t>
            </a:r>
            <a:endParaRPr lang="ru-RU" b="1" dirty="0">
              <a:solidFill>
                <a:schemeClr val="tx2">
                  <a:lumMod val="10000"/>
                </a:schemeClr>
              </a:solidFill>
            </a:endParaRPr>
          </a:p>
        </p:txBody>
      </p:sp>
      <p:sp>
        <p:nvSpPr>
          <p:cNvPr id="19" name="Rectangle 18"/>
          <p:cNvSpPr/>
          <p:nvPr/>
        </p:nvSpPr>
        <p:spPr>
          <a:xfrm>
            <a:off x="5991113" y="3278859"/>
            <a:ext cx="813135" cy="357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2">
                    <a:lumMod val="10000"/>
                  </a:schemeClr>
                </a:solidFill>
              </a:rPr>
              <a:t>2572</a:t>
            </a:r>
            <a:endParaRPr lang="ru-RU" b="1" dirty="0">
              <a:solidFill>
                <a:schemeClr val="tx2">
                  <a:lumMod val="10000"/>
                </a:schemeClr>
              </a:solidFill>
            </a:endParaRPr>
          </a:p>
        </p:txBody>
      </p:sp>
      <p:sp>
        <p:nvSpPr>
          <p:cNvPr id="20" name="Rectangle 19"/>
          <p:cNvSpPr/>
          <p:nvPr/>
        </p:nvSpPr>
        <p:spPr>
          <a:xfrm>
            <a:off x="5991112" y="2714620"/>
            <a:ext cx="1533215" cy="50006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2">
                    <a:lumMod val="10000"/>
                  </a:schemeClr>
                </a:solidFill>
              </a:rPr>
              <a:t>13950</a:t>
            </a:r>
            <a:endParaRPr lang="ru-RU" b="1" dirty="0">
              <a:solidFill>
                <a:schemeClr val="tx2">
                  <a:lumMod val="10000"/>
                </a:schemeClr>
              </a:solidFill>
            </a:endParaRPr>
          </a:p>
        </p:txBody>
      </p:sp>
      <p:sp>
        <p:nvSpPr>
          <p:cNvPr id="21" name="Rectangle 20"/>
          <p:cNvSpPr/>
          <p:nvPr/>
        </p:nvSpPr>
        <p:spPr>
          <a:xfrm>
            <a:off x="2285984" y="3714752"/>
            <a:ext cx="1143008"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2547</a:t>
            </a:r>
            <a:endParaRPr lang="ru-RU" b="1" dirty="0">
              <a:solidFill>
                <a:schemeClr val="tx2">
                  <a:lumMod val="10000"/>
                </a:schemeClr>
              </a:solidFill>
            </a:endParaRPr>
          </a:p>
        </p:txBody>
      </p:sp>
      <p:sp>
        <p:nvSpPr>
          <p:cNvPr id="22" name="Rectangle 21"/>
          <p:cNvSpPr/>
          <p:nvPr/>
        </p:nvSpPr>
        <p:spPr>
          <a:xfrm>
            <a:off x="6000760" y="3714752"/>
            <a:ext cx="947504"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tx2">
                    <a:lumMod val="10000"/>
                  </a:schemeClr>
                </a:solidFill>
              </a:rPr>
              <a:t>1783</a:t>
            </a:r>
            <a:endParaRPr lang="ru-RU" b="1" dirty="0">
              <a:solidFill>
                <a:schemeClr val="tx2">
                  <a:lumMod val="10000"/>
                </a:schemeClr>
              </a:solidFill>
            </a:endParaRPr>
          </a:p>
        </p:txBody>
      </p:sp>
      <p:sp>
        <p:nvSpPr>
          <p:cNvPr id="23" name="Rectangle 22"/>
          <p:cNvSpPr/>
          <p:nvPr/>
        </p:nvSpPr>
        <p:spPr>
          <a:xfrm>
            <a:off x="2214546" y="4143380"/>
            <a:ext cx="1214446"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2292</a:t>
            </a:r>
            <a:endParaRPr lang="ru-RU" b="1" dirty="0">
              <a:solidFill>
                <a:schemeClr val="tx2">
                  <a:lumMod val="10000"/>
                </a:schemeClr>
              </a:solidFill>
            </a:endParaRPr>
          </a:p>
        </p:txBody>
      </p:sp>
      <p:sp>
        <p:nvSpPr>
          <p:cNvPr id="24" name="Rectangle 23"/>
          <p:cNvSpPr/>
          <p:nvPr/>
        </p:nvSpPr>
        <p:spPr>
          <a:xfrm>
            <a:off x="6000760" y="4143380"/>
            <a:ext cx="285752" cy="50006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5" name="Rectangle 24"/>
          <p:cNvSpPr/>
          <p:nvPr/>
        </p:nvSpPr>
        <p:spPr>
          <a:xfrm>
            <a:off x="1428727" y="4714884"/>
            <a:ext cx="2000265"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21433</a:t>
            </a:r>
            <a:endParaRPr lang="ru-RU" b="1" dirty="0">
              <a:solidFill>
                <a:schemeClr val="tx2">
                  <a:lumMod val="10000"/>
                </a:schemeClr>
              </a:solidFill>
            </a:endParaRPr>
          </a:p>
        </p:txBody>
      </p:sp>
      <p:sp>
        <p:nvSpPr>
          <p:cNvPr id="26" name="Rectangle 25"/>
          <p:cNvSpPr/>
          <p:nvPr/>
        </p:nvSpPr>
        <p:spPr>
          <a:xfrm>
            <a:off x="6000760" y="4714884"/>
            <a:ext cx="285752" cy="357190"/>
          </a:xfrm>
          <a:prstGeom prst="rect">
            <a:avLst/>
          </a:prstGeom>
          <a:solidFill>
            <a:srgbClr val="FF33CC"/>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0</a:t>
            </a:r>
            <a:endParaRPr lang="ru-RU" b="1" dirty="0">
              <a:solidFill>
                <a:schemeClr val="tx2">
                  <a:lumMod val="10000"/>
                </a:schemeClr>
              </a:solidFill>
            </a:endParaRPr>
          </a:p>
        </p:txBody>
      </p:sp>
      <p:sp>
        <p:nvSpPr>
          <p:cNvPr id="27" name="Rectangle 26"/>
          <p:cNvSpPr/>
          <p:nvPr/>
        </p:nvSpPr>
        <p:spPr>
          <a:xfrm>
            <a:off x="2699792" y="5143512"/>
            <a:ext cx="729200"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684</a:t>
            </a:r>
            <a:endParaRPr lang="ru-RU" b="1" dirty="0">
              <a:solidFill>
                <a:schemeClr val="tx2">
                  <a:lumMod val="10000"/>
                </a:schemeClr>
              </a:solidFill>
            </a:endParaRPr>
          </a:p>
        </p:txBody>
      </p:sp>
      <p:sp>
        <p:nvSpPr>
          <p:cNvPr id="28" name="Rectangle 27"/>
          <p:cNvSpPr/>
          <p:nvPr/>
        </p:nvSpPr>
        <p:spPr>
          <a:xfrm>
            <a:off x="6000760" y="5143512"/>
            <a:ext cx="714380" cy="357190"/>
          </a:xfrm>
          <a:prstGeom prst="rect">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670</a:t>
            </a:r>
            <a:endParaRPr lang="ru-RU" b="1" dirty="0">
              <a:solidFill>
                <a:schemeClr val="tx2">
                  <a:lumMod val="10000"/>
                </a:schemeClr>
              </a:solidFill>
            </a:endParaRPr>
          </a:p>
        </p:txBody>
      </p:sp>
      <p:sp>
        <p:nvSpPr>
          <p:cNvPr id="29" name="Rectangle 28"/>
          <p:cNvSpPr/>
          <p:nvPr/>
        </p:nvSpPr>
        <p:spPr>
          <a:xfrm>
            <a:off x="6000760" y="5572140"/>
            <a:ext cx="94750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762</a:t>
            </a:r>
            <a:endParaRPr lang="ru-RU" b="1" dirty="0">
              <a:solidFill>
                <a:schemeClr val="tx2">
                  <a:lumMod val="10000"/>
                </a:schemeClr>
              </a:solidFill>
            </a:endParaRPr>
          </a:p>
        </p:txBody>
      </p:sp>
      <p:sp>
        <p:nvSpPr>
          <p:cNvPr id="30" name="Rectangle 29"/>
          <p:cNvSpPr/>
          <p:nvPr/>
        </p:nvSpPr>
        <p:spPr>
          <a:xfrm>
            <a:off x="2483768" y="5572140"/>
            <a:ext cx="945224" cy="500066"/>
          </a:xfrm>
          <a:prstGeom prst="rect">
            <a:avLst/>
          </a:prstGeom>
          <a:solidFill>
            <a:srgbClr val="FF7C8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tx2">
                    <a:lumMod val="10000"/>
                  </a:schemeClr>
                </a:solidFill>
              </a:rPr>
              <a:t>762</a:t>
            </a:r>
            <a:endParaRPr lang="ru-RU" b="1" dirty="0">
              <a:solidFill>
                <a:schemeClr val="tx2">
                  <a:lumMod val="10000"/>
                </a:schemeClr>
              </a:solidFill>
            </a:endParaRPr>
          </a:p>
        </p:txBody>
      </p:sp>
      <p:sp>
        <p:nvSpPr>
          <p:cNvPr id="31" name="Rectangle 30"/>
          <p:cNvSpPr/>
          <p:nvPr/>
        </p:nvSpPr>
        <p:spPr>
          <a:xfrm>
            <a:off x="1928794" y="6143644"/>
            <a:ext cx="1500198"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10642</a:t>
            </a:r>
            <a:endParaRPr lang="ru-RU" b="1" dirty="0">
              <a:solidFill>
                <a:schemeClr val="tx2">
                  <a:lumMod val="10000"/>
                </a:schemeClr>
              </a:solidFill>
            </a:endParaRPr>
          </a:p>
        </p:txBody>
      </p:sp>
      <p:sp>
        <p:nvSpPr>
          <p:cNvPr id="32" name="Rectangle 31"/>
          <p:cNvSpPr/>
          <p:nvPr/>
        </p:nvSpPr>
        <p:spPr>
          <a:xfrm>
            <a:off x="6000772" y="6156754"/>
            <a:ext cx="1285884" cy="50006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dirty="0" smtClean="0">
                <a:solidFill>
                  <a:schemeClr val="tx2">
                    <a:lumMod val="10000"/>
                  </a:schemeClr>
                </a:solidFill>
              </a:rPr>
              <a:t>10233</a:t>
            </a:r>
            <a:endParaRPr lang="ru-RU" b="1" dirty="0">
              <a:solidFill>
                <a:schemeClr val="tx2">
                  <a:lumMod val="10000"/>
                </a:schemeClr>
              </a:solidFill>
            </a:endParaRPr>
          </a:p>
        </p:txBody>
      </p:sp>
      <p:sp>
        <p:nvSpPr>
          <p:cNvPr id="33" name="Rounded Rectangle 32"/>
          <p:cNvSpPr/>
          <p:nvPr/>
        </p:nvSpPr>
        <p:spPr>
          <a:xfrm>
            <a:off x="972493" y="3278859"/>
            <a:ext cx="131349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100679</a:t>
            </a:r>
            <a:endParaRPr lang="ru-RU" sz="2400" b="1" dirty="0">
              <a:solidFill>
                <a:schemeClr val="tx2">
                  <a:lumMod val="10000"/>
                </a:schemeClr>
              </a:solidFill>
            </a:endParaRPr>
          </a:p>
        </p:txBody>
      </p:sp>
      <p:sp>
        <p:nvSpPr>
          <p:cNvPr id="34" name="Rounded Rectangle 33"/>
          <p:cNvSpPr/>
          <p:nvPr/>
        </p:nvSpPr>
        <p:spPr>
          <a:xfrm>
            <a:off x="6948264" y="4786322"/>
            <a:ext cx="1409950" cy="500066"/>
          </a:xfrm>
          <a:prstGeom prst="roundRect">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b="1" dirty="0" smtClean="0">
                <a:solidFill>
                  <a:schemeClr val="tx2">
                    <a:lumMod val="10000"/>
                  </a:schemeClr>
                </a:solidFill>
              </a:rPr>
              <a:t>89972</a:t>
            </a:r>
            <a:endParaRPr lang="ru-RU" sz="2400" b="1" dirty="0">
              <a:solidFill>
                <a:schemeClr val="tx2">
                  <a:lumMod val="10000"/>
                </a:schemeClr>
              </a:solidFill>
            </a:endParaRPr>
          </a:p>
        </p:txBody>
      </p:sp>
      <p:sp>
        <p:nvSpPr>
          <p:cNvPr id="35" name="Left Arrow 34"/>
          <p:cNvSpPr/>
          <p:nvPr/>
        </p:nvSpPr>
        <p:spPr>
          <a:xfrm rot="10800000">
            <a:off x="214280" y="2964653"/>
            <a:ext cx="714380" cy="928694"/>
          </a:xfrm>
          <a:prstGeom prst="leftArrow">
            <a:avLst>
              <a:gd name="adj1" fmla="val 50000"/>
              <a:gd name="adj2" fmla="val 50000"/>
            </a:avLst>
          </a:prstGeom>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6" name="Left Arrow 35"/>
          <p:cNvSpPr/>
          <p:nvPr/>
        </p:nvSpPr>
        <p:spPr>
          <a:xfrm>
            <a:off x="8358215" y="4589427"/>
            <a:ext cx="642942" cy="839837"/>
          </a:xfrm>
          <a:prstGeom prst="leftArrow">
            <a:avLst>
              <a:gd name="adj1" fmla="val 5000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3737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9012"/>
            <a:ext cx="8349204" cy="492240"/>
          </a:xfrm>
          <a:solidFill>
            <a:srgbClr val="92D050"/>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1400" b="1" dirty="0" smtClean="0"/>
              <a:t>Структура налоговых и неналоговых доходов консолидированного бюджета Репьёвского муниципального района на 2024-2026 годы</a:t>
            </a:r>
            <a:endParaRPr lang="ru-RU" sz="1400" b="1" dirty="0"/>
          </a:p>
        </p:txBody>
      </p:sp>
      <p:sp>
        <p:nvSpPr>
          <p:cNvPr id="3" name="Content Placeholder 2"/>
          <p:cNvSpPr>
            <a:spLocks noGrp="1"/>
          </p:cNvSpPr>
          <p:nvPr>
            <p:ph idx="1"/>
          </p:nvPr>
        </p:nvSpPr>
        <p:spPr>
          <a:xfrm>
            <a:off x="192893" y="718959"/>
            <a:ext cx="8912655" cy="4565595"/>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ounded Rectangle 3"/>
          <p:cNvSpPr/>
          <p:nvPr/>
        </p:nvSpPr>
        <p:spPr>
          <a:xfrm>
            <a:off x="539552" y="806815"/>
            <a:ext cx="8064895" cy="499016"/>
          </a:xfrm>
          <a:prstGeom prst="roundRect">
            <a:avLst/>
          </a:prstGeom>
          <a:solidFill>
            <a:srgbClr val="FF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Консолидированный бюджет </a:t>
            </a:r>
          </a:p>
        </p:txBody>
      </p:sp>
      <p:sp>
        <p:nvSpPr>
          <p:cNvPr id="5" name="Rounded Rectangle 4"/>
          <p:cNvSpPr/>
          <p:nvPr/>
        </p:nvSpPr>
        <p:spPr>
          <a:xfrm>
            <a:off x="198907" y="2943877"/>
            <a:ext cx="1708797"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75000"/>
                  </a:schemeClr>
                </a:solidFill>
              </a:rPr>
              <a:t>.</a:t>
            </a:r>
            <a:endParaRPr lang="ru-RU" sz="1200" b="1" dirty="0">
              <a:solidFill>
                <a:schemeClr val="accent1">
                  <a:lumMod val="75000"/>
                </a:schemeClr>
              </a:solidFill>
            </a:endParaRPr>
          </a:p>
        </p:txBody>
      </p:sp>
      <p:sp>
        <p:nvSpPr>
          <p:cNvPr id="6" name="Rounded Rectangle 5"/>
          <p:cNvSpPr/>
          <p:nvPr/>
        </p:nvSpPr>
        <p:spPr>
          <a:xfrm>
            <a:off x="4652990" y="2946106"/>
            <a:ext cx="1863226" cy="610081"/>
          </a:xfrm>
          <a:prstGeom prst="roundRect">
            <a:avLst/>
          </a:prstGeom>
          <a:ln w="3810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Неналоговые доходы</a:t>
            </a:r>
          </a:p>
          <a:p>
            <a:pPr algn="ctr"/>
            <a:r>
              <a:rPr lang="ru-RU" sz="1200" b="1" dirty="0" err="1" smtClean="0">
                <a:solidFill>
                  <a:schemeClr val="accent1">
                    <a:lumMod val="50000"/>
                  </a:schemeClr>
                </a:solidFill>
              </a:rPr>
              <a:t>тыс.руб</a:t>
            </a:r>
            <a:r>
              <a:rPr lang="ru-RU" sz="1200" b="1" dirty="0" smtClean="0">
                <a:solidFill>
                  <a:schemeClr val="accent1">
                    <a:lumMod val="50000"/>
                  </a:schemeClr>
                </a:solidFill>
              </a:rPr>
              <a:t>.</a:t>
            </a:r>
            <a:endParaRPr lang="ru-RU" sz="1200" b="1" dirty="0">
              <a:solidFill>
                <a:schemeClr val="accent1">
                  <a:lumMod val="50000"/>
                </a:schemeClr>
              </a:solidFill>
            </a:endParaRPr>
          </a:p>
        </p:txBody>
      </p:sp>
      <p:sp>
        <p:nvSpPr>
          <p:cNvPr id="7" name="Rectangle 6"/>
          <p:cNvSpPr/>
          <p:nvPr/>
        </p:nvSpPr>
        <p:spPr>
          <a:xfrm>
            <a:off x="1948528" y="2475407"/>
            <a:ext cx="823272"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9" name="Rectangle 8"/>
          <p:cNvSpPr/>
          <p:nvPr/>
        </p:nvSpPr>
        <p:spPr>
          <a:xfrm>
            <a:off x="2845437" y="246884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13" name="Rectangle 12"/>
          <p:cNvSpPr/>
          <p:nvPr/>
        </p:nvSpPr>
        <p:spPr>
          <a:xfrm>
            <a:off x="214282" y="3643314"/>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Налог на доходы физ.лиц</a:t>
            </a:r>
            <a:endParaRPr lang="ru-RU" sz="1200" b="1" dirty="0">
              <a:solidFill>
                <a:schemeClr val="accent1">
                  <a:lumMod val="50000"/>
                </a:schemeClr>
              </a:solidFill>
            </a:endParaRPr>
          </a:p>
        </p:txBody>
      </p:sp>
      <p:sp>
        <p:nvSpPr>
          <p:cNvPr id="14" name="Rectangle 13"/>
          <p:cNvSpPr/>
          <p:nvPr/>
        </p:nvSpPr>
        <p:spPr>
          <a:xfrm>
            <a:off x="214282" y="4143380"/>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Акцизы на нефтепродукты</a:t>
            </a:r>
            <a:endParaRPr lang="ru-RU" sz="1200" b="1" dirty="0">
              <a:solidFill>
                <a:schemeClr val="accent1">
                  <a:lumMod val="50000"/>
                </a:schemeClr>
              </a:solidFill>
            </a:endParaRPr>
          </a:p>
        </p:txBody>
      </p:sp>
      <p:sp>
        <p:nvSpPr>
          <p:cNvPr id="15" name="Rectangle 14"/>
          <p:cNvSpPr/>
          <p:nvPr/>
        </p:nvSpPr>
        <p:spPr>
          <a:xfrm>
            <a:off x="214283" y="4643446"/>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УСН</a:t>
            </a:r>
            <a:endParaRPr lang="ru-RU" sz="1200" b="1" dirty="0">
              <a:solidFill>
                <a:schemeClr val="accent1">
                  <a:lumMod val="50000"/>
                </a:schemeClr>
              </a:solidFill>
            </a:endParaRPr>
          </a:p>
        </p:txBody>
      </p:sp>
      <p:sp>
        <p:nvSpPr>
          <p:cNvPr id="16" name="Rectangle 15"/>
          <p:cNvSpPr/>
          <p:nvPr/>
        </p:nvSpPr>
        <p:spPr>
          <a:xfrm>
            <a:off x="214282" y="5143512"/>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ЕСХН</a:t>
            </a:r>
            <a:endParaRPr lang="ru-RU" sz="1200" b="1" dirty="0">
              <a:solidFill>
                <a:schemeClr val="accent1">
                  <a:lumMod val="50000"/>
                </a:schemeClr>
              </a:solidFill>
            </a:endParaRPr>
          </a:p>
        </p:txBody>
      </p:sp>
      <p:sp>
        <p:nvSpPr>
          <p:cNvPr id="17" name="Rectangle 16"/>
          <p:cNvSpPr/>
          <p:nvPr/>
        </p:nvSpPr>
        <p:spPr>
          <a:xfrm>
            <a:off x="214282" y="5643578"/>
            <a:ext cx="1693422" cy="4286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Земельный налог</a:t>
            </a:r>
            <a:endParaRPr lang="ru-RU" sz="1200" b="1" dirty="0">
              <a:solidFill>
                <a:schemeClr val="accent1">
                  <a:lumMod val="50000"/>
                </a:schemeClr>
              </a:solidFill>
            </a:endParaRPr>
          </a:p>
        </p:txBody>
      </p:sp>
      <p:sp>
        <p:nvSpPr>
          <p:cNvPr id="18" name="Rectangle 17"/>
          <p:cNvSpPr/>
          <p:nvPr/>
        </p:nvSpPr>
        <p:spPr>
          <a:xfrm>
            <a:off x="214282" y="6143644"/>
            <a:ext cx="16934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200" b="1" dirty="0" smtClean="0">
                <a:solidFill>
                  <a:schemeClr val="accent1">
                    <a:lumMod val="50000"/>
                  </a:schemeClr>
                </a:solidFill>
              </a:rPr>
              <a:t>Остальные налоги и сборы</a:t>
            </a:r>
            <a:endParaRPr lang="ru-RU" sz="1200" b="1" dirty="0">
              <a:solidFill>
                <a:schemeClr val="accent1">
                  <a:lumMod val="50000"/>
                </a:schemeClr>
              </a:solidFill>
            </a:endParaRPr>
          </a:p>
        </p:txBody>
      </p:sp>
      <p:sp>
        <p:nvSpPr>
          <p:cNvPr id="19" name="Rectangle 18"/>
          <p:cNvSpPr/>
          <p:nvPr/>
        </p:nvSpPr>
        <p:spPr>
          <a:xfrm>
            <a:off x="4673020" y="3643314"/>
            <a:ext cx="1843196" cy="1015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a:t>
            </a:r>
            <a:r>
              <a:rPr lang="ru-RU" sz="1100" b="1" dirty="0" err="1" smtClean="0">
                <a:solidFill>
                  <a:schemeClr val="accent1">
                    <a:lumMod val="50000"/>
                  </a:schemeClr>
                </a:solidFill>
              </a:rPr>
              <a:t>использова-ния</a:t>
            </a:r>
            <a:r>
              <a:rPr lang="ru-RU" sz="1100" b="1" dirty="0" smtClean="0">
                <a:solidFill>
                  <a:schemeClr val="accent1">
                    <a:lumMod val="50000"/>
                  </a:schemeClr>
                </a:solidFill>
              </a:rPr>
              <a:t> имущества, </a:t>
            </a:r>
            <a:r>
              <a:rPr lang="ru-RU" sz="1100" b="1" dirty="0" err="1" smtClean="0">
                <a:solidFill>
                  <a:schemeClr val="accent1">
                    <a:lumMod val="50000"/>
                  </a:schemeClr>
                </a:solidFill>
              </a:rPr>
              <a:t>нахо-дящегося</a:t>
            </a:r>
            <a:r>
              <a:rPr lang="ru-RU" sz="1100" b="1" dirty="0" smtClean="0">
                <a:solidFill>
                  <a:schemeClr val="accent1">
                    <a:lumMod val="50000"/>
                  </a:schemeClr>
                </a:solidFill>
              </a:rPr>
              <a:t> в </a:t>
            </a:r>
            <a:r>
              <a:rPr lang="ru-RU" sz="1100" b="1" dirty="0" err="1" smtClean="0">
                <a:solidFill>
                  <a:schemeClr val="accent1">
                    <a:lumMod val="50000"/>
                  </a:schemeClr>
                </a:solidFill>
              </a:rPr>
              <a:t>госу</a:t>
            </a:r>
            <a:r>
              <a:rPr lang="ru-RU" sz="1100" b="1" dirty="0" smtClean="0">
                <a:solidFill>
                  <a:schemeClr val="accent1">
                    <a:lumMod val="50000"/>
                  </a:schemeClr>
                </a:solidFill>
              </a:rPr>
              <a:t>-дарственной и муниципальной собственности</a:t>
            </a:r>
            <a:endParaRPr lang="ru-RU" sz="1100" b="1" dirty="0">
              <a:solidFill>
                <a:schemeClr val="accent1">
                  <a:lumMod val="50000"/>
                </a:schemeClr>
              </a:solidFill>
            </a:endParaRPr>
          </a:p>
        </p:txBody>
      </p:sp>
      <p:sp>
        <p:nvSpPr>
          <p:cNvPr id="20" name="Rectangle 19"/>
          <p:cNvSpPr/>
          <p:nvPr/>
        </p:nvSpPr>
        <p:spPr>
          <a:xfrm>
            <a:off x="4681357" y="5929330"/>
            <a:ext cx="1834859"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Штрафные санкции</a:t>
            </a:r>
            <a:endParaRPr lang="ru-RU" sz="1100" b="1" dirty="0">
              <a:solidFill>
                <a:schemeClr val="accent1">
                  <a:lumMod val="50000"/>
                </a:schemeClr>
              </a:solidFill>
            </a:endParaRPr>
          </a:p>
        </p:txBody>
      </p:sp>
      <p:sp>
        <p:nvSpPr>
          <p:cNvPr id="21" name="Rectangle 20"/>
          <p:cNvSpPr/>
          <p:nvPr/>
        </p:nvSpPr>
        <p:spPr>
          <a:xfrm>
            <a:off x="4673020" y="4711404"/>
            <a:ext cx="1843196" cy="4129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оказания платных услуг</a:t>
            </a:r>
            <a:endParaRPr lang="ru-RU" sz="1100" b="1" dirty="0">
              <a:solidFill>
                <a:schemeClr val="accent1">
                  <a:lumMod val="50000"/>
                </a:schemeClr>
              </a:solidFill>
            </a:endParaRPr>
          </a:p>
        </p:txBody>
      </p:sp>
      <p:sp>
        <p:nvSpPr>
          <p:cNvPr id="22" name="Rectangle 21"/>
          <p:cNvSpPr/>
          <p:nvPr/>
        </p:nvSpPr>
        <p:spPr>
          <a:xfrm>
            <a:off x="4681357" y="6280671"/>
            <a:ext cx="1834859" cy="4286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Остальные неналоговые доходы</a:t>
            </a:r>
            <a:endParaRPr lang="ru-RU" sz="1100" b="1" dirty="0">
              <a:solidFill>
                <a:schemeClr val="accent1">
                  <a:lumMod val="50000"/>
                </a:schemeClr>
              </a:solidFill>
            </a:endParaRPr>
          </a:p>
        </p:txBody>
      </p:sp>
      <p:sp>
        <p:nvSpPr>
          <p:cNvPr id="24" name="Rectangle 23"/>
          <p:cNvSpPr/>
          <p:nvPr/>
        </p:nvSpPr>
        <p:spPr>
          <a:xfrm>
            <a:off x="4667300" y="5241102"/>
            <a:ext cx="1848916"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solidFill>
                  <a:schemeClr val="accent1">
                    <a:lumMod val="50000"/>
                  </a:schemeClr>
                </a:solidFill>
              </a:rPr>
              <a:t>Доходы от продажи материальных и нематериальных активов</a:t>
            </a:r>
            <a:endParaRPr lang="ru-RU" sz="1100" b="1" dirty="0">
              <a:solidFill>
                <a:schemeClr val="accent1">
                  <a:lumMod val="50000"/>
                </a:schemeClr>
              </a:solidFill>
            </a:endParaRPr>
          </a:p>
        </p:txBody>
      </p:sp>
      <p:sp>
        <p:nvSpPr>
          <p:cNvPr id="25" name="Rectangle 24"/>
          <p:cNvSpPr/>
          <p:nvPr/>
        </p:nvSpPr>
        <p:spPr>
          <a:xfrm>
            <a:off x="1964513"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62555</a:t>
            </a:r>
            <a:endParaRPr lang="ru-RU" sz="1200" b="1" dirty="0">
              <a:solidFill>
                <a:schemeClr val="accent1">
                  <a:lumMod val="50000"/>
                </a:schemeClr>
              </a:solidFill>
            </a:endParaRPr>
          </a:p>
        </p:txBody>
      </p:sp>
      <p:sp>
        <p:nvSpPr>
          <p:cNvPr id="26" name="Rectangle 25"/>
          <p:cNvSpPr/>
          <p:nvPr/>
        </p:nvSpPr>
        <p:spPr>
          <a:xfrm>
            <a:off x="1965543" y="4163886"/>
            <a:ext cx="79651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13950</a:t>
            </a:r>
            <a:endParaRPr lang="ru-RU" sz="1200" b="1" dirty="0">
              <a:solidFill>
                <a:schemeClr val="accent1">
                  <a:lumMod val="50000"/>
                </a:schemeClr>
              </a:solidFill>
            </a:endParaRPr>
          </a:p>
        </p:txBody>
      </p:sp>
      <p:sp>
        <p:nvSpPr>
          <p:cNvPr id="28" name="Rectangle 27"/>
          <p:cNvSpPr/>
          <p:nvPr/>
        </p:nvSpPr>
        <p:spPr>
          <a:xfrm>
            <a:off x="1964513" y="465261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2572</a:t>
            </a:r>
            <a:endParaRPr lang="ru-RU" sz="1200" b="1" dirty="0">
              <a:solidFill>
                <a:schemeClr val="accent1">
                  <a:lumMod val="50000"/>
                </a:schemeClr>
              </a:solidFill>
            </a:endParaRPr>
          </a:p>
        </p:txBody>
      </p:sp>
      <p:sp>
        <p:nvSpPr>
          <p:cNvPr id="29" name="Rectangle 28"/>
          <p:cNvSpPr/>
          <p:nvPr/>
        </p:nvSpPr>
        <p:spPr>
          <a:xfrm>
            <a:off x="1964513" y="5160993"/>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2547</a:t>
            </a:r>
            <a:endParaRPr lang="ru-RU" sz="1200" b="1" dirty="0">
              <a:solidFill>
                <a:schemeClr val="accent1">
                  <a:lumMod val="50000"/>
                </a:schemeClr>
              </a:solidFill>
            </a:endParaRPr>
          </a:p>
        </p:txBody>
      </p:sp>
      <p:sp>
        <p:nvSpPr>
          <p:cNvPr id="31" name="Rectangle 30"/>
          <p:cNvSpPr/>
          <p:nvPr/>
        </p:nvSpPr>
        <p:spPr>
          <a:xfrm>
            <a:off x="1964513" y="566937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21433</a:t>
            </a:r>
            <a:endParaRPr lang="ru-RU" sz="1200" b="1" dirty="0">
              <a:solidFill>
                <a:schemeClr val="accent1">
                  <a:lumMod val="50000"/>
                </a:schemeClr>
              </a:solidFill>
            </a:endParaRPr>
          </a:p>
        </p:txBody>
      </p:sp>
      <p:sp>
        <p:nvSpPr>
          <p:cNvPr id="34" name="Rectangle 33"/>
          <p:cNvSpPr/>
          <p:nvPr/>
        </p:nvSpPr>
        <p:spPr>
          <a:xfrm>
            <a:off x="1968286" y="616188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3738</a:t>
            </a:r>
            <a:endParaRPr lang="ru-RU" sz="1200" b="1" dirty="0">
              <a:solidFill>
                <a:schemeClr val="accent1">
                  <a:lumMod val="50000"/>
                </a:schemeClr>
              </a:solidFill>
            </a:endParaRPr>
          </a:p>
        </p:txBody>
      </p:sp>
      <p:sp>
        <p:nvSpPr>
          <p:cNvPr id="36" name="Rectangle 35"/>
          <p:cNvSpPr/>
          <p:nvPr/>
        </p:nvSpPr>
        <p:spPr>
          <a:xfrm>
            <a:off x="6572587" y="3651159"/>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7860</a:t>
            </a:r>
            <a:endParaRPr lang="ru-RU" sz="1200" b="1" dirty="0">
              <a:solidFill>
                <a:schemeClr val="accent1">
                  <a:lumMod val="50000"/>
                </a:schemeClr>
              </a:solidFill>
            </a:endParaRPr>
          </a:p>
        </p:txBody>
      </p:sp>
      <p:sp>
        <p:nvSpPr>
          <p:cNvPr id="37" name="Rectangle 36"/>
          <p:cNvSpPr/>
          <p:nvPr/>
        </p:nvSpPr>
        <p:spPr>
          <a:xfrm>
            <a:off x="6569591" y="4732365"/>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1791</a:t>
            </a:r>
            <a:endParaRPr lang="ru-RU" sz="1200" b="1" dirty="0">
              <a:solidFill>
                <a:schemeClr val="accent1">
                  <a:lumMod val="50000"/>
                </a:schemeClr>
              </a:solidFill>
            </a:endParaRPr>
          </a:p>
        </p:txBody>
      </p:sp>
      <p:sp>
        <p:nvSpPr>
          <p:cNvPr id="38" name="Rectangle 37"/>
          <p:cNvSpPr/>
          <p:nvPr/>
        </p:nvSpPr>
        <p:spPr>
          <a:xfrm>
            <a:off x="6577726" y="524027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39" name="Rectangle 38"/>
          <p:cNvSpPr/>
          <p:nvPr/>
        </p:nvSpPr>
        <p:spPr>
          <a:xfrm>
            <a:off x="6577726" y="5931662"/>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923</a:t>
            </a:r>
            <a:endParaRPr lang="ru-RU" sz="1200" b="1" dirty="0">
              <a:solidFill>
                <a:schemeClr val="accent1">
                  <a:lumMod val="50000"/>
                </a:schemeClr>
              </a:solidFill>
            </a:endParaRPr>
          </a:p>
        </p:txBody>
      </p:sp>
      <p:sp>
        <p:nvSpPr>
          <p:cNvPr id="40" name="Rectangle 39"/>
          <p:cNvSpPr/>
          <p:nvPr/>
        </p:nvSpPr>
        <p:spPr>
          <a:xfrm>
            <a:off x="6569591" y="6286520"/>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chemeClr val="accent1">
                    <a:lumMod val="50000"/>
                  </a:schemeClr>
                </a:solidFill>
              </a:rPr>
              <a:t>6</a:t>
            </a:r>
            <a:r>
              <a:rPr lang="ru-RU" sz="1200" b="1" dirty="0" smtClean="0">
                <a:solidFill>
                  <a:schemeClr val="accent1">
                    <a:lumMod val="50000"/>
                  </a:schemeClr>
                </a:solidFill>
              </a:rPr>
              <a:t>8</a:t>
            </a:r>
            <a:endParaRPr lang="ru-RU" sz="1200" b="1" dirty="0">
              <a:solidFill>
                <a:schemeClr val="accent1">
                  <a:lumMod val="50000"/>
                </a:schemeClr>
              </a:solidFill>
            </a:endParaRPr>
          </a:p>
        </p:txBody>
      </p:sp>
      <p:sp>
        <p:nvSpPr>
          <p:cNvPr id="45" name="Down Arrow 44"/>
          <p:cNvSpPr/>
          <p:nvPr/>
        </p:nvSpPr>
        <p:spPr>
          <a:xfrm>
            <a:off x="598328" y="1393686"/>
            <a:ext cx="484632" cy="9936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Down Arrow 46"/>
          <p:cNvSpPr/>
          <p:nvPr/>
        </p:nvSpPr>
        <p:spPr>
          <a:xfrm>
            <a:off x="8028384" y="1432458"/>
            <a:ext cx="484632" cy="894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Rectangle 24"/>
          <p:cNvSpPr/>
          <p:nvPr/>
        </p:nvSpPr>
        <p:spPr>
          <a:xfrm>
            <a:off x="2828609" y="3661219"/>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66934</a:t>
            </a:r>
            <a:endParaRPr lang="ru-RU" sz="1200" b="1" dirty="0">
              <a:solidFill>
                <a:schemeClr val="accent1">
                  <a:lumMod val="50000"/>
                </a:schemeClr>
              </a:solidFill>
            </a:endParaRPr>
          </a:p>
        </p:txBody>
      </p:sp>
      <p:sp>
        <p:nvSpPr>
          <p:cNvPr id="41" name="Rectangle 24"/>
          <p:cNvSpPr/>
          <p:nvPr/>
        </p:nvSpPr>
        <p:spPr>
          <a:xfrm>
            <a:off x="3692705" y="364331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71619</a:t>
            </a:r>
            <a:endParaRPr lang="ru-RU" sz="1200" b="1" dirty="0">
              <a:solidFill>
                <a:schemeClr val="accent1">
                  <a:lumMod val="50000"/>
                </a:schemeClr>
              </a:solidFill>
            </a:endParaRPr>
          </a:p>
        </p:txBody>
      </p:sp>
      <p:sp>
        <p:nvSpPr>
          <p:cNvPr id="42" name="Rectangle 8"/>
          <p:cNvSpPr/>
          <p:nvPr/>
        </p:nvSpPr>
        <p:spPr>
          <a:xfrm>
            <a:off x="1449855" y="1666594"/>
            <a:ext cx="1224136" cy="677409"/>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 117437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43" name="Rectangle 25"/>
          <p:cNvSpPr/>
          <p:nvPr/>
        </p:nvSpPr>
        <p:spPr>
          <a:xfrm>
            <a:off x="2823987" y="4156279"/>
            <a:ext cx="823271"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15207</a:t>
            </a:r>
            <a:endParaRPr lang="ru-RU" sz="1200" b="1" dirty="0">
              <a:solidFill>
                <a:schemeClr val="accent1">
                  <a:lumMod val="50000"/>
                </a:schemeClr>
              </a:solidFill>
            </a:endParaRPr>
          </a:p>
        </p:txBody>
      </p:sp>
      <p:sp>
        <p:nvSpPr>
          <p:cNvPr id="44" name="Rectangle 25"/>
          <p:cNvSpPr/>
          <p:nvPr/>
        </p:nvSpPr>
        <p:spPr>
          <a:xfrm>
            <a:off x="3696220" y="4148896"/>
            <a:ext cx="80491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15519</a:t>
            </a:r>
            <a:endParaRPr lang="ru-RU" sz="1200" b="1" dirty="0">
              <a:solidFill>
                <a:schemeClr val="accent1">
                  <a:lumMod val="50000"/>
                </a:schemeClr>
              </a:solidFill>
            </a:endParaRPr>
          </a:p>
        </p:txBody>
      </p:sp>
      <p:sp>
        <p:nvSpPr>
          <p:cNvPr id="46" name="Rectangle 27"/>
          <p:cNvSpPr/>
          <p:nvPr/>
        </p:nvSpPr>
        <p:spPr>
          <a:xfrm>
            <a:off x="2840051" y="4643446"/>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2650</a:t>
            </a:r>
            <a:endParaRPr lang="ru-RU" sz="1200" b="1" dirty="0">
              <a:solidFill>
                <a:schemeClr val="accent1">
                  <a:lumMod val="50000"/>
                </a:schemeClr>
              </a:solidFill>
            </a:endParaRPr>
          </a:p>
        </p:txBody>
      </p:sp>
      <p:sp>
        <p:nvSpPr>
          <p:cNvPr id="48" name="Rectangle 27"/>
          <p:cNvSpPr/>
          <p:nvPr/>
        </p:nvSpPr>
        <p:spPr>
          <a:xfrm>
            <a:off x="3696220" y="4643670"/>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2728</a:t>
            </a:r>
            <a:endParaRPr lang="ru-RU" sz="1200" b="1" dirty="0">
              <a:solidFill>
                <a:schemeClr val="accent1">
                  <a:lumMod val="50000"/>
                </a:schemeClr>
              </a:solidFill>
            </a:endParaRPr>
          </a:p>
        </p:txBody>
      </p:sp>
      <p:sp>
        <p:nvSpPr>
          <p:cNvPr id="49" name="Rectangle 8"/>
          <p:cNvSpPr/>
          <p:nvPr/>
        </p:nvSpPr>
        <p:spPr>
          <a:xfrm>
            <a:off x="3887924" y="1660315"/>
            <a:ext cx="1224136" cy="69510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 123601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50" name="Rectangle 8"/>
          <p:cNvSpPr/>
          <p:nvPr/>
        </p:nvSpPr>
        <p:spPr>
          <a:xfrm>
            <a:off x="6384848" y="1664913"/>
            <a:ext cx="1224136" cy="67624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 129131 </a:t>
            </a:r>
            <a:r>
              <a:rPr lang="ru-RU" sz="1400" b="1" dirty="0" err="1" smtClean="0">
                <a:solidFill>
                  <a:schemeClr val="accent1">
                    <a:lumMod val="50000"/>
                  </a:schemeClr>
                </a:solidFill>
              </a:rPr>
              <a:t>тыс.руб</a:t>
            </a:r>
            <a:r>
              <a:rPr lang="ru-RU" sz="1400" b="1" dirty="0" smtClean="0">
                <a:solidFill>
                  <a:schemeClr val="accent1">
                    <a:lumMod val="50000"/>
                  </a:schemeClr>
                </a:solidFill>
              </a:rPr>
              <a:t>.</a:t>
            </a:r>
            <a:endParaRPr lang="ru-RU" sz="1400" b="1" dirty="0">
              <a:solidFill>
                <a:schemeClr val="accent1">
                  <a:lumMod val="50000"/>
                </a:schemeClr>
              </a:solidFill>
            </a:endParaRPr>
          </a:p>
        </p:txBody>
      </p:sp>
      <p:sp>
        <p:nvSpPr>
          <p:cNvPr id="11" name="4-конечная звезда 10"/>
          <p:cNvSpPr/>
          <p:nvPr/>
        </p:nvSpPr>
        <p:spPr>
          <a:xfrm>
            <a:off x="1897628" y="1352733"/>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4-конечная звезда 50"/>
          <p:cNvSpPr/>
          <p:nvPr/>
        </p:nvSpPr>
        <p:spPr>
          <a:xfrm>
            <a:off x="4333128" y="1338171"/>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4-конечная звезда 51"/>
          <p:cNvSpPr/>
          <p:nvPr/>
        </p:nvSpPr>
        <p:spPr>
          <a:xfrm>
            <a:off x="6800456" y="1346496"/>
            <a:ext cx="360040" cy="22290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Rectangle 8"/>
          <p:cNvSpPr/>
          <p:nvPr/>
        </p:nvSpPr>
        <p:spPr>
          <a:xfrm>
            <a:off x="3720491" y="246199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54" name="Rounded Rectangle 4"/>
          <p:cNvSpPr/>
          <p:nvPr/>
        </p:nvSpPr>
        <p:spPr>
          <a:xfrm>
            <a:off x="1969589" y="2944238"/>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106795</a:t>
            </a:r>
            <a:endParaRPr lang="ru-RU" sz="1200" b="1" dirty="0">
              <a:solidFill>
                <a:schemeClr val="accent1">
                  <a:lumMod val="50000"/>
                </a:schemeClr>
              </a:solidFill>
            </a:endParaRPr>
          </a:p>
        </p:txBody>
      </p:sp>
      <p:sp>
        <p:nvSpPr>
          <p:cNvPr id="55" name="Rounded Rectangle 4"/>
          <p:cNvSpPr/>
          <p:nvPr/>
        </p:nvSpPr>
        <p:spPr>
          <a:xfrm>
            <a:off x="3692705" y="2938541"/>
            <a:ext cx="854398"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118306</a:t>
            </a:r>
            <a:endParaRPr lang="ru-RU" sz="1200" b="1" dirty="0">
              <a:solidFill>
                <a:schemeClr val="accent1">
                  <a:lumMod val="50000"/>
                </a:schemeClr>
              </a:solidFill>
            </a:endParaRPr>
          </a:p>
        </p:txBody>
      </p:sp>
      <p:sp>
        <p:nvSpPr>
          <p:cNvPr id="56" name="Rounded Rectangle 4"/>
          <p:cNvSpPr/>
          <p:nvPr/>
        </p:nvSpPr>
        <p:spPr>
          <a:xfrm>
            <a:off x="2840659" y="295184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112856</a:t>
            </a:r>
            <a:endParaRPr lang="ru-RU" sz="1200" b="1" dirty="0">
              <a:solidFill>
                <a:schemeClr val="accent1">
                  <a:lumMod val="50000"/>
                </a:schemeClr>
              </a:solidFill>
            </a:endParaRPr>
          </a:p>
        </p:txBody>
      </p:sp>
      <p:sp>
        <p:nvSpPr>
          <p:cNvPr id="57" name="Rectangle 6"/>
          <p:cNvSpPr/>
          <p:nvPr/>
        </p:nvSpPr>
        <p:spPr>
          <a:xfrm>
            <a:off x="6551819" y="2457917"/>
            <a:ext cx="823272" cy="37923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a:t>
            </a:r>
            <a:r>
              <a:rPr lang="en-US" sz="1400" b="1" dirty="0" smtClean="0">
                <a:solidFill>
                  <a:schemeClr val="accent1">
                    <a:lumMod val="50000"/>
                  </a:schemeClr>
                </a:solidFill>
              </a:rPr>
              <a:t>2</a:t>
            </a:r>
            <a:r>
              <a:rPr lang="ru-RU" sz="1400" b="1" dirty="0" smtClean="0">
                <a:solidFill>
                  <a:schemeClr val="accent1">
                    <a:lumMod val="50000"/>
                  </a:schemeClr>
                </a:solidFill>
              </a:rPr>
              <a:t>4г.</a:t>
            </a:r>
            <a:endParaRPr lang="ru-RU" sz="1400" b="1" dirty="0">
              <a:solidFill>
                <a:schemeClr val="accent1">
                  <a:lumMod val="50000"/>
                </a:schemeClr>
              </a:solidFill>
            </a:endParaRPr>
          </a:p>
        </p:txBody>
      </p:sp>
      <p:sp>
        <p:nvSpPr>
          <p:cNvPr id="58" name="Rectangle 8"/>
          <p:cNvSpPr/>
          <p:nvPr/>
        </p:nvSpPr>
        <p:spPr>
          <a:xfrm>
            <a:off x="7448686" y="2457917"/>
            <a:ext cx="792657" cy="37254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2025г.</a:t>
            </a:r>
            <a:endParaRPr lang="ru-RU" sz="1400" b="1" dirty="0">
              <a:solidFill>
                <a:schemeClr val="accent1">
                  <a:lumMod val="50000"/>
                </a:schemeClr>
              </a:solidFill>
            </a:endParaRPr>
          </a:p>
        </p:txBody>
      </p:sp>
      <p:sp>
        <p:nvSpPr>
          <p:cNvPr id="59" name="Rectangle 8"/>
          <p:cNvSpPr/>
          <p:nvPr/>
        </p:nvSpPr>
        <p:spPr>
          <a:xfrm>
            <a:off x="8314938" y="2444505"/>
            <a:ext cx="792657" cy="38595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chemeClr val="accent1">
                    <a:lumMod val="50000"/>
                  </a:schemeClr>
                </a:solidFill>
              </a:rPr>
              <a:t>2026г.</a:t>
            </a:r>
            <a:endParaRPr lang="ru-RU" sz="1400" b="1" dirty="0">
              <a:solidFill>
                <a:schemeClr val="accent1">
                  <a:lumMod val="50000"/>
                </a:schemeClr>
              </a:solidFill>
            </a:endParaRPr>
          </a:p>
        </p:txBody>
      </p:sp>
      <p:sp>
        <p:nvSpPr>
          <p:cNvPr id="60" name="Rounded Rectangle 4"/>
          <p:cNvSpPr/>
          <p:nvPr/>
        </p:nvSpPr>
        <p:spPr>
          <a:xfrm>
            <a:off x="6581014" y="2918433"/>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10642</a:t>
            </a:r>
            <a:endParaRPr lang="ru-RU" sz="1200" b="1" dirty="0">
              <a:solidFill>
                <a:schemeClr val="accent1">
                  <a:lumMod val="50000"/>
                </a:schemeClr>
              </a:solidFill>
            </a:endParaRPr>
          </a:p>
        </p:txBody>
      </p:sp>
      <p:sp>
        <p:nvSpPr>
          <p:cNvPr id="61" name="Rounded Rectangle 4"/>
          <p:cNvSpPr/>
          <p:nvPr/>
        </p:nvSpPr>
        <p:spPr>
          <a:xfrm>
            <a:off x="7448241" y="2903095"/>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10745</a:t>
            </a:r>
            <a:endParaRPr lang="ru-RU" sz="1200" b="1" dirty="0">
              <a:solidFill>
                <a:schemeClr val="accent1">
                  <a:lumMod val="50000"/>
                </a:schemeClr>
              </a:solidFill>
            </a:endParaRPr>
          </a:p>
        </p:txBody>
      </p:sp>
      <p:sp>
        <p:nvSpPr>
          <p:cNvPr id="62" name="Rounded Rectangle 4"/>
          <p:cNvSpPr/>
          <p:nvPr/>
        </p:nvSpPr>
        <p:spPr>
          <a:xfrm>
            <a:off x="8315468" y="2887757"/>
            <a:ext cx="802212" cy="64294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b="1" dirty="0" smtClean="0">
                <a:solidFill>
                  <a:schemeClr val="accent1">
                    <a:lumMod val="50000"/>
                  </a:schemeClr>
                </a:solidFill>
              </a:rPr>
              <a:t>10825</a:t>
            </a:r>
            <a:endParaRPr lang="ru-RU" sz="1200" b="1" dirty="0">
              <a:solidFill>
                <a:schemeClr val="accent1">
                  <a:lumMod val="50000"/>
                </a:schemeClr>
              </a:solidFill>
            </a:endParaRPr>
          </a:p>
        </p:txBody>
      </p:sp>
      <p:sp>
        <p:nvSpPr>
          <p:cNvPr id="63" name="Rectangle 35"/>
          <p:cNvSpPr/>
          <p:nvPr/>
        </p:nvSpPr>
        <p:spPr>
          <a:xfrm>
            <a:off x="7447055" y="3643314"/>
            <a:ext cx="810639"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7883</a:t>
            </a:r>
            <a:endParaRPr lang="ru-RU" sz="1200" b="1" dirty="0">
              <a:solidFill>
                <a:schemeClr val="accent1">
                  <a:lumMod val="50000"/>
                </a:schemeClr>
              </a:solidFill>
            </a:endParaRPr>
          </a:p>
        </p:txBody>
      </p:sp>
      <p:sp>
        <p:nvSpPr>
          <p:cNvPr id="64" name="Rectangle 35"/>
          <p:cNvSpPr/>
          <p:nvPr/>
        </p:nvSpPr>
        <p:spPr>
          <a:xfrm>
            <a:off x="8327072" y="3634573"/>
            <a:ext cx="780524" cy="100013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7883</a:t>
            </a:r>
            <a:endParaRPr lang="ru-RU" sz="1200" b="1" dirty="0">
              <a:solidFill>
                <a:schemeClr val="accent1">
                  <a:lumMod val="50000"/>
                </a:schemeClr>
              </a:solidFill>
            </a:endParaRPr>
          </a:p>
        </p:txBody>
      </p:sp>
      <p:sp>
        <p:nvSpPr>
          <p:cNvPr id="65" name="Rectangle 36"/>
          <p:cNvSpPr/>
          <p:nvPr/>
        </p:nvSpPr>
        <p:spPr>
          <a:xfrm>
            <a:off x="7462630" y="4730573"/>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1844</a:t>
            </a:r>
            <a:endParaRPr lang="ru-RU" sz="1200" b="1" dirty="0">
              <a:solidFill>
                <a:schemeClr val="accent1">
                  <a:lumMod val="50000"/>
                </a:schemeClr>
              </a:solidFill>
            </a:endParaRPr>
          </a:p>
        </p:txBody>
      </p:sp>
      <p:sp>
        <p:nvSpPr>
          <p:cNvPr id="66" name="Rectangle 36"/>
          <p:cNvSpPr/>
          <p:nvPr/>
        </p:nvSpPr>
        <p:spPr>
          <a:xfrm>
            <a:off x="8312180" y="4728918"/>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1897</a:t>
            </a:r>
            <a:endParaRPr lang="ru-RU" sz="1200" b="1" dirty="0">
              <a:solidFill>
                <a:schemeClr val="accent1">
                  <a:lumMod val="50000"/>
                </a:schemeClr>
              </a:solidFill>
            </a:endParaRPr>
          </a:p>
        </p:txBody>
      </p:sp>
      <p:sp>
        <p:nvSpPr>
          <p:cNvPr id="67" name="Rectangle 37"/>
          <p:cNvSpPr/>
          <p:nvPr/>
        </p:nvSpPr>
        <p:spPr>
          <a:xfrm>
            <a:off x="7444736" y="5241485"/>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8" name="Rectangle 37"/>
          <p:cNvSpPr/>
          <p:nvPr/>
        </p:nvSpPr>
        <p:spPr>
          <a:xfrm>
            <a:off x="8300049" y="5232299"/>
            <a:ext cx="805500" cy="6429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0</a:t>
            </a:r>
            <a:endParaRPr lang="ru-RU" sz="1200" b="1" dirty="0">
              <a:solidFill>
                <a:schemeClr val="accent1">
                  <a:lumMod val="50000"/>
                </a:schemeClr>
              </a:solidFill>
            </a:endParaRPr>
          </a:p>
        </p:txBody>
      </p:sp>
      <p:sp>
        <p:nvSpPr>
          <p:cNvPr id="69" name="Rectangle 38"/>
          <p:cNvSpPr/>
          <p:nvPr/>
        </p:nvSpPr>
        <p:spPr>
          <a:xfrm>
            <a:off x="7447471" y="5929330"/>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950</a:t>
            </a:r>
            <a:endParaRPr lang="ru-RU" sz="1200" b="1" dirty="0">
              <a:solidFill>
                <a:schemeClr val="accent1">
                  <a:lumMod val="50000"/>
                </a:schemeClr>
              </a:solidFill>
            </a:endParaRPr>
          </a:p>
        </p:txBody>
      </p:sp>
      <p:sp>
        <p:nvSpPr>
          <p:cNvPr id="70" name="Rectangle 38"/>
          <p:cNvSpPr/>
          <p:nvPr/>
        </p:nvSpPr>
        <p:spPr>
          <a:xfrm>
            <a:off x="8300049" y="5934399"/>
            <a:ext cx="805500" cy="2857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977</a:t>
            </a:r>
            <a:endParaRPr lang="ru-RU" sz="1200" b="1" dirty="0">
              <a:solidFill>
                <a:schemeClr val="accent1">
                  <a:lumMod val="50000"/>
                </a:schemeClr>
              </a:solidFill>
            </a:endParaRPr>
          </a:p>
        </p:txBody>
      </p:sp>
      <p:sp>
        <p:nvSpPr>
          <p:cNvPr id="71" name="Rectangle 39"/>
          <p:cNvSpPr/>
          <p:nvPr/>
        </p:nvSpPr>
        <p:spPr>
          <a:xfrm>
            <a:off x="746087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68</a:t>
            </a:r>
            <a:endParaRPr lang="ru-RU" sz="1200" b="1" dirty="0">
              <a:solidFill>
                <a:schemeClr val="accent1">
                  <a:lumMod val="50000"/>
                </a:schemeClr>
              </a:solidFill>
            </a:endParaRPr>
          </a:p>
        </p:txBody>
      </p:sp>
      <p:sp>
        <p:nvSpPr>
          <p:cNvPr id="72" name="Rectangle 39"/>
          <p:cNvSpPr/>
          <p:nvPr/>
        </p:nvSpPr>
        <p:spPr>
          <a:xfrm>
            <a:off x="8312180" y="6287092"/>
            <a:ext cx="805500"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68</a:t>
            </a:r>
            <a:endParaRPr lang="ru-RU" sz="1200" b="1" dirty="0">
              <a:solidFill>
                <a:schemeClr val="accent1">
                  <a:lumMod val="50000"/>
                </a:schemeClr>
              </a:solidFill>
            </a:endParaRPr>
          </a:p>
        </p:txBody>
      </p:sp>
      <p:sp>
        <p:nvSpPr>
          <p:cNvPr id="73" name="Rectangle 28"/>
          <p:cNvSpPr/>
          <p:nvPr/>
        </p:nvSpPr>
        <p:spPr>
          <a:xfrm>
            <a:off x="3697927" y="5161747"/>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2697</a:t>
            </a:r>
            <a:endParaRPr lang="ru-RU" sz="1200" b="1" dirty="0">
              <a:solidFill>
                <a:schemeClr val="accent1">
                  <a:lumMod val="50000"/>
                </a:schemeClr>
              </a:solidFill>
            </a:endParaRPr>
          </a:p>
        </p:txBody>
      </p:sp>
      <p:sp>
        <p:nvSpPr>
          <p:cNvPr id="74" name="Rectangle 28"/>
          <p:cNvSpPr/>
          <p:nvPr/>
        </p:nvSpPr>
        <p:spPr>
          <a:xfrm>
            <a:off x="2835584" y="5170974"/>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2620</a:t>
            </a:r>
            <a:endParaRPr lang="ru-RU" sz="1200" b="1" dirty="0">
              <a:solidFill>
                <a:schemeClr val="accent1">
                  <a:lumMod val="50000"/>
                </a:schemeClr>
              </a:solidFill>
            </a:endParaRPr>
          </a:p>
        </p:txBody>
      </p:sp>
      <p:sp>
        <p:nvSpPr>
          <p:cNvPr id="75" name="Rectangle 30"/>
          <p:cNvSpPr/>
          <p:nvPr/>
        </p:nvSpPr>
        <p:spPr>
          <a:xfrm>
            <a:off x="2842555" y="5684342"/>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21433</a:t>
            </a:r>
            <a:endParaRPr lang="ru-RU" sz="1200" b="1" dirty="0">
              <a:solidFill>
                <a:schemeClr val="accent1">
                  <a:lumMod val="50000"/>
                </a:schemeClr>
              </a:solidFill>
            </a:endParaRPr>
          </a:p>
        </p:txBody>
      </p:sp>
      <p:sp>
        <p:nvSpPr>
          <p:cNvPr id="76" name="Rectangle 30"/>
          <p:cNvSpPr/>
          <p:nvPr/>
        </p:nvSpPr>
        <p:spPr>
          <a:xfrm>
            <a:off x="3692705" y="5676295"/>
            <a:ext cx="807287" cy="428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21433</a:t>
            </a:r>
            <a:endParaRPr lang="ru-RU" sz="1200" b="1" dirty="0">
              <a:solidFill>
                <a:schemeClr val="accent1">
                  <a:lumMod val="50000"/>
                </a:schemeClr>
              </a:solidFill>
            </a:endParaRPr>
          </a:p>
        </p:txBody>
      </p:sp>
      <p:sp>
        <p:nvSpPr>
          <p:cNvPr id="77" name="Rectangle 33"/>
          <p:cNvSpPr/>
          <p:nvPr/>
        </p:nvSpPr>
        <p:spPr>
          <a:xfrm>
            <a:off x="2829777" y="6167002"/>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4012</a:t>
            </a:r>
            <a:endParaRPr lang="ru-RU" sz="1200" b="1" dirty="0">
              <a:solidFill>
                <a:schemeClr val="accent1">
                  <a:lumMod val="50000"/>
                </a:schemeClr>
              </a:solidFill>
            </a:endParaRPr>
          </a:p>
        </p:txBody>
      </p:sp>
      <p:sp>
        <p:nvSpPr>
          <p:cNvPr id="78" name="Rectangle 33"/>
          <p:cNvSpPr/>
          <p:nvPr/>
        </p:nvSpPr>
        <p:spPr>
          <a:xfrm>
            <a:off x="3679101" y="6174598"/>
            <a:ext cx="803514" cy="5715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4310</a:t>
            </a:r>
            <a:endParaRPr lang="ru-RU" sz="12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782"/>
            <a:ext cx="8784976" cy="724567"/>
          </a:xfrm>
          <a:solidFill>
            <a:schemeClr val="accent5">
              <a:lumMod val="20000"/>
              <a:lumOff val="80000"/>
            </a:schemeClr>
          </a:solidFill>
        </p:spPr>
        <p:txBody>
          <a:bodyPr>
            <a:noAutofit/>
          </a:bodyPr>
          <a:lstStyle/>
          <a:p>
            <a:pPr algn="ctr"/>
            <a:r>
              <a:rPr lang="ru-RU" sz="2000" b="1" dirty="0" smtClean="0">
                <a:solidFill>
                  <a:schemeClr val="accent5">
                    <a:lumMod val="50000"/>
                  </a:schemeClr>
                </a:solidFill>
              </a:rPr>
              <a:t>Структура доходов Репьёвского муниципального района на 20</a:t>
            </a:r>
            <a:r>
              <a:rPr lang="en-US" sz="2000" b="1" dirty="0" smtClean="0">
                <a:solidFill>
                  <a:schemeClr val="accent5">
                    <a:lumMod val="50000"/>
                  </a:schemeClr>
                </a:solidFill>
              </a:rPr>
              <a:t>2</a:t>
            </a:r>
            <a:r>
              <a:rPr lang="ru-RU" sz="2000" b="1" dirty="0" smtClean="0">
                <a:solidFill>
                  <a:schemeClr val="accent5">
                    <a:lumMod val="50000"/>
                  </a:schemeClr>
                </a:solidFill>
              </a:rPr>
              <a:t>4 год</a:t>
            </a:r>
            <a:endParaRPr lang="ru-RU" sz="2000" b="1"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4100247"/>
              </p:ext>
            </p:extLst>
          </p:nvPr>
        </p:nvGraphicFramePr>
        <p:xfrm>
          <a:off x="533400" y="1052736"/>
          <a:ext cx="497470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Callout 1 5"/>
          <p:cNvSpPr/>
          <p:nvPr/>
        </p:nvSpPr>
        <p:spPr>
          <a:xfrm>
            <a:off x="4515219" y="886625"/>
            <a:ext cx="1711662" cy="571504"/>
          </a:xfrm>
          <a:prstGeom prst="borderCallout1">
            <a:avLst>
              <a:gd name="adj1" fmla="val 100549"/>
              <a:gd name="adj2" fmla="val 48579"/>
              <a:gd name="adj3" fmla="val 276182"/>
              <a:gd name="adj4" fmla="val 8088"/>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Доходы всего</a:t>
            </a:r>
            <a:endParaRPr lang="ru-RU" sz="1400" b="1" dirty="0"/>
          </a:p>
        </p:txBody>
      </p:sp>
      <p:sp>
        <p:nvSpPr>
          <p:cNvPr id="7" name="Line Callout 1 6"/>
          <p:cNvSpPr/>
          <p:nvPr/>
        </p:nvSpPr>
        <p:spPr>
          <a:xfrm>
            <a:off x="0" y="896338"/>
            <a:ext cx="1584176" cy="571504"/>
          </a:xfrm>
          <a:prstGeom prst="borderCallout1">
            <a:avLst>
              <a:gd name="adj1" fmla="val 252263"/>
              <a:gd name="adj2" fmla="val 121598"/>
              <a:gd name="adj3" fmla="val 100150"/>
              <a:gd name="adj4" fmla="val 45103"/>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9" name="Line Callout 1 8"/>
          <p:cNvSpPr/>
          <p:nvPr/>
        </p:nvSpPr>
        <p:spPr>
          <a:xfrm>
            <a:off x="467544" y="5500269"/>
            <a:ext cx="1647634" cy="613166"/>
          </a:xfrm>
          <a:prstGeom prst="borderCallout1">
            <a:avLst>
              <a:gd name="adj1" fmla="val 1059"/>
              <a:gd name="adj2" fmla="val 47947"/>
              <a:gd name="adj3" fmla="val -95003"/>
              <a:gd name="adj4" fmla="val 78009"/>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Неналоговые доходы</a:t>
            </a:r>
            <a:endParaRPr lang="ru-RU" sz="1400" b="1" dirty="0"/>
          </a:p>
        </p:txBody>
      </p:sp>
      <p:sp>
        <p:nvSpPr>
          <p:cNvPr id="10" name="Line Callout 1 9"/>
          <p:cNvSpPr/>
          <p:nvPr/>
        </p:nvSpPr>
        <p:spPr>
          <a:xfrm>
            <a:off x="4094412" y="5263466"/>
            <a:ext cx="1584176" cy="857256"/>
          </a:xfrm>
          <a:prstGeom prst="borderCallout1">
            <a:avLst>
              <a:gd name="adj1" fmla="val 49308"/>
              <a:gd name="adj2" fmla="val 891"/>
              <a:gd name="adj3" fmla="val -156322"/>
              <a:gd name="adj4" fmla="val -84796"/>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a:solidFill>
                  <a:schemeClr val="bg2">
                    <a:lumMod val="75000"/>
                  </a:schemeClr>
                </a:solidFill>
              </a:rPr>
              <a:t>Н</a:t>
            </a:r>
            <a:r>
              <a:rPr lang="ru-RU" sz="1400" b="1" dirty="0" smtClean="0">
                <a:solidFill>
                  <a:schemeClr val="bg2">
                    <a:lumMod val="75000"/>
                  </a:schemeClr>
                </a:solidFill>
              </a:rPr>
              <a:t>алоговые доходы</a:t>
            </a:r>
            <a:endParaRPr lang="ru-RU" sz="1400" b="1" dirty="0">
              <a:solidFill>
                <a:schemeClr val="bg2">
                  <a:lumMod val="75000"/>
                </a:schemeClr>
              </a:solidFill>
            </a:endParaRPr>
          </a:p>
        </p:txBody>
      </p:sp>
      <p:sp>
        <p:nvSpPr>
          <p:cNvPr id="11" name="Flowchart: Process 10"/>
          <p:cNvSpPr/>
          <p:nvPr/>
        </p:nvSpPr>
        <p:spPr>
          <a:xfrm>
            <a:off x="5796136" y="1944471"/>
            <a:ext cx="1571636" cy="642942"/>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Безвозмездные поступления</a:t>
            </a:r>
            <a:endParaRPr lang="ru-RU" sz="1400" b="1" dirty="0"/>
          </a:p>
        </p:txBody>
      </p:sp>
      <p:sp>
        <p:nvSpPr>
          <p:cNvPr id="12" name="Rectangle 11"/>
          <p:cNvSpPr/>
          <p:nvPr/>
        </p:nvSpPr>
        <p:spPr>
          <a:xfrm>
            <a:off x="7489198" y="1944471"/>
            <a:ext cx="1187258" cy="642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441930,5</a:t>
            </a:r>
            <a:endParaRPr lang="ru-RU" sz="1600" b="1" dirty="0"/>
          </a:p>
        </p:txBody>
      </p:sp>
      <p:sp>
        <p:nvSpPr>
          <p:cNvPr id="13" name="Rectangle 12"/>
          <p:cNvSpPr/>
          <p:nvPr/>
        </p:nvSpPr>
        <p:spPr>
          <a:xfrm>
            <a:off x="5796136" y="2703803"/>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Дотации</a:t>
            </a:r>
            <a:endParaRPr lang="ru-RU" sz="1600" b="1" dirty="0">
              <a:solidFill>
                <a:schemeClr val="accent5">
                  <a:lumMod val="50000"/>
                </a:schemeClr>
              </a:solidFill>
            </a:endParaRPr>
          </a:p>
        </p:txBody>
      </p:sp>
      <p:sp>
        <p:nvSpPr>
          <p:cNvPr id="14" name="Rectangle 13"/>
          <p:cNvSpPr/>
          <p:nvPr/>
        </p:nvSpPr>
        <p:spPr>
          <a:xfrm>
            <a:off x="7482538" y="2703803"/>
            <a:ext cx="119391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148587</a:t>
            </a:r>
            <a:endParaRPr lang="ru-RU" sz="1400" b="1" dirty="0"/>
          </a:p>
        </p:txBody>
      </p:sp>
      <p:sp>
        <p:nvSpPr>
          <p:cNvPr id="15" name="Rectangle 14"/>
          <p:cNvSpPr/>
          <p:nvPr/>
        </p:nvSpPr>
        <p:spPr>
          <a:xfrm>
            <a:off x="5820243" y="3337412"/>
            <a:ext cx="157163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Субвенции</a:t>
            </a:r>
            <a:endParaRPr lang="ru-RU" sz="1600" b="1" dirty="0">
              <a:solidFill>
                <a:schemeClr val="accent5">
                  <a:lumMod val="50000"/>
                </a:schemeClr>
              </a:solidFill>
            </a:endParaRPr>
          </a:p>
        </p:txBody>
      </p:sp>
      <p:sp>
        <p:nvSpPr>
          <p:cNvPr id="16" name="Rectangle 15"/>
          <p:cNvSpPr/>
          <p:nvPr/>
        </p:nvSpPr>
        <p:spPr>
          <a:xfrm>
            <a:off x="7489198" y="3337412"/>
            <a:ext cx="118725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166863,9</a:t>
            </a:r>
            <a:endParaRPr lang="ru-RU" sz="1400" b="1" dirty="0"/>
          </a:p>
        </p:txBody>
      </p:sp>
      <p:sp>
        <p:nvSpPr>
          <p:cNvPr id="17" name="Rectangle 16"/>
          <p:cNvSpPr/>
          <p:nvPr/>
        </p:nvSpPr>
        <p:spPr>
          <a:xfrm>
            <a:off x="5834537" y="3992414"/>
            <a:ext cx="1557342"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Субсидии</a:t>
            </a:r>
            <a:endParaRPr lang="ru-RU" sz="1600" b="1" dirty="0">
              <a:solidFill>
                <a:schemeClr val="accent5">
                  <a:lumMod val="50000"/>
                </a:schemeClr>
              </a:solidFill>
            </a:endParaRPr>
          </a:p>
        </p:txBody>
      </p:sp>
      <p:sp>
        <p:nvSpPr>
          <p:cNvPr id="18" name="Rectangle 17"/>
          <p:cNvSpPr/>
          <p:nvPr/>
        </p:nvSpPr>
        <p:spPr>
          <a:xfrm>
            <a:off x="7491964" y="3985996"/>
            <a:ext cx="1184491"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105151,1</a:t>
            </a:r>
            <a:endParaRPr lang="ru-RU" sz="1400" b="1" dirty="0"/>
          </a:p>
        </p:txBody>
      </p:sp>
      <p:sp>
        <p:nvSpPr>
          <p:cNvPr id="19" name="Rectangle 18"/>
          <p:cNvSpPr/>
          <p:nvPr/>
        </p:nvSpPr>
        <p:spPr>
          <a:xfrm>
            <a:off x="5820243" y="4663844"/>
            <a:ext cx="1571636" cy="114300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5">
                    <a:lumMod val="50000"/>
                  </a:schemeClr>
                </a:solidFill>
              </a:rPr>
              <a:t>Иные межбюджетные трансферты</a:t>
            </a:r>
            <a:endParaRPr lang="ru-RU" sz="1600" b="1" dirty="0">
              <a:solidFill>
                <a:schemeClr val="accent5">
                  <a:lumMod val="50000"/>
                </a:schemeClr>
              </a:solidFill>
            </a:endParaRPr>
          </a:p>
        </p:txBody>
      </p:sp>
      <p:sp>
        <p:nvSpPr>
          <p:cNvPr id="20" name="Rectangle 19"/>
          <p:cNvSpPr/>
          <p:nvPr/>
        </p:nvSpPr>
        <p:spPr>
          <a:xfrm>
            <a:off x="7489197" y="4673890"/>
            <a:ext cx="1187257" cy="11430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t>21328,5</a:t>
            </a:r>
            <a:endParaRPr lang="ru-RU" sz="1400" b="1" dirty="0"/>
          </a:p>
        </p:txBody>
      </p:sp>
      <p:sp>
        <p:nvSpPr>
          <p:cNvPr id="21" name="Rounded Rectangle 20"/>
          <p:cNvSpPr/>
          <p:nvPr/>
        </p:nvSpPr>
        <p:spPr>
          <a:xfrm>
            <a:off x="7330235" y="1407732"/>
            <a:ext cx="1214446" cy="35719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Тыс.руб.</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34529"/>
            <a:ext cx="7888390" cy="4389233"/>
          </a:xfrm>
        </p:spPr>
        <p:txBody>
          <a:bodyPr>
            <a:normAutofit fontScale="90000"/>
          </a:bodyPr>
          <a:lstStyle/>
          <a:p>
            <a:pPr algn="l"/>
            <a:r>
              <a:rPr lang="ru-RU" sz="1800" b="1" cap="none" dirty="0" smtClean="0">
                <a:solidFill>
                  <a:schemeClr val="accent4">
                    <a:lumMod val="75000"/>
                  </a:schemeClr>
                </a:solidFill>
              </a:rPr>
              <a:t>           </a:t>
            </a:r>
            <a:r>
              <a:rPr lang="ru-RU" sz="1800" b="1" cap="none" dirty="0" smtClean="0">
                <a:solidFill>
                  <a:schemeClr val="accent3">
                    <a:lumMod val="60000"/>
                    <a:lumOff val="40000"/>
                  </a:schemeClr>
                </a:solidFill>
              </a:rPr>
              <a:t>Обязательное опубликование в средствах массовой  информации    утвержденных бюджетов и отчетов об их исполнении</a:t>
            </a:r>
            <a:r>
              <a:rPr lang="en-US" sz="1800" b="1" cap="none" dirty="0" smtClean="0">
                <a:solidFill>
                  <a:schemeClr val="accent3">
                    <a:lumMod val="60000"/>
                    <a:lumOff val="40000"/>
                  </a:schemeClr>
                </a:solidFill>
              </a:rPr>
              <a:t>;</a:t>
            </a:r>
            <a:r>
              <a:rPr lang="ru-RU" sz="1800" b="1" cap="none" dirty="0" smtClean="0">
                <a:solidFill>
                  <a:schemeClr val="accent3">
                    <a:lumMod val="60000"/>
                    <a:lumOff val="40000"/>
                  </a:schemeClr>
                </a:solidFill>
              </a:rPr>
              <a:t/>
            </a:r>
            <a:br>
              <a:rPr lang="ru-RU" sz="1800" b="1" cap="none" dirty="0" smtClean="0">
                <a:solidFill>
                  <a:schemeClr val="accent3">
                    <a:lumMod val="60000"/>
                    <a:lumOff val="40000"/>
                  </a:schemeClr>
                </a:solidFill>
              </a:rPr>
            </a:br>
            <a:r>
              <a:rPr lang="ru-RU" sz="1800" b="1" cap="none" dirty="0" smtClean="0">
                <a:solidFill>
                  <a:schemeClr val="accent3">
                    <a:lumMod val="60000"/>
                    <a:lumOff val="40000"/>
                  </a:schemeClr>
                </a:solidFill>
              </a:rPr>
              <a:t/>
            </a:r>
            <a:br>
              <a:rPr lang="ru-RU" sz="1800" b="1" cap="none" dirty="0" smtClean="0">
                <a:solidFill>
                  <a:schemeClr val="accent3">
                    <a:lumMod val="60000"/>
                    <a:lumOff val="40000"/>
                  </a:schemeClr>
                </a:solidFill>
              </a:rPr>
            </a:br>
            <a:r>
              <a:rPr lang="ru-RU" sz="1800" b="1" cap="none" dirty="0" smtClean="0">
                <a:solidFill>
                  <a:schemeClr val="accent3">
                    <a:lumMod val="60000"/>
                    <a:lumOff val="40000"/>
                  </a:schemeClr>
                </a:solidFill>
              </a:rPr>
              <a:t>           Доступность иных сведений о бюджетах</a:t>
            </a:r>
            <a:r>
              <a:rPr lang="en-US" sz="1800" b="1" cap="none" dirty="0" smtClean="0">
                <a:solidFill>
                  <a:schemeClr val="accent3">
                    <a:lumMod val="60000"/>
                    <a:lumOff val="40000"/>
                  </a:schemeClr>
                </a:solidFill>
              </a:rPr>
              <a:t>;</a:t>
            </a:r>
            <a:r>
              <a:rPr lang="ru-RU" sz="1800" b="1" cap="none" dirty="0" smtClean="0">
                <a:solidFill>
                  <a:schemeClr val="accent3">
                    <a:lumMod val="60000"/>
                    <a:lumOff val="40000"/>
                  </a:schemeClr>
                </a:solidFill>
              </a:rPr>
              <a:t/>
            </a:r>
            <a:br>
              <a:rPr lang="ru-RU" sz="1800" b="1" cap="none" dirty="0" smtClean="0">
                <a:solidFill>
                  <a:schemeClr val="accent3">
                    <a:lumMod val="60000"/>
                    <a:lumOff val="40000"/>
                  </a:schemeClr>
                </a:solidFill>
              </a:rPr>
            </a:br>
            <a:r>
              <a:rPr lang="ru-RU" sz="1800" b="1" cap="none" dirty="0">
                <a:solidFill>
                  <a:schemeClr val="accent3">
                    <a:lumMod val="60000"/>
                    <a:lumOff val="40000"/>
                  </a:schemeClr>
                </a:solidFill>
              </a:rPr>
              <a:t/>
            </a:r>
            <a:br>
              <a:rPr lang="ru-RU" sz="1800" b="1" cap="none" dirty="0">
                <a:solidFill>
                  <a:schemeClr val="accent3">
                    <a:lumMod val="60000"/>
                    <a:lumOff val="40000"/>
                  </a:schemeClr>
                </a:solidFill>
              </a:rPr>
            </a:br>
            <a:r>
              <a:rPr lang="ru-RU" sz="1800" b="1" cap="none" dirty="0" smtClean="0">
                <a:solidFill>
                  <a:schemeClr val="accent3">
                    <a:lumMod val="60000"/>
                    <a:lumOff val="40000"/>
                  </a:schemeClr>
                </a:solidFill>
              </a:rPr>
              <a:t>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a:t>
            </a:r>
            <a:r>
              <a:rPr lang="en-US" sz="1800" b="1" cap="none" dirty="0" smtClean="0">
                <a:solidFill>
                  <a:schemeClr val="accent3">
                    <a:lumMod val="60000"/>
                    <a:lumOff val="40000"/>
                  </a:schemeClr>
                </a:solidFill>
              </a:rPr>
              <a:t>;</a:t>
            </a:r>
            <a:r>
              <a:rPr lang="ru-RU" sz="1800" b="1" cap="none" dirty="0" smtClean="0">
                <a:solidFill>
                  <a:schemeClr val="accent3">
                    <a:lumMod val="60000"/>
                    <a:lumOff val="40000"/>
                  </a:schemeClr>
                </a:solidFill>
              </a:rPr>
              <a:t/>
            </a:r>
            <a:br>
              <a:rPr lang="ru-RU" sz="1800" b="1" cap="none" dirty="0" smtClean="0">
                <a:solidFill>
                  <a:schemeClr val="accent3">
                    <a:lumMod val="60000"/>
                    <a:lumOff val="40000"/>
                  </a:schemeClr>
                </a:solidFill>
              </a:rPr>
            </a:br>
            <a:r>
              <a:rPr lang="ru-RU" sz="1800" b="1" cap="none" dirty="0">
                <a:solidFill>
                  <a:schemeClr val="accent3">
                    <a:lumMod val="60000"/>
                    <a:lumOff val="40000"/>
                  </a:schemeClr>
                </a:solidFill>
              </a:rPr>
              <a:t/>
            </a:r>
            <a:br>
              <a:rPr lang="ru-RU" sz="1800" b="1" cap="none" dirty="0">
                <a:solidFill>
                  <a:schemeClr val="accent3">
                    <a:lumMod val="60000"/>
                    <a:lumOff val="40000"/>
                  </a:schemeClr>
                </a:solidFill>
              </a:rPr>
            </a:br>
            <a:r>
              <a:rPr lang="ru-RU" sz="1800" b="1" cap="none" dirty="0" smtClean="0">
                <a:solidFill>
                  <a:schemeClr val="accent3">
                    <a:lumMod val="60000"/>
                    <a:lumOff val="40000"/>
                  </a:schemeClr>
                </a:solidFill>
              </a:rPr>
              <a:t>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a:t>
            </a:r>
            <a:br>
              <a:rPr lang="ru-RU" sz="1800" b="1" cap="none" dirty="0" smtClean="0">
                <a:solidFill>
                  <a:schemeClr val="accent3">
                    <a:lumMod val="60000"/>
                    <a:lumOff val="40000"/>
                  </a:schemeClr>
                </a:solidFill>
              </a:rPr>
            </a:br>
            <a:r>
              <a:rPr lang="ru-RU" sz="1800" b="1" cap="none" dirty="0">
                <a:solidFill>
                  <a:schemeClr val="accent3">
                    <a:lumMod val="60000"/>
                    <a:lumOff val="40000"/>
                  </a:schemeClr>
                </a:solidFill>
              </a:rPr>
              <a:t> </a:t>
            </a:r>
            <a:r>
              <a:rPr lang="ru-RU" sz="1800" b="1" cap="none" dirty="0" smtClean="0">
                <a:solidFill>
                  <a:schemeClr val="accent3">
                    <a:lumMod val="60000"/>
                    <a:lumOff val="40000"/>
                  </a:schemeClr>
                </a:solidFill>
              </a:rPr>
              <a:t>                                                                                           </a:t>
            </a:r>
            <a:r>
              <a:rPr lang="ru-RU" sz="1800" b="1" i="1" cap="none" dirty="0" smtClean="0">
                <a:solidFill>
                  <a:schemeClr val="accent3">
                    <a:lumMod val="60000"/>
                    <a:lumOff val="40000"/>
                  </a:schemeClr>
                </a:solidFill>
              </a:rPr>
              <a:t>Бюджетный кодекс</a:t>
            </a:r>
            <a:br>
              <a:rPr lang="ru-RU" sz="1800" b="1" i="1" cap="none" dirty="0" smtClean="0">
                <a:solidFill>
                  <a:schemeClr val="accent3">
                    <a:lumMod val="60000"/>
                    <a:lumOff val="40000"/>
                  </a:schemeClr>
                </a:solidFill>
              </a:rPr>
            </a:br>
            <a:r>
              <a:rPr lang="ru-RU" sz="1800" b="1" i="1" cap="none" dirty="0">
                <a:solidFill>
                  <a:schemeClr val="accent3">
                    <a:lumMod val="60000"/>
                    <a:lumOff val="40000"/>
                  </a:schemeClr>
                </a:solidFill>
              </a:rPr>
              <a:t> </a:t>
            </a:r>
            <a:r>
              <a:rPr lang="ru-RU" sz="1800" b="1" i="1" cap="none" dirty="0" smtClean="0">
                <a:solidFill>
                  <a:schemeClr val="accent3">
                    <a:lumMod val="60000"/>
                    <a:lumOff val="40000"/>
                  </a:schemeClr>
                </a:solidFill>
              </a:rPr>
              <a:t>                                                                                     Российской Федерации</a:t>
            </a:r>
            <a:br>
              <a:rPr lang="ru-RU" sz="1800" b="1" i="1" cap="none" dirty="0" smtClean="0">
                <a:solidFill>
                  <a:schemeClr val="accent3">
                    <a:lumMod val="60000"/>
                    <a:lumOff val="40000"/>
                  </a:schemeClr>
                </a:solidFill>
              </a:rPr>
            </a:br>
            <a:r>
              <a:rPr lang="ru-RU" sz="1800" b="1" i="1" cap="none" dirty="0">
                <a:solidFill>
                  <a:schemeClr val="accent3">
                    <a:lumMod val="60000"/>
                    <a:lumOff val="40000"/>
                  </a:schemeClr>
                </a:solidFill>
              </a:rPr>
              <a:t> </a:t>
            </a:r>
            <a:r>
              <a:rPr lang="ru-RU" sz="1800" b="1" i="1" cap="none" dirty="0" smtClean="0">
                <a:solidFill>
                  <a:schemeClr val="accent3">
                    <a:lumMod val="60000"/>
                    <a:lumOff val="40000"/>
                  </a:schemeClr>
                </a:solidFill>
              </a:rPr>
              <a:t>                                                                                             статья 36</a:t>
            </a:r>
            <a:endParaRPr lang="ru-RU" sz="1800" b="1" cap="none" dirty="0">
              <a:solidFill>
                <a:schemeClr val="accent3">
                  <a:lumMod val="60000"/>
                  <a:lumOff val="40000"/>
                </a:schemeClr>
              </a:solidFill>
            </a:endParaRPr>
          </a:p>
        </p:txBody>
      </p:sp>
      <p:sp>
        <p:nvSpPr>
          <p:cNvPr id="3" name="Text Placeholder 2"/>
          <p:cNvSpPr>
            <a:spLocks noGrp="1"/>
          </p:cNvSpPr>
          <p:nvPr>
            <p:ph type="body" idx="1"/>
          </p:nvPr>
        </p:nvSpPr>
        <p:spPr>
          <a:xfrm>
            <a:off x="0" y="105264"/>
            <a:ext cx="8104414" cy="1022542"/>
          </a:xfrm>
        </p:spPr>
        <p:txBody>
          <a:bodyPr>
            <a:noAutofit/>
          </a:bodyPr>
          <a:lstStyle/>
          <a:p>
            <a:pPr algn="ctr"/>
            <a:r>
              <a:rPr lang="ru-RU" b="1" dirty="0" smtClean="0">
                <a:solidFill>
                  <a:schemeClr val="accent3">
                    <a:lumMod val="60000"/>
                    <a:lumOff val="40000"/>
                  </a:schemeClr>
                </a:solidFill>
              </a:rPr>
              <a:t>Принцип прозрачности (открытости) </a:t>
            </a:r>
          </a:p>
          <a:p>
            <a:pPr algn="ctr"/>
            <a:r>
              <a:rPr lang="ru-RU" b="1" dirty="0" smtClean="0">
                <a:solidFill>
                  <a:schemeClr val="accent3">
                    <a:lumMod val="60000"/>
                    <a:lumOff val="40000"/>
                  </a:schemeClr>
                </a:solidFill>
              </a:rPr>
              <a:t>бюджетной системы Российской Федерации</a:t>
            </a:r>
          </a:p>
          <a:p>
            <a:pPr algn="ctr"/>
            <a:r>
              <a:rPr lang="ru-RU" b="1" dirty="0">
                <a:solidFill>
                  <a:schemeClr val="accent3">
                    <a:lumMod val="60000"/>
                    <a:lumOff val="40000"/>
                  </a:schemeClr>
                </a:solidFill>
              </a:rPr>
              <a:t>о</a:t>
            </a:r>
            <a:r>
              <a:rPr lang="ru-RU" b="1" dirty="0" smtClean="0">
                <a:solidFill>
                  <a:schemeClr val="accent3">
                    <a:lumMod val="60000"/>
                    <a:lumOff val="40000"/>
                  </a:schemeClr>
                </a:solidFill>
              </a:rPr>
              <a:t>значает</a:t>
            </a:r>
            <a:r>
              <a:rPr lang="en-US" b="1" dirty="0" smtClean="0">
                <a:solidFill>
                  <a:schemeClr val="accent3">
                    <a:lumMod val="60000"/>
                    <a:lumOff val="40000"/>
                  </a:schemeClr>
                </a:solidFill>
              </a:rPr>
              <a:t>:</a:t>
            </a:r>
            <a:r>
              <a:rPr lang="ru-RU" b="1" dirty="0" smtClean="0">
                <a:solidFill>
                  <a:schemeClr val="accent3">
                    <a:lumMod val="60000"/>
                    <a:lumOff val="40000"/>
                  </a:schemeClr>
                </a:solidFill>
              </a:rPr>
              <a:t> </a:t>
            </a:r>
            <a:endParaRPr lang="ru-RU" b="1" dirty="0">
              <a:solidFill>
                <a:schemeClr val="accent3">
                  <a:lumMod val="60000"/>
                  <a:lumOff val="40000"/>
                </a:schemeClr>
              </a:solidFill>
            </a:endParaRPr>
          </a:p>
        </p:txBody>
      </p:sp>
      <p:sp>
        <p:nvSpPr>
          <p:cNvPr id="4" name="4-конечная звезда 3"/>
          <p:cNvSpPr/>
          <p:nvPr/>
        </p:nvSpPr>
        <p:spPr>
          <a:xfrm>
            <a:off x="396082" y="2225434"/>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4-конечная звезда 4"/>
          <p:cNvSpPr/>
          <p:nvPr/>
        </p:nvSpPr>
        <p:spPr>
          <a:xfrm>
            <a:off x="396082" y="2846998"/>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4-конечная звезда 5"/>
          <p:cNvSpPr/>
          <p:nvPr/>
        </p:nvSpPr>
        <p:spPr>
          <a:xfrm>
            <a:off x="396082" y="3484495"/>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396082" y="4509120"/>
            <a:ext cx="432048" cy="46131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p:cNvSpPr/>
          <p:nvPr/>
        </p:nvSpPr>
        <p:spPr>
          <a:xfrm>
            <a:off x="467544" y="548680"/>
            <a:ext cx="8064895" cy="4990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chemeClr val="accent1">
                    <a:lumMod val="50000"/>
                  </a:schemeClr>
                </a:solidFill>
                <a:latin typeface="Arial" panose="020B0604020202020204" pitchFamily="34" charset="0"/>
                <a:cs typeface="Arial" panose="020B0604020202020204" pitchFamily="34" charset="0"/>
              </a:rPr>
              <a:t>Основные мероприятия по мобилизации доходов</a:t>
            </a:r>
          </a:p>
        </p:txBody>
      </p:sp>
      <p:sp>
        <p:nvSpPr>
          <p:cNvPr id="6" name="AutoShape 12"/>
          <p:cNvSpPr txBox="1">
            <a:spLocks noChangeArrowheads="1"/>
          </p:cNvSpPr>
          <p:nvPr/>
        </p:nvSpPr>
        <p:spPr bwMode="auto">
          <a:xfrm>
            <a:off x="611560" y="4905593"/>
            <a:ext cx="3960440" cy="1221312"/>
          </a:xfrm>
          <a:prstGeom prst="wedgeEllipseCallout">
            <a:avLst>
              <a:gd name="adj1" fmla="val 57013"/>
              <a:gd name="adj2" fmla="val -91451"/>
            </a:avLst>
          </a:prstGeom>
          <a:ln>
            <a:headEnd/>
            <a:tailEnd/>
          </a:ln>
        </p:spPr>
        <p:style>
          <a:lnRef idx="0">
            <a:schemeClr val="accent5"/>
          </a:lnRef>
          <a:fillRef idx="3">
            <a:schemeClr val="accent5"/>
          </a:fillRef>
          <a:effectRef idx="3">
            <a:schemeClr val="accent5"/>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latin typeface="Bookman Old Style"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endParaRPr lang="ru-RU" sz="1000" b="1" dirty="0">
              <a:latin typeface="Bookman Old Style" pitchFamily="18" charset="0"/>
            </a:endParaRPr>
          </a:p>
        </p:txBody>
      </p:sp>
      <p:sp>
        <p:nvSpPr>
          <p:cNvPr id="7" name="AutoShape 10"/>
          <p:cNvSpPr>
            <a:spLocks noChangeArrowheads="1"/>
          </p:cNvSpPr>
          <p:nvPr/>
        </p:nvSpPr>
        <p:spPr bwMode="auto">
          <a:xfrm>
            <a:off x="578107" y="1109659"/>
            <a:ext cx="3816424" cy="1947565"/>
          </a:xfrm>
          <a:prstGeom prst="wedgeEllipseCallout">
            <a:avLst>
              <a:gd name="adj1" fmla="val 63641"/>
              <a:gd name="adj2" fmla="val 51541"/>
            </a:avLst>
          </a:prstGeom>
          <a:ln>
            <a:headEnd/>
            <a:tailEnd/>
          </a:ln>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ru-RU" sz="1000" b="1" dirty="0" smtClean="0">
                <a:solidFill>
                  <a:schemeClr val="tx1"/>
                </a:solidFill>
                <a:latin typeface="Bookman Old Style" pitchFamily="18" charset="0"/>
              </a:rPr>
              <a:t>Работа с администраторами доходов бюджета района,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endParaRPr lang="ru-RU" sz="1000" b="1" dirty="0">
              <a:solidFill>
                <a:schemeClr val="tx1"/>
              </a:solidFill>
              <a:latin typeface="Bookman Old Style" pitchFamily="18" charset="0"/>
            </a:endParaRPr>
          </a:p>
        </p:txBody>
      </p:sp>
      <p:sp>
        <p:nvSpPr>
          <p:cNvPr id="8" name="AutoShape 14"/>
          <p:cNvSpPr>
            <a:spLocks noChangeArrowheads="1"/>
          </p:cNvSpPr>
          <p:nvPr/>
        </p:nvSpPr>
        <p:spPr bwMode="auto">
          <a:xfrm>
            <a:off x="476510" y="3119684"/>
            <a:ext cx="3441517" cy="1500198"/>
          </a:xfrm>
          <a:prstGeom prst="wedgeEllipseCallout">
            <a:avLst>
              <a:gd name="adj1" fmla="val 64312"/>
              <a:gd name="adj2" fmla="val -22535"/>
            </a:avLst>
          </a:prstGeom>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r>
              <a:rPr lang="ru-RU" sz="1000" b="1" dirty="0">
                <a:solidFill>
                  <a:schemeClr val="tx1"/>
                </a:solidFill>
                <a:latin typeface="Bookman Old Style" pitchFamily="18" charset="0"/>
              </a:rPr>
              <a:t>Проведение мероприятий, направленных на снижение недоимки по налоговым платежам</a:t>
            </a:r>
          </a:p>
        </p:txBody>
      </p:sp>
      <p:sp>
        <p:nvSpPr>
          <p:cNvPr id="9" name="AutoShape 14"/>
          <p:cNvSpPr>
            <a:spLocks noChangeArrowheads="1"/>
          </p:cNvSpPr>
          <p:nvPr/>
        </p:nvSpPr>
        <p:spPr bwMode="auto">
          <a:xfrm>
            <a:off x="5220072" y="1109659"/>
            <a:ext cx="3312367" cy="1692381"/>
          </a:xfrm>
          <a:prstGeom prst="wedgeEllipseCallout">
            <a:avLst>
              <a:gd name="adj1" fmla="val -37620"/>
              <a:gd name="adj2" fmla="val 66329"/>
            </a:avLst>
          </a:prstGeom>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r>
              <a:rPr lang="ru-RU" sz="1000" b="1" dirty="0">
                <a:solidFill>
                  <a:schemeClr val="tx1"/>
                </a:solidFill>
                <a:latin typeface="Bookman Old Style" pitchFamily="18" charset="0"/>
              </a:rPr>
              <a:t>Проведение </a:t>
            </a:r>
            <a:r>
              <a:rPr lang="ru-RU" sz="1000" b="1" dirty="0" smtClean="0">
                <a:solidFill>
                  <a:schemeClr val="tx1"/>
                </a:solidFill>
                <a:latin typeface="Bookman Old Style" pitchFamily="18" charset="0"/>
              </a:rPr>
              <a:t>в отношении юридических лиц адресной работы по погашению недоимки, а также по повышению платежной дисциплины</a:t>
            </a:r>
            <a:r>
              <a:rPr lang="ru-RU" sz="1000" b="1" dirty="0" smtClean="0">
                <a:solidFill>
                  <a:srgbClr val="660033"/>
                </a:solidFill>
                <a:latin typeface="Bookman Old Style" pitchFamily="18" charset="0"/>
              </a:rPr>
              <a:t>.</a:t>
            </a:r>
            <a:endParaRPr lang="ru-RU" sz="1000" b="1" dirty="0">
              <a:solidFill>
                <a:srgbClr val="660033"/>
              </a:solidFill>
              <a:latin typeface="Bookman Old Style" pitchFamily="18" charset="0"/>
            </a:endParaRPr>
          </a:p>
        </p:txBody>
      </p:sp>
      <p:sp>
        <p:nvSpPr>
          <p:cNvPr id="10" name="AutoShape 12"/>
          <p:cNvSpPr txBox="1">
            <a:spLocks noChangeArrowheads="1"/>
          </p:cNvSpPr>
          <p:nvPr/>
        </p:nvSpPr>
        <p:spPr bwMode="auto">
          <a:xfrm>
            <a:off x="4606115" y="4872884"/>
            <a:ext cx="3960439" cy="1221312"/>
          </a:xfrm>
          <a:prstGeom prst="wedgeEllipseCallout">
            <a:avLst>
              <a:gd name="adj1" fmla="val -36496"/>
              <a:gd name="adj2" fmla="val -93591"/>
            </a:avLst>
          </a:prstGeom>
          <a:ln>
            <a:headEnd/>
            <a:tailEnd/>
          </a:ln>
        </p:spPr>
        <p:style>
          <a:lnRef idx="0">
            <a:schemeClr val="accent6"/>
          </a:lnRef>
          <a:fillRef idx="3">
            <a:schemeClr val="accent6"/>
          </a:fillRef>
          <a:effectRef idx="3">
            <a:schemeClr val="accent6"/>
          </a:effectRef>
          <a:fontRef idx="minor">
            <a:schemeClr val="lt1"/>
          </a:fontRef>
        </p:style>
        <p:txBody>
          <a:bodyPr vert="horz" lIns="0" tIns="0" rIns="0" bIns="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pPr>
            <a:r>
              <a:rPr lang="ru-RU" sz="1000" b="1" dirty="0" smtClean="0">
                <a:latin typeface="Bookman Old Style" pitchFamily="18" charset="0"/>
              </a:rPr>
              <a:t>Работа, направленная на легализацию трудовых отношений, как следствие сокращение неформальной занятости</a:t>
            </a:r>
            <a:endParaRPr lang="ru-RU" sz="1000" b="1" dirty="0">
              <a:latin typeface="Bookman Old Style"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754" y="3195676"/>
            <a:ext cx="1872208" cy="998511"/>
          </a:xfrm>
          <a:prstGeom prst="rect">
            <a:avLst/>
          </a:prstGeom>
        </p:spPr>
      </p:pic>
    </p:spTree>
    <p:extLst>
      <p:ext uri="{BB962C8B-B14F-4D97-AF65-F5344CB8AC3E}">
        <p14:creationId xmlns:p14="http://schemas.microsoft.com/office/powerpoint/2010/main" val="234471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1+#ppt_w/2"/>
                                          </p:val>
                                        </p:tav>
                                        <p:tav tm="100000">
                                          <p:val>
                                            <p:strVal val="#ppt_x"/>
                                          </p:val>
                                        </p:tav>
                                      </p:tavLst>
                                    </p:anim>
                                    <p:anim calcmode="lin" valueType="num">
                                      <p:cBhvr additive="base">
                                        <p:cTn id="13" dur="5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ppt_x"/>
                                          </p:val>
                                        </p:tav>
                                        <p:tav tm="100000">
                                          <p:val>
                                            <p:strVal val="#ppt_x"/>
                                          </p:val>
                                        </p:tav>
                                      </p:tavLst>
                                    </p:anim>
                                    <p:anim calcmode="lin" valueType="num">
                                      <p:cBhvr additive="base">
                                        <p:cTn id="23" dur="5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0" fill="hold"/>
                                        <p:tgtEl>
                                          <p:spTgt spid="10"/>
                                        </p:tgtEl>
                                        <p:attrNameLst>
                                          <p:attrName>ppt_x</p:attrName>
                                        </p:attrNameLst>
                                      </p:cBhvr>
                                      <p:tavLst>
                                        <p:tav tm="0">
                                          <p:val>
                                            <p:strVal val="0-#ppt_w/2"/>
                                          </p:val>
                                        </p:tav>
                                        <p:tav tm="100000">
                                          <p:val>
                                            <p:strVal val="#ppt_x"/>
                                          </p:val>
                                        </p:tav>
                                      </p:tavLst>
                                    </p:anim>
                                    <p:anim calcmode="lin" valueType="num">
                                      <p:cBhvr additive="base">
                                        <p:cTn id="28"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65" y="116632"/>
            <a:ext cx="8186766" cy="432048"/>
          </a:xfrm>
        </p:spPr>
        <p:txBody>
          <a:bodyPr>
            <a:normAutofit fontScale="90000"/>
          </a:bodyPr>
          <a:lstStyle/>
          <a:p>
            <a:pPr algn="ctr"/>
            <a:r>
              <a:rPr lang="ru-RU" sz="2000" b="1" dirty="0" smtClean="0">
                <a:solidFill>
                  <a:srgbClr val="FF0000"/>
                </a:solidFill>
              </a:rPr>
              <a:t>Что такое межбюджетные трансферты?</a:t>
            </a:r>
            <a:br>
              <a:rPr lang="ru-RU" sz="2000" b="1" dirty="0" smtClean="0">
                <a:solidFill>
                  <a:srgbClr val="FF0000"/>
                </a:solidFill>
              </a:rPr>
            </a:br>
            <a:r>
              <a:rPr lang="ru-RU" sz="1600" b="1" dirty="0" smtClean="0">
                <a:solidFill>
                  <a:schemeClr val="accent1">
                    <a:lumMod val="75000"/>
                  </a:schemeClr>
                </a:solidFill>
              </a:rPr>
              <a:t/>
            </a:r>
            <a:br>
              <a:rPr lang="ru-RU" sz="1600" b="1" dirty="0" smtClean="0">
                <a:solidFill>
                  <a:schemeClr val="accent1">
                    <a:lumMod val="75000"/>
                  </a:schemeClr>
                </a:solidFill>
              </a:rPr>
            </a:br>
            <a:r>
              <a:rPr lang="ru-RU" sz="1600" b="1" dirty="0" smtClean="0">
                <a:solidFill>
                  <a:schemeClr val="accent2">
                    <a:lumMod val="20000"/>
                    <a:lumOff val="80000"/>
                  </a:schemeClr>
                </a:solidFill>
              </a:rPr>
              <a:t>             Межбюджетные трансферты </a:t>
            </a:r>
            <a:r>
              <a:rPr lang="ru-RU" sz="1600" dirty="0" smtClean="0">
                <a:solidFill>
                  <a:schemeClr val="accent2">
                    <a:lumMod val="20000"/>
                    <a:lumOff val="80000"/>
                  </a:schemeClr>
                </a:solidFill>
              </a:rPr>
              <a:t>– </a:t>
            </a:r>
            <a:r>
              <a:rPr lang="ru-RU" sz="1600" b="1" dirty="0" smtClean="0">
                <a:solidFill>
                  <a:schemeClr val="accent2">
                    <a:lumMod val="20000"/>
                    <a:lumOff val="80000"/>
                  </a:schemeClr>
                </a:solidFill>
              </a:rPr>
              <a:t>это денежные средства, перечисляемые из       одного бюджета бюджетной системы Российской Федерации другому.</a:t>
            </a:r>
            <a:br>
              <a:rPr lang="ru-RU" sz="1600" b="1" dirty="0" smtClean="0">
                <a:solidFill>
                  <a:schemeClr val="accent2">
                    <a:lumMod val="20000"/>
                    <a:lumOff val="80000"/>
                  </a:schemeClr>
                </a:solidFill>
              </a:rPr>
            </a:br>
            <a:endParaRPr lang="ru-RU" sz="1600" b="1" dirty="0">
              <a:solidFill>
                <a:schemeClr val="accent2">
                  <a:lumMod val="20000"/>
                  <a:lumOff val="80000"/>
                </a:schemeClr>
              </a:solidFill>
            </a:endParaRPr>
          </a:p>
        </p:txBody>
      </p:sp>
      <p:sp>
        <p:nvSpPr>
          <p:cNvPr id="3" name="Content Placeholder 2"/>
          <p:cNvSpPr>
            <a:spLocks noGrp="1"/>
          </p:cNvSpPr>
          <p:nvPr>
            <p:ph idx="1"/>
          </p:nvPr>
        </p:nvSpPr>
        <p:spPr>
          <a:xfrm>
            <a:off x="428596" y="1393017"/>
            <a:ext cx="8429684" cy="4786346"/>
          </a:xfrm>
        </p:spPr>
        <p:style>
          <a:lnRef idx="0">
            <a:schemeClr val="accent2"/>
          </a:lnRef>
          <a:fillRef idx="3">
            <a:schemeClr val="accent2"/>
          </a:fillRef>
          <a:effectRef idx="3">
            <a:schemeClr val="accent2"/>
          </a:effectRef>
          <a:fontRef idx="minor">
            <a:schemeClr val="lt1"/>
          </a:fontRef>
        </p:style>
        <p:txBody>
          <a:bodyPr/>
          <a:lstStyle/>
          <a:p>
            <a:endParaRPr lang="ru-RU" dirty="0" smtClean="0"/>
          </a:p>
          <a:p>
            <a:endParaRPr lang="ru-RU" dirty="0" smtClean="0"/>
          </a:p>
          <a:p>
            <a:endParaRPr lang="ru-RU" dirty="0"/>
          </a:p>
        </p:txBody>
      </p:sp>
      <p:sp>
        <p:nvSpPr>
          <p:cNvPr id="4" name="Flowchart: Process 3"/>
          <p:cNvSpPr/>
          <p:nvPr/>
        </p:nvSpPr>
        <p:spPr>
          <a:xfrm>
            <a:off x="437967" y="1685900"/>
            <a:ext cx="4286280" cy="785818"/>
          </a:xfrm>
          <a:prstGeom prst="flowChartProcess">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rPr>
              <a:t>Виды межбюджетных трансфертов</a:t>
            </a:r>
            <a:endParaRPr lang="ru-RU" sz="2000" b="1" dirty="0">
              <a:solidFill>
                <a:schemeClr val="tx1"/>
              </a:solidFill>
            </a:endParaRPr>
          </a:p>
        </p:txBody>
      </p:sp>
      <p:sp>
        <p:nvSpPr>
          <p:cNvPr id="5" name="Rectangle 4"/>
          <p:cNvSpPr/>
          <p:nvPr/>
        </p:nvSpPr>
        <p:spPr>
          <a:xfrm>
            <a:off x="4845341" y="1685900"/>
            <a:ext cx="4000528" cy="785818"/>
          </a:xfrm>
          <a:prstGeom prst="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smtClean="0">
                <a:solidFill>
                  <a:schemeClr val="tx1"/>
                </a:solidFill>
              </a:rPr>
              <a:t>Определение</a:t>
            </a:r>
            <a:endParaRPr lang="ru-RU" sz="2000" b="1" dirty="0">
              <a:solidFill>
                <a:schemeClr val="tx1"/>
              </a:solidFill>
            </a:endParaRPr>
          </a:p>
        </p:txBody>
      </p:sp>
      <p:sp>
        <p:nvSpPr>
          <p:cNvPr id="6" name="Rectangle 5"/>
          <p:cNvSpPr/>
          <p:nvPr/>
        </p:nvSpPr>
        <p:spPr>
          <a:xfrm>
            <a:off x="428596" y="2643182"/>
            <a:ext cx="4286280"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Дотации (от лат. «</a:t>
            </a:r>
            <a:r>
              <a:rPr lang="en-US" b="1" dirty="0" smtClean="0"/>
              <a:t>Dotatio</a:t>
            </a:r>
            <a:r>
              <a:rPr lang="ru-RU" b="1" dirty="0" smtClean="0"/>
              <a:t>» – дар, пожертвование</a:t>
            </a:r>
            <a:endParaRPr lang="ru-RU" b="1" dirty="0"/>
          </a:p>
        </p:txBody>
      </p:sp>
      <p:sp>
        <p:nvSpPr>
          <p:cNvPr id="7" name="Rectangle 6"/>
          <p:cNvSpPr/>
          <p:nvPr/>
        </p:nvSpPr>
        <p:spPr>
          <a:xfrm>
            <a:off x="4857752" y="2643182"/>
            <a:ext cx="4000528" cy="11430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solidFill>
                  <a:schemeClr val="bg1"/>
                </a:solidFill>
              </a:rPr>
              <a:t>бюджетные средства, </a:t>
            </a:r>
            <a:r>
              <a:rPr lang="ru-RU" sz="1400" b="1" dirty="0" smtClean="0">
                <a:solidFill>
                  <a:schemeClr val="bg1"/>
                </a:solidFill>
              </a:rPr>
              <a:t>предоставляемые бюджету</a:t>
            </a:r>
            <a:r>
              <a:rPr lang="ru-RU" sz="1400" b="1" dirty="0">
                <a:solidFill>
                  <a:schemeClr val="bg1"/>
                </a:solidFill>
              </a:rPr>
              <a:t> другого уровня </a:t>
            </a:r>
            <a:r>
              <a:rPr lang="ru-RU" sz="1400" b="1" dirty="0" smtClean="0">
                <a:solidFill>
                  <a:schemeClr val="bg1"/>
                </a:solidFill>
              </a:rPr>
              <a:t>бюджетной </a:t>
            </a:r>
            <a:r>
              <a:rPr lang="ru-RU" sz="1400" b="1" dirty="0">
                <a:solidFill>
                  <a:schemeClr val="bg1"/>
                </a:solidFill>
              </a:rPr>
              <a:t>системы </a:t>
            </a:r>
            <a:r>
              <a:rPr lang="ru-RU" sz="1400" b="1" dirty="0" smtClean="0">
                <a:solidFill>
                  <a:schemeClr val="bg1"/>
                </a:solidFill>
              </a:rPr>
              <a:t>РФ</a:t>
            </a:r>
            <a:r>
              <a:rPr lang="ru-RU" sz="1400" b="1" dirty="0">
                <a:solidFill>
                  <a:schemeClr val="bg1"/>
                </a:solidFill>
              </a:rPr>
              <a:t> на безвозмездной и безвозвратной основах для покрытия текущих расходов</a:t>
            </a:r>
          </a:p>
        </p:txBody>
      </p:sp>
      <p:sp>
        <p:nvSpPr>
          <p:cNvPr id="8" name="Rectangle 7"/>
          <p:cNvSpPr/>
          <p:nvPr/>
        </p:nvSpPr>
        <p:spPr>
          <a:xfrm>
            <a:off x="428596" y="3929066"/>
            <a:ext cx="4286280" cy="12144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Субвенции (от лат. «</a:t>
            </a:r>
            <a:r>
              <a:rPr lang="en-US" b="1" dirty="0" smtClean="0"/>
              <a:t>Subvenire</a:t>
            </a:r>
            <a:r>
              <a:rPr lang="ru-RU" b="1" dirty="0" smtClean="0"/>
              <a:t>» – приходить на помощь)</a:t>
            </a:r>
            <a:endParaRPr lang="ru-RU" b="1" dirty="0"/>
          </a:p>
        </p:txBody>
      </p:sp>
      <p:sp>
        <p:nvSpPr>
          <p:cNvPr id="9" name="Rectangle 8"/>
          <p:cNvSpPr/>
          <p:nvPr/>
        </p:nvSpPr>
        <p:spPr>
          <a:xfrm>
            <a:off x="4857752" y="3929066"/>
            <a:ext cx="4000528" cy="12001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a:t>
            </a:r>
            <a:r>
              <a:rPr lang="ru-RU" sz="1400" b="1" dirty="0" smtClean="0">
                <a:solidFill>
                  <a:schemeClr val="bg1"/>
                </a:solidFill>
              </a:rPr>
              <a:t>бюджету</a:t>
            </a:r>
            <a:r>
              <a:rPr lang="ru-RU" sz="1400" b="1" dirty="0"/>
              <a:t> другого уровня </a:t>
            </a:r>
            <a:r>
              <a:rPr lang="ru-RU" sz="1400" b="1" dirty="0" smtClean="0"/>
              <a:t>бюджетной</a:t>
            </a:r>
            <a:r>
              <a:rPr lang="ru-RU" sz="1400" b="1" dirty="0" smtClean="0">
                <a:hlinkClick r:id="rId2"/>
              </a:rPr>
              <a:t> </a:t>
            </a:r>
            <a:r>
              <a:rPr lang="ru-RU" sz="1400" b="1" dirty="0" smtClean="0"/>
              <a:t>системы РФ</a:t>
            </a:r>
            <a:r>
              <a:rPr lang="ru-RU" sz="1400" b="1" dirty="0"/>
              <a:t> или юридическому лицу на безвозмездной и безвозвратной основах на осуществление определенных целевых расходов</a:t>
            </a:r>
          </a:p>
        </p:txBody>
      </p:sp>
      <p:sp>
        <p:nvSpPr>
          <p:cNvPr id="10" name="Rectangle 9"/>
          <p:cNvSpPr/>
          <p:nvPr/>
        </p:nvSpPr>
        <p:spPr>
          <a:xfrm>
            <a:off x="428596" y="5286388"/>
            <a:ext cx="4286280" cy="128588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b="1" dirty="0" smtClean="0"/>
              <a:t>Субсидии (от лат. «</a:t>
            </a:r>
            <a:r>
              <a:rPr lang="en-US" b="1" dirty="0" smtClean="0"/>
              <a:t>Subsidium</a:t>
            </a:r>
            <a:r>
              <a:rPr lang="ru-RU" b="1" dirty="0" smtClean="0"/>
              <a:t>»- поддержка</a:t>
            </a:r>
            <a:endParaRPr lang="ru-RU" b="1" dirty="0"/>
          </a:p>
        </p:txBody>
      </p:sp>
      <p:sp>
        <p:nvSpPr>
          <p:cNvPr id="11" name="Rectangle 10"/>
          <p:cNvSpPr/>
          <p:nvPr/>
        </p:nvSpPr>
        <p:spPr>
          <a:xfrm>
            <a:off x="4857752" y="5300682"/>
            <a:ext cx="4000528" cy="12715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a:t>бюджетные средства, </a:t>
            </a:r>
            <a:r>
              <a:rPr lang="ru-RU" sz="1400" b="1" dirty="0" smtClean="0"/>
              <a:t>предоставляемые бюджету</a:t>
            </a:r>
            <a:r>
              <a:rPr lang="ru-RU" sz="1400" b="1" dirty="0"/>
              <a:t> другого уровня бюджетной системы РФ, физическому или юридическому лицу на условиях долевого финансирования целевых </a:t>
            </a:r>
            <a:r>
              <a:rPr lang="ru-RU" sz="1400" b="1" dirty="0" smtClean="0"/>
              <a:t>расходов</a:t>
            </a:r>
            <a:endParaRPr lang="ru-RU" sz="1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34682" y="225347"/>
            <a:ext cx="6840760" cy="477767"/>
          </a:xfrm>
          <a:prstGeom prst="roundRect">
            <a:avLst/>
          </a:prstGeom>
          <a:solidFill>
            <a:schemeClr val="accent6">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latin typeface="Arial" panose="020B0604020202020204" pitchFamily="34" charset="0"/>
                <a:cs typeface="Arial" panose="020B0604020202020204" pitchFamily="34" charset="0"/>
              </a:rPr>
              <a:t>Чем отличаются дотации и субсидии от субвенции?</a:t>
            </a:r>
            <a:endParaRPr lang="ru-RU" b="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descr="http://www.union-don.ru/wp-content/themes/union/timthumb.php?src=http://www.union-don.ru/wp-content/uploads/2014/08/20-007.jpg&amp;h=123&amp;w=20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716282"/>
            <a:ext cx="19050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on-don.ru/wp-content/uploads/2014/08/2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745" y="931475"/>
            <a:ext cx="2304256" cy="1433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ion-don.ru/wp-content/uploads/2014/08/20-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90596"/>
            <a:ext cx="2849001"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23928" y="1268760"/>
            <a:ext cx="4572000" cy="276999"/>
          </a:xfrm>
          <a:prstGeom prst="rect">
            <a:avLst/>
          </a:prstGeom>
        </p:spPr>
        <p:txBody>
          <a:bodyPr>
            <a:spAutoFit/>
          </a:bodyPr>
          <a:lstStyle/>
          <a:p>
            <a:endParaRPr lang="ru-RU" sz="1200" dirty="0">
              <a:solidFill>
                <a:srgbClr val="444444"/>
              </a:solidFill>
              <a:latin typeface="arial" panose="020B0604020202020204" pitchFamily="34" charset="0"/>
            </a:endParaRPr>
          </a:p>
        </p:txBody>
      </p:sp>
      <p:sp>
        <p:nvSpPr>
          <p:cNvPr id="5" name="Загнутый угол 4"/>
          <p:cNvSpPr/>
          <p:nvPr/>
        </p:nvSpPr>
        <p:spPr>
          <a:xfrm>
            <a:off x="4655062" y="931475"/>
            <a:ext cx="4162954" cy="4153709"/>
          </a:xfrm>
          <a:prstGeom prst="foldedCorne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latin typeface="arial" panose="020B0604020202020204" pitchFamily="34" charset="0"/>
              </a:rPr>
              <a:t>           </a:t>
            </a:r>
            <a:r>
              <a:rPr lang="ru-RU" sz="1600" b="1" dirty="0" smtClean="0">
                <a:solidFill>
                  <a:schemeClr val="accent1">
                    <a:lumMod val="50000"/>
                  </a:schemeClr>
                </a:solidFill>
                <a:latin typeface="arial" panose="020B0604020202020204" pitchFamily="34" charset="0"/>
              </a:rPr>
              <a:t>Отличие </a:t>
            </a:r>
            <a:r>
              <a:rPr lang="ru-RU" sz="1600" b="1" dirty="0">
                <a:solidFill>
                  <a:schemeClr val="accent1">
                    <a:lumMod val="50000"/>
                  </a:schemeClr>
                </a:solidFill>
                <a:latin typeface="arial" panose="020B0604020202020204" pitchFamily="34" charset="0"/>
              </a:rPr>
              <a:t>дотации от субвенции</a:t>
            </a:r>
          </a:p>
          <a:p>
            <a:pPr algn="just">
              <a:buFont typeface="+mj-lt"/>
              <a:buAutoNum type="arabicPeriod"/>
            </a:pPr>
            <a:r>
              <a:rPr lang="ru-RU" sz="1200" b="1" dirty="0">
                <a:solidFill>
                  <a:schemeClr val="accent1">
                    <a:lumMod val="50000"/>
                  </a:schemeClr>
                </a:solidFill>
                <a:latin typeface="arial" panose="020B0604020202020204" pitchFamily="34" charset="0"/>
              </a:rPr>
              <a:t>Целевое назначение. Дотация выделяется на текущие расходы, связанные с необходимостью дополнительного финансирования. Субвенция выделяется на определённые нужды.</a:t>
            </a:r>
          </a:p>
          <a:p>
            <a:pPr algn="just">
              <a:buFont typeface="+mj-lt"/>
              <a:buAutoNum type="arabicPeriod"/>
            </a:pPr>
            <a:r>
              <a:rPr lang="ru-RU" sz="1200" b="1" dirty="0">
                <a:solidFill>
                  <a:schemeClr val="accent1">
                    <a:lumMod val="50000"/>
                  </a:schemeClr>
                </a:solidFill>
                <a:latin typeface="arial" panose="020B0604020202020204" pitchFamily="34" charset="0"/>
              </a:rPr>
              <a:t>Контроль и отчёт. Как правило, расходование дотации не подлежит проверке: главное, чтобы средства не были истрачены с нарушением закона. В отличие от неё, отчёт о тратах по субвенции обязателен.</a:t>
            </a:r>
          </a:p>
          <a:p>
            <a:pPr algn="just">
              <a:buFont typeface="+mj-lt"/>
              <a:buAutoNum type="arabicPeriod"/>
            </a:pPr>
            <a:r>
              <a:rPr lang="ru-RU" sz="1200" b="1" dirty="0">
                <a:solidFill>
                  <a:schemeClr val="accent1">
                    <a:lumMod val="50000"/>
                  </a:schemeClr>
                </a:solidFill>
                <a:latin typeface="arial" panose="020B0604020202020204" pitchFamily="34" charset="0"/>
              </a:rPr>
              <a:t>Необходимость возврата. Никаких целей по дотации не ставится, поэтому и возвращать эти средства не нужно. Если же субвенция использована нецелевым образом, то средства подлежат возврату.</a:t>
            </a:r>
          </a:p>
          <a:p>
            <a:pPr algn="just">
              <a:buFont typeface="+mj-lt"/>
              <a:buAutoNum type="arabicPeriod"/>
            </a:pPr>
            <a:r>
              <a:rPr lang="ru-RU" sz="1200" b="1" dirty="0">
                <a:solidFill>
                  <a:schemeClr val="accent1">
                    <a:lumMod val="50000"/>
                  </a:schemeClr>
                </a:solidFill>
                <a:latin typeface="arial" panose="020B0604020202020204" pitchFamily="34" charset="0"/>
              </a:rPr>
              <a:t>Особенности предоставления. Субвенция выделяется под конкретный проект, а дотация – в связи с недостатком денег для текущих расходов нижестоящего бюджета</a:t>
            </a:r>
            <a:endParaRPr lang="ru-RU" sz="1200" b="1" dirty="0">
              <a:solidFill>
                <a:schemeClr val="accent1">
                  <a:lumMod val="50000"/>
                </a:schemeClr>
              </a:solidFill>
            </a:endParaRPr>
          </a:p>
        </p:txBody>
      </p:sp>
      <p:sp>
        <p:nvSpPr>
          <p:cNvPr id="6" name="Загнутый угол 5"/>
          <p:cNvSpPr/>
          <p:nvPr/>
        </p:nvSpPr>
        <p:spPr>
          <a:xfrm>
            <a:off x="370709" y="2531982"/>
            <a:ext cx="4111651" cy="4209386"/>
          </a:xfrm>
          <a:prstGeom prst="foldedCorner">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accent1">
                    <a:lumMod val="50000"/>
                  </a:schemeClr>
                </a:solidFill>
                <a:latin typeface="Arial" panose="020B0604020202020204" pitchFamily="34" charset="0"/>
                <a:cs typeface="Arial" panose="020B0604020202020204" pitchFamily="34" charset="0"/>
              </a:rPr>
              <a:t>О</a:t>
            </a:r>
            <a:r>
              <a:rPr lang="ru-RU" sz="1600" b="1" dirty="0" smtClean="0">
                <a:solidFill>
                  <a:schemeClr val="accent1">
                    <a:lumMod val="50000"/>
                  </a:schemeClr>
                </a:solidFill>
                <a:latin typeface="Arial" panose="020B0604020202020204" pitchFamily="34" charset="0"/>
                <a:cs typeface="Arial" panose="020B0604020202020204" pitchFamily="34" charset="0"/>
              </a:rPr>
              <a:t>тличие </a:t>
            </a:r>
            <a:r>
              <a:rPr lang="ru-RU" sz="1600" b="1" dirty="0">
                <a:solidFill>
                  <a:schemeClr val="accent1">
                    <a:lumMod val="50000"/>
                  </a:schemeClr>
                </a:solidFill>
                <a:latin typeface="Arial" panose="020B0604020202020204" pitchFamily="34" charset="0"/>
                <a:cs typeface="Arial" panose="020B0604020202020204" pitchFamily="34" charset="0"/>
              </a:rPr>
              <a:t>субсидии от субвенции </a:t>
            </a:r>
          </a:p>
          <a:p>
            <a:r>
              <a:rPr lang="ru-RU" sz="1200" b="1" dirty="0" smtClean="0">
                <a:solidFill>
                  <a:schemeClr val="accent1">
                    <a:lumMod val="50000"/>
                  </a:schemeClr>
                </a:solidFill>
                <a:latin typeface="Arial" panose="020B0604020202020204" pitchFamily="34" charset="0"/>
                <a:cs typeface="Arial" panose="020B0604020202020204" pitchFamily="34" charset="0"/>
              </a:rPr>
              <a:t>1.Возвратность</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подлежит обязательному возврату в том случае, если она была израсходована не вовремя либо пошла не по целевому назначению. Субсидия – это всегда безвозмездная передача денежных средств.</a:t>
            </a:r>
          </a:p>
          <a:p>
            <a:r>
              <a:rPr lang="ru-RU" sz="1200" b="1" dirty="0" smtClean="0">
                <a:solidFill>
                  <a:schemeClr val="accent1">
                    <a:lumMod val="50000"/>
                  </a:schemeClr>
                </a:solidFill>
                <a:latin typeface="Arial" panose="020B0604020202020204" pitchFamily="34" charset="0"/>
                <a:cs typeface="Arial" panose="020B0604020202020204" pitchFamily="34" charset="0"/>
              </a:rPr>
              <a:t>2.Круг </a:t>
            </a:r>
            <a:r>
              <a:rPr lang="ru-RU" sz="1200" b="1" dirty="0">
                <a:solidFill>
                  <a:schemeClr val="accent1">
                    <a:lumMod val="50000"/>
                  </a:schemeClr>
                </a:solidFill>
                <a:latin typeface="Arial" panose="020B0604020202020204" pitchFamily="34" charset="0"/>
                <a:cs typeface="Arial" panose="020B0604020202020204" pitchFamily="34" charset="0"/>
              </a:rPr>
              <a:t>лиц. Субвенция предоставляется бюджету другого уровня либо юридическому лицу, субсидия – ещё и физическому лицу.</a:t>
            </a:r>
          </a:p>
          <a:p>
            <a:r>
              <a:rPr lang="ru-RU" sz="1200" b="1" dirty="0" smtClean="0">
                <a:solidFill>
                  <a:schemeClr val="accent1">
                    <a:lumMod val="50000"/>
                  </a:schemeClr>
                </a:solidFill>
                <a:latin typeface="Arial" panose="020B0604020202020204" pitchFamily="34" charset="0"/>
                <a:cs typeface="Arial" panose="020B0604020202020204" pitchFamily="34" charset="0"/>
              </a:rPr>
              <a:t>3.Условия </a:t>
            </a:r>
            <a:r>
              <a:rPr lang="ru-RU" sz="1200" b="1" dirty="0">
                <a:solidFill>
                  <a:schemeClr val="accent1">
                    <a:lumMod val="50000"/>
                  </a:schemeClr>
                </a:solidFill>
                <a:latin typeface="Arial" panose="020B0604020202020204" pitchFamily="34" charset="0"/>
                <a:cs typeface="Arial" panose="020B0604020202020204" pitchFamily="34" charset="0"/>
              </a:rPr>
              <a:t>предоставления. Субвенция имеет строгое целевое назначение, что предполагает контроль использования. Субсидия может выделяться без такого контроля.</a:t>
            </a:r>
          </a:p>
          <a:p>
            <a:r>
              <a:rPr lang="ru-RU" sz="1200" b="1" dirty="0" smtClean="0">
                <a:solidFill>
                  <a:schemeClr val="accent1">
                    <a:lumMod val="50000"/>
                  </a:schemeClr>
                </a:solidFill>
                <a:latin typeface="Arial" panose="020B0604020202020204" pitchFamily="34" charset="0"/>
                <a:cs typeface="Arial" panose="020B0604020202020204" pitchFamily="34" charset="0"/>
              </a:rPr>
              <a:t>4.Объём </a:t>
            </a:r>
            <a:r>
              <a:rPr lang="ru-RU" sz="1200" b="1" dirty="0">
                <a:solidFill>
                  <a:schemeClr val="accent1">
                    <a:lumMod val="50000"/>
                  </a:schemeClr>
                </a:solidFill>
                <a:latin typeface="Arial" panose="020B0604020202020204" pitchFamily="34" charset="0"/>
                <a:cs typeface="Arial" panose="020B0604020202020204" pitchFamily="34" charset="0"/>
              </a:rPr>
              <a:t>инвестиций. Субсидия выделяется на условиях совместного финансирования проекта, субвенция может полностью покрывать стоимость реализации задачи.</a:t>
            </a:r>
          </a:p>
          <a:p>
            <a:r>
              <a:rPr lang="ru-RU" sz="1200" b="1" dirty="0" smtClean="0">
                <a:solidFill>
                  <a:schemeClr val="accent1">
                    <a:lumMod val="50000"/>
                  </a:schemeClr>
                </a:solidFill>
                <a:latin typeface="Arial" panose="020B0604020202020204" pitchFamily="34" charset="0"/>
                <a:cs typeface="Arial" panose="020B0604020202020204" pitchFamily="34" charset="0"/>
              </a:rPr>
              <a:t>5.Форма</a:t>
            </a:r>
            <a:r>
              <a:rPr lang="ru-RU" sz="1200" b="1" dirty="0">
                <a:solidFill>
                  <a:schemeClr val="accent1">
                    <a:lumMod val="50000"/>
                  </a:schemeClr>
                </a:solidFill>
                <a:latin typeface="Arial" panose="020B0604020202020204" pitchFamily="34" charset="0"/>
                <a:cs typeface="Arial" panose="020B0604020202020204" pitchFamily="34" charset="0"/>
              </a:rPr>
              <a:t>. Субвенция предоставляется только в денежной форме, субсидия – ещё и </a:t>
            </a:r>
            <a:r>
              <a:rPr lang="ru-RU" sz="1200" b="1" dirty="0" smtClean="0">
                <a:solidFill>
                  <a:schemeClr val="accent1">
                    <a:lumMod val="50000"/>
                  </a:schemeClr>
                </a:solidFill>
                <a:latin typeface="Arial" panose="020B0604020202020204" pitchFamily="34" charset="0"/>
                <a:cs typeface="Arial" panose="020B0604020202020204" pitchFamily="34" charset="0"/>
              </a:rPr>
              <a:t>в натуральной</a:t>
            </a:r>
            <a:r>
              <a:rPr lang="ru-RU" sz="1200" b="1" dirty="0" smtClean="0">
                <a:solidFill>
                  <a:schemeClr val="bg1">
                    <a:lumMod val="95000"/>
                    <a:lumOff val="5000"/>
                  </a:schemeClr>
                </a:solidFill>
                <a:latin typeface="Arial" panose="020B0604020202020204" pitchFamily="34" charset="0"/>
                <a:cs typeface="Arial" panose="020B0604020202020204" pitchFamily="34" charset="0"/>
              </a:rPr>
              <a:t>.</a:t>
            </a:r>
            <a:endParaRPr lang="ru-RU" b="1" dirty="0">
              <a:solidFill>
                <a:schemeClr val="bg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11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86622" y="317549"/>
            <a:ext cx="6912768" cy="576064"/>
          </a:xfrm>
          <a:prstGeom prst="roundRect">
            <a:avLst/>
          </a:prstGeom>
          <a:solidFill>
            <a:srgbClr val="FFC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latin typeface="Arial" panose="020B0604020202020204" pitchFamily="34" charset="0"/>
                <a:cs typeface="Arial" panose="020B0604020202020204" pitchFamily="34" charset="0"/>
              </a:rPr>
              <a:t>Что такое межбюджетные отношения</a:t>
            </a:r>
            <a:r>
              <a:rPr lang="en-US" b="1" dirty="0" smtClean="0">
                <a:solidFill>
                  <a:srgbClr val="006600"/>
                </a:solidFill>
                <a:latin typeface="Arial" panose="020B0604020202020204" pitchFamily="34" charset="0"/>
                <a:cs typeface="Arial" panose="020B0604020202020204" pitchFamily="34" charset="0"/>
              </a:rPr>
              <a:t>?</a:t>
            </a:r>
            <a:endParaRPr lang="ru-RU" b="1" dirty="0">
              <a:solidFill>
                <a:srgbClr val="006600"/>
              </a:solidFill>
              <a:latin typeface="Arial" panose="020B0604020202020204" pitchFamily="34" charset="0"/>
              <a:cs typeface="Arial" panose="020B0604020202020204" pitchFamily="34" charset="0"/>
            </a:endParaRPr>
          </a:p>
        </p:txBody>
      </p:sp>
      <p:sp>
        <p:nvSpPr>
          <p:cNvPr id="3" name="Овал 2"/>
          <p:cNvSpPr/>
          <p:nvPr/>
        </p:nvSpPr>
        <p:spPr>
          <a:xfrm>
            <a:off x="539552" y="919747"/>
            <a:ext cx="2272030" cy="1296144"/>
          </a:xfrm>
          <a:prstGeom prst="ellipse">
            <a:avLst/>
          </a:prstGeom>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bg1"/>
                </a:solidFill>
              </a:rPr>
              <a:t>Бюджет Воронежской области</a:t>
            </a:r>
            <a:endParaRPr lang="ru-RU" sz="1600" b="1" dirty="0">
              <a:solidFill>
                <a:schemeClr val="bg1"/>
              </a:solidFill>
            </a:endParaRPr>
          </a:p>
        </p:txBody>
      </p:sp>
      <p:sp>
        <p:nvSpPr>
          <p:cNvPr id="4" name="Овал 3"/>
          <p:cNvSpPr/>
          <p:nvPr/>
        </p:nvSpPr>
        <p:spPr>
          <a:xfrm>
            <a:off x="3548969" y="2724698"/>
            <a:ext cx="2388074" cy="1296144"/>
          </a:xfrm>
          <a:prstGeom prst="ellipse">
            <a:avLst/>
          </a:prstGeom>
          <a:solidFill>
            <a:schemeClr val="accent3">
              <a:lumMod val="40000"/>
              <a:lumOff val="60000"/>
            </a:schemeClr>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b="1" dirty="0" smtClean="0">
                <a:solidFill>
                  <a:schemeClr val="accent1">
                    <a:lumMod val="50000"/>
                  </a:schemeClr>
                </a:solidFill>
              </a:rPr>
              <a:t>Бюджет Репьёвского муниципального района</a:t>
            </a:r>
            <a:endParaRPr lang="ru-RU" sz="1400" b="1" dirty="0">
              <a:solidFill>
                <a:schemeClr val="accent1">
                  <a:lumMod val="50000"/>
                </a:schemeClr>
              </a:solidFill>
            </a:endParaRPr>
          </a:p>
        </p:txBody>
      </p:sp>
      <p:sp>
        <p:nvSpPr>
          <p:cNvPr id="5" name="Овал 4"/>
          <p:cNvSpPr/>
          <p:nvPr/>
        </p:nvSpPr>
        <p:spPr>
          <a:xfrm>
            <a:off x="6493706" y="4592098"/>
            <a:ext cx="2228867" cy="1296144"/>
          </a:xfrm>
          <a:prstGeom prst="ellipse">
            <a:avLst/>
          </a:prstGeom>
          <a:solidFill>
            <a:schemeClr val="accent2">
              <a:lumMod val="75000"/>
            </a:schemeClr>
          </a:solid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bg1"/>
                </a:solidFill>
              </a:rPr>
              <a:t>Бюджеты поселений</a:t>
            </a:r>
            <a:endParaRPr lang="ru-RU" sz="1600" b="1" dirty="0">
              <a:solidFill>
                <a:schemeClr val="bg1"/>
              </a:solidFill>
            </a:endParaRPr>
          </a:p>
        </p:txBody>
      </p:sp>
      <p:sp>
        <p:nvSpPr>
          <p:cNvPr id="6" name="Выгнутая вверх стрелка 5"/>
          <p:cNvSpPr/>
          <p:nvPr/>
        </p:nvSpPr>
        <p:spPr>
          <a:xfrm>
            <a:off x="3374414" y="1499806"/>
            <a:ext cx="1008112" cy="1006398"/>
          </a:xfrm>
          <a:prstGeom prst="curvedDown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верх стрелка 6"/>
          <p:cNvSpPr/>
          <p:nvPr/>
        </p:nvSpPr>
        <p:spPr>
          <a:xfrm>
            <a:off x="6600027" y="3014444"/>
            <a:ext cx="1008112" cy="1006398"/>
          </a:xfrm>
          <a:prstGeom prst="curved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4729334" y="1284007"/>
            <a:ext cx="4176464" cy="129614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200" b="1" dirty="0" smtClean="0">
                <a:solidFill>
                  <a:srgbClr val="336600"/>
                </a:solidFill>
              </a:rPr>
              <a:t>Межбюджетные отношения - это </a:t>
            </a:r>
            <a:r>
              <a:rPr lang="ru-RU" sz="1200" b="1" dirty="0">
                <a:solidFill>
                  <a:srgbClr val="336600"/>
                </a:solidFill>
              </a:rPr>
              <a:t>финансовые отношения между федеральными органами власти, органами власти субъектов Федерации и муниципальными образованиями по вопросам регулирования бюджетных правоотношений, организации и осуществления бюджетного процесса</a:t>
            </a:r>
            <a:r>
              <a:rPr lang="ru-RU" sz="1200" b="1" dirty="0" smtClean="0">
                <a:solidFill>
                  <a:srgbClr val="336600"/>
                </a:solidFill>
              </a:rPr>
              <a:t>.</a:t>
            </a:r>
            <a:endParaRPr lang="ru-RU" sz="1200" b="1" dirty="0">
              <a:solidFill>
                <a:srgbClr val="336600"/>
              </a:solidFill>
            </a:endParaRPr>
          </a:p>
        </p:txBody>
      </p:sp>
      <p:sp>
        <p:nvSpPr>
          <p:cNvPr id="11" name="Овал 10"/>
          <p:cNvSpPr/>
          <p:nvPr/>
        </p:nvSpPr>
        <p:spPr>
          <a:xfrm>
            <a:off x="467166" y="2307317"/>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20000"/>
                    <a:lumOff val="80000"/>
                  </a:schemeClr>
                </a:solidFill>
              </a:rPr>
              <a:t>Дотации</a:t>
            </a:r>
            <a:endParaRPr lang="ru-RU" sz="1400" b="1" dirty="0">
              <a:solidFill>
                <a:schemeClr val="accent2">
                  <a:lumMod val="20000"/>
                  <a:lumOff val="80000"/>
                </a:schemeClr>
              </a:solidFill>
            </a:endParaRPr>
          </a:p>
        </p:txBody>
      </p:sp>
      <p:sp>
        <p:nvSpPr>
          <p:cNvPr id="12" name="Овал 11"/>
          <p:cNvSpPr/>
          <p:nvPr/>
        </p:nvSpPr>
        <p:spPr>
          <a:xfrm>
            <a:off x="467165" y="3362990"/>
            <a:ext cx="211227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20000"/>
                    <a:lumOff val="80000"/>
                  </a:schemeClr>
                </a:solidFill>
              </a:rPr>
              <a:t>Субсидии</a:t>
            </a:r>
            <a:endParaRPr lang="ru-RU" sz="1400" b="1" dirty="0">
              <a:solidFill>
                <a:schemeClr val="accent2">
                  <a:lumMod val="20000"/>
                  <a:lumOff val="80000"/>
                </a:schemeClr>
              </a:solidFill>
            </a:endParaRPr>
          </a:p>
        </p:txBody>
      </p:sp>
      <p:sp>
        <p:nvSpPr>
          <p:cNvPr id="13" name="Овал 12"/>
          <p:cNvSpPr/>
          <p:nvPr/>
        </p:nvSpPr>
        <p:spPr>
          <a:xfrm>
            <a:off x="467166" y="4351315"/>
            <a:ext cx="2155663" cy="71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20000"/>
                    <a:lumOff val="80000"/>
                  </a:schemeClr>
                </a:solidFill>
              </a:rPr>
              <a:t>Субвенции</a:t>
            </a:r>
            <a:r>
              <a:rPr lang="ru-RU" sz="1400" b="1" dirty="0" smtClean="0">
                <a:solidFill>
                  <a:srgbClr val="006600"/>
                </a:solidFill>
              </a:rPr>
              <a:t> </a:t>
            </a:r>
          </a:p>
        </p:txBody>
      </p:sp>
      <p:sp>
        <p:nvSpPr>
          <p:cNvPr id="14" name="Стрелка вправо 13"/>
          <p:cNvSpPr/>
          <p:nvPr/>
        </p:nvSpPr>
        <p:spPr>
          <a:xfrm rot="20650979">
            <a:off x="2695260" y="4193639"/>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5" name="Стрелка вправо 14"/>
          <p:cNvSpPr/>
          <p:nvPr/>
        </p:nvSpPr>
        <p:spPr>
          <a:xfrm rot="1486322">
            <a:off x="2709978" y="2761379"/>
            <a:ext cx="504055" cy="484632"/>
          </a:xfrm>
          <a:prstGeom prst="rightArrow">
            <a:avLst/>
          </a:prstGeom>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 name="Стрелка вправо 15"/>
          <p:cNvSpPr/>
          <p:nvPr/>
        </p:nvSpPr>
        <p:spPr>
          <a:xfrm>
            <a:off x="2621677" y="3472503"/>
            <a:ext cx="540100"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7" name="Овал 16"/>
          <p:cNvSpPr/>
          <p:nvPr/>
        </p:nvSpPr>
        <p:spPr>
          <a:xfrm>
            <a:off x="537577" y="5329860"/>
            <a:ext cx="2157071" cy="790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2">
                    <a:lumMod val="20000"/>
                    <a:lumOff val="80000"/>
                  </a:schemeClr>
                </a:solidFill>
              </a:rPr>
              <a:t>Иные межбюджетные трансферты</a:t>
            </a:r>
            <a:endParaRPr lang="ru-RU" sz="1200" b="1" dirty="0">
              <a:solidFill>
                <a:schemeClr val="accent2">
                  <a:lumMod val="20000"/>
                  <a:lumOff val="80000"/>
                </a:schemeClr>
              </a:solidFill>
            </a:endParaRPr>
          </a:p>
        </p:txBody>
      </p:sp>
      <p:sp>
        <p:nvSpPr>
          <p:cNvPr id="18" name="Стрелка вправо 17"/>
          <p:cNvSpPr/>
          <p:nvPr/>
        </p:nvSpPr>
        <p:spPr>
          <a:xfrm rot="19569284">
            <a:off x="2805532" y="4916664"/>
            <a:ext cx="504055" cy="484632"/>
          </a:xfrm>
          <a:prstGeom prst="rightArrow">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1" name="Стрелка вправо 20"/>
          <p:cNvSpPr/>
          <p:nvPr/>
        </p:nvSpPr>
        <p:spPr>
          <a:xfrm>
            <a:off x="5971398" y="4351315"/>
            <a:ext cx="514712" cy="481567"/>
          </a:xfrm>
          <a:prstGeom prst="rightArrow">
            <a:avLst/>
          </a:prstGeom>
          <a:solidFill>
            <a:schemeClr val="accent6">
              <a:lumMod val="75000"/>
            </a:schemeClr>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Стрелка вправо 21"/>
          <p:cNvSpPr/>
          <p:nvPr/>
        </p:nvSpPr>
        <p:spPr>
          <a:xfrm>
            <a:off x="5978994" y="5487427"/>
            <a:ext cx="514712" cy="550859"/>
          </a:xfrm>
          <a:prstGeom prst="rightArrow">
            <a:avLst/>
          </a:prstGeom>
          <a:solidFill>
            <a:schemeClr val="accent6">
              <a:lumMod val="75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3564010" y="4165389"/>
            <a:ext cx="2245216"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выравнивание бюджетной </a:t>
            </a:r>
            <a:r>
              <a:rPr lang="ru-RU" sz="1100" b="1" dirty="0" smtClean="0">
                <a:solidFill>
                  <a:schemeClr val="accent1">
                    <a:lumMod val="50000"/>
                  </a:schemeClr>
                </a:solidFill>
              </a:rPr>
              <a:t>обеспеченности.</a:t>
            </a:r>
            <a:endParaRPr lang="ru-RU" sz="1100" dirty="0">
              <a:solidFill>
                <a:schemeClr val="accent1">
                  <a:lumMod val="50000"/>
                </a:schemeClr>
              </a:solidFill>
            </a:endParaRPr>
          </a:p>
        </p:txBody>
      </p:sp>
      <p:sp>
        <p:nvSpPr>
          <p:cNvPr id="24" name="Скругленный прямоугольник 23"/>
          <p:cNvSpPr/>
          <p:nvPr/>
        </p:nvSpPr>
        <p:spPr>
          <a:xfrm>
            <a:off x="3564192" y="5292334"/>
            <a:ext cx="2245034" cy="86599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1">
                    <a:lumMod val="50000"/>
                  </a:schemeClr>
                </a:solidFill>
              </a:rPr>
              <a:t>Дотации на поддержку мер по обеспечению сбалансированности мес</a:t>
            </a:r>
            <a:r>
              <a:rPr lang="ru-RU" sz="1100" b="1" dirty="0">
                <a:solidFill>
                  <a:schemeClr val="accent1">
                    <a:lumMod val="75000"/>
                  </a:schemeClr>
                </a:solidFill>
              </a:rPr>
              <a:t>тных </a:t>
            </a:r>
            <a:r>
              <a:rPr lang="ru-RU" sz="1100" b="1" dirty="0" smtClean="0">
                <a:solidFill>
                  <a:schemeClr val="accent1">
                    <a:lumMod val="75000"/>
                  </a:schemeClr>
                </a:solidFill>
              </a:rPr>
              <a:t>бюджетов</a:t>
            </a:r>
            <a:endParaRPr lang="ru-RU" sz="1100" b="1" dirty="0">
              <a:solidFill>
                <a:schemeClr val="accent1">
                  <a:lumMod val="75000"/>
                </a:schemeClr>
              </a:solidFill>
            </a:endParaRPr>
          </a:p>
        </p:txBody>
      </p:sp>
    </p:spTree>
    <p:extLst>
      <p:ext uri="{BB962C8B-B14F-4D97-AF65-F5344CB8AC3E}">
        <p14:creationId xmlns:p14="http://schemas.microsoft.com/office/powerpoint/2010/main" val="2315205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76" y="595527"/>
            <a:ext cx="7613405" cy="670717"/>
          </a:xfrm>
          <a:solidFill>
            <a:srgbClr val="92D050"/>
          </a:solidFill>
        </p:spPr>
        <p:txBody>
          <a:bodyPr>
            <a:normAutofit/>
          </a:bodyPr>
          <a:lstStyle/>
          <a:p>
            <a:pPr algn="ctr"/>
            <a:r>
              <a:rPr lang="ru-RU" sz="2800" dirty="0" smtClean="0">
                <a:solidFill>
                  <a:schemeClr val="tx1"/>
                </a:solidFill>
                <a:latin typeface="Arial" panose="020B0604020202020204" pitchFamily="34" charset="0"/>
                <a:cs typeface="Arial" panose="020B0604020202020204" pitchFamily="34" charset="0"/>
              </a:rPr>
              <a:t>Расходы бюджета</a:t>
            </a:r>
            <a:endParaRPr lang="ru-RU" sz="28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7158" y="1285860"/>
            <a:ext cx="8429684" cy="4840303"/>
          </a:xfrm>
        </p:spPr>
        <p:txBody>
          <a:bodyPr/>
          <a:lstStyle/>
          <a:p>
            <a:endParaRPr lang="ru-RU" dirty="0" smtClean="0"/>
          </a:p>
          <a:p>
            <a:endParaRPr lang="ru-RU" dirty="0"/>
          </a:p>
        </p:txBody>
      </p:sp>
      <p:sp>
        <p:nvSpPr>
          <p:cNvPr id="4" name="Rounded Rectangle 3"/>
          <p:cNvSpPr/>
          <p:nvPr/>
        </p:nvSpPr>
        <p:spPr>
          <a:xfrm>
            <a:off x="1121422" y="1393014"/>
            <a:ext cx="6901156"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solidFill>
                  <a:schemeClr val="tx1"/>
                </a:solidFill>
              </a:rPr>
              <a:t>РАСХОДЫ</a:t>
            </a:r>
            <a:endParaRPr lang="ru-RU" sz="2400" b="1" dirty="0">
              <a:solidFill>
                <a:schemeClr val="tx1"/>
              </a:solidFill>
            </a:endParaRPr>
          </a:p>
        </p:txBody>
      </p:sp>
      <p:sp>
        <p:nvSpPr>
          <p:cNvPr id="6" name="Rounded Rectangle 5"/>
          <p:cNvSpPr/>
          <p:nvPr/>
        </p:nvSpPr>
        <p:spPr>
          <a:xfrm>
            <a:off x="772276" y="2825276"/>
            <a:ext cx="1711492" cy="146447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типам расходных обязательств</a:t>
            </a:r>
            <a:endParaRPr lang="ru-RU" b="1" dirty="0">
              <a:solidFill>
                <a:schemeClr val="tx1"/>
              </a:solidFill>
            </a:endParaRPr>
          </a:p>
        </p:txBody>
      </p:sp>
      <p:sp>
        <p:nvSpPr>
          <p:cNvPr id="7" name="Flowchart: Alternate Process 6"/>
          <p:cNvSpPr/>
          <p:nvPr/>
        </p:nvSpPr>
        <p:spPr>
          <a:xfrm>
            <a:off x="2759129" y="2814623"/>
            <a:ext cx="1847406" cy="1476441"/>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муниципальным программам</a:t>
            </a:r>
            <a:endParaRPr lang="ru-RU" b="1" dirty="0">
              <a:solidFill>
                <a:schemeClr val="tx1"/>
              </a:solidFill>
            </a:endParaRPr>
          </a:p>
        </p:txBody>
      </p:sp>
      <p:sp>
        <p:nvSpPr>
          <p:cNvPr id="8" name="Rounded Rectangle 7"/>
          <p:cNvSpPr/>
          <p:nvPr/>
        </p:nvSpPr>
        <p:spPr>
          <a:xfrm>
            <a:off x="4938305" y="2833443"/>
            <a:ext cx="1715664" cy="1500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функциям государства</a:t>
            </a:r>
            <a:endParaRPr lang="ru-RU" b="1" dirty="0">
              <a:solidFill>
                <a:schemeClr val="tx1"/>
              </a:solidFill>
            </a:endParaRPr>
          </a:p>
        </p:txBody>
      </p:sp>
      <p:sp>
        <p:nvSpPr>
          <p:cNvPr id="9" name="Rounded Rectangle 8"/>
          <p:cNvSpPr/>
          <p:nvPr/>
        </p:nvSpPr>
        <p:spPr>
          <a:xfrm>
            <a:off x="6876256" y="2825275"/>
            <a:ext cx="1509425" cy="1480589"/>
          </a:xfrm>
          <a:prstGeom prst="roundRect">
            <a:avLst/>
          </a:prstGeom>
          <a:ln w="3175"/>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По ведомствам</a:t>
            </a:r>
            <a:endParaRPr lang="ru-RU" b="1" dirty="0">
              <a:solidFill>
                <a:schemeClr val="tx1"/>
              </a:solidFill>
            </a:endParaRPr>
          </a:p>
        </p:txBody>
      </p:sp>
      <p:cxnSp>
        <p:nvCxnSpPr>
          <p:cNvPr id="30" name="Straight Connector 29"/>
          <p:cNvCxnSpPr/>
          <p:nvPr/>
        </p:nvCxnSpPr>
        <p:spPr>
          <a:xfrm rot="5400000">
            <a:off x="7393801" y="2464590"/>
            <a:ext cx="64294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01462" y="2143116"/>
            <a:ext cx="0"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20" name="Стрелка вниз 19"/>
          <p:cNvSpPr/>
          <p:nvPr/>
        </p:nvSpPr>
        <p:spPr>
          <a:xfrm>
            <a:off x="1155387" y="2162725"/>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7452321" y="2151376"/>
            <a:ext cx="449098"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единительная линия 22"/>
          <p:cNvCxnSpPr/>
          <p:nvPr/>
        </p:nvCxnSpPr>
        <p:spPr>
          <a:xfrm>
            <a:off x="4500561" y="2420888"/>
            <a:ext cx="1770" cy="8803"/>
          </a:xfrm>
          <a:prstGeom prst="line">
            <a:avLst/>
          </a:prstGeom>
        </p:spPr>
        <p:style>
          <a:lnRef idx="1">
            <a:schemeClr val="accent1"/>
          </a:lnRef>
          <a:fillRef idx="0">
            <a:schemeClr val="accent1"/>
          </a:fillRef>
          <a:effectRef idx="0">
            <a:schemeClr val="accent1"/>
          </a:effectRef>
          <a:fontRef idx="minor">
            <a:schemeClr val="tx1"/>
          </a:fontRef>
        </p:style>
      </p:cxnSp>
      <p:sp>
        <p:nvSpPr>
          <p:cNvPr id="28" name="Стрелка вниз 27"/>
          <p:cNvSpPr/>
          <p:nvPr/>
        </p:nvSpPr>
        <p:spPr>
          <a:xfrm>
            <a:off x="5592497" y="2143110"/>
            <a:ext cx="426217" cy="655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3469723" y="2143116"/>
            <a:ext cx="426217"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721" y="4642623"/>
            <a:ext cx="2724416" cy="137866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26283"/>
            <a:ext cx="7816952" cy="936104"/>
          </a:xfrm>
        </p:spPr>
        <p:txBody>
          <a:bodyPr>
            <a:normAutofit/>
          </a:bodyPr>
          <a:lstStyle/>
          <a:p>
            <a:r>
              <a:rPr lang="ru-RU" sz="2200" b="1" dirty="0" smtClean="0">
                <a:solidFill>
                  <a:srgbClr val="FF0000"/>
                </a:solidFill>
              </a:rPr>
              <a:t>              </a:t>
            </a:r>
            <a:r>
              <a:rPr lang="ru-RU" sz="2400" b="1" dirty="0" smtClean="0">
                <a:solidFill>
                  <a:srgbClr val="FF0000"/>
                </a:solidFill>
                <a:latin typeface="Arial" panose="020B0604020202020204" pitchFamily="34" charset="0"/>
                <a:cs typeface="Arial" panose="020B0604020202020204" pitchFamily="34" charset="0"/>
              </a:rPr>
              <a:t>Понятие и типы расходных обязательств</a:t>
            </a: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endParaRPr lang="ru-RU"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1472" y="894335"/>
            <a:ext cx="7993743" cy="792569"/>
          </a:xfrm>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a:normAutofit/>
          </a:bodyPr>
          <a:lstStyle/>
          <a:p>
            <a:r>
              <a:rPr lang="ru-RU" b="1" dirty="0">
                <a:solidFill>
                  <a:schemeClr val="accent3">
                    <a:lumMod val="50000"/>
                  </a:schemeClr>
                </a:solidFill>
              </a:rPr>
              <a:t>Расходное обязательство-это обязанность выплатить денежные средства из соответствующего бюджета</a:t>
            </a:r>
          </a:p>
          <a:p>
            <a:endParaRPr lang="ru-RU" dirty="0" smtClean="0"/>
          </a:p>
          <a:p>
            <a:endParaRPr lang="ru-RU" dirty="0"/>
          </a:p>
        </p:txBody>
      </p:sp>
      <p:sp>
        <p:nvSpPr>
          <p:cNvPr id="4" name="Rectangle 3"/>
          <p:cNvSpPr/>
          <p:nvPr/>
        </p:nvSpPr>
        <p:spPr>
          <a:xfrm>
            <a:off x="571472" y="1786452"/>
            <a:ext cx="3357586" cy="699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t>Расходные обязательства</a:t>
            </a:r>
            <a:endParaRPr lang="ru-RU" sz="2000" b="1" dirty="0"/>
          </a:p>
        </p:txBody>
      </p:sp>
      <p:sp>
        <p:nvSpPr>
          <p:cNvPr id="5" name="Rectangle 4"/>
          <p:cNvSpPr/>
          <p:nvPr/>
        </p:nvSpPr>
        <p:spPr>
          <a:xfrm>
            <a:off x="4000496" y="1786452"/>
            <a:ext cx="4572032" cy="6995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chemeClr val="bg1"/>
                </a:solidFill>
              </a:rPr>
              <a:t>Основания для возникновения и оплаты</a:t>
            </a:r>
            <a:endParaRPr lang="ru-RU" sz="2000" b="1" dirty="0">
              <a:solidFill>
                <a:schemeClr val="bg1"/>
              </a:solidFill>
            </a:endParaRPr>
          </a:p>
        </p:txBody>
      </p:sp>
      <p:sp>
        <p:nvSpPr>
          <p:cNvPr id="6" name="Rectangle 5"/>
          <p:cNvSpPr/>
          <p:nvPr/>
        </p:nvSpPr>
        <p:spPr>
          <a:xfrm>
            <a:off x="4000496" y="2643182"/>
            <a:ext cx="4572032"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Законы, определяющие объем и правила определения объема обязательств перед гражданами, организациями, органами власти</a:t>
            </a:r>
            <a:endParaRPr lang="ru-RU" sz="1600" b="1" dirty="0"/>
          </a:p>
        </p:txBody>
      </p:sp>
      <p:sp>
        <p:nvSpPr>
          <p:cNvPr id="7" name="Rectangle 6"/>
          <p:cNvSpPr/>
          <p:nvPr/>
        </p:nvSpPr>
        <p:spPr>
          <a:xfrm>
            <a:off x="571472" y="2643182"/>
            <a:ext cx="3357586" cy="1285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solidFill>
                  <a:schemeClr val="bg1"/>
                </a:solidFill>
              </a:rPr>
              <a:t>Публичные</a:t>
            </a:r>
            <a:endParaRPr lang="ru-RU" b="1" dirty="0">
              <a:solidFill>
                <a:schemeClr val="bg1"/>
              </a:solidFill>
            </a:endParaRPr>
          </a:p>
        </p:txBody>
      </p:sp>
      <p:sp>
        <p:nvSpPr>
          <p:cNvPr id="8" name="Rectangle 7"/>
          <p:cNvSpPr/>
          <p:nvPr/>
        </p:nvSpPr>
        <p:spPr>
          <a:xfrm>
            <a:off x="4000496" y="4000504"/>
            <a:ext cx="457203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В том числе законы, устанавливающие права граждан на получение социальных выплат (пенсий, пособий, компенсаций)</a:t>
            </a:r>
            <a:endParaRPr lang="ru-RU" sz="1600" b="1" dirty="0"/>
          </a:p>
        </p:txBody>
      </p:sp>
      <p:sp>
        <p:nvSpPr>
          <p:cNvPr id="9" name="Rectangle 8"/>
          <p:cNvSpPr/>
          <p:nvPr/>
        </p:nvSpPr>
        <p:spPr>
          <a:xfrm>
            <a:off x="4000496" y="5000636"/>
            <a:ext cx="4572032"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b="1" dirty="0" smtClean="0"/>
              <a:t>Государственный (муниципальный) контракт, трудовое соглашение</a:t>
            </a:r>
            <a:endParaRPr lang="ru-RU" sz="1600" b="1" dirty="0"/>
          </a:p>
        </p:txBody>
      </p:sp>
      <p:sp>
        <p:nvSpPr>
          <p:cNvPr id="10" name="Rectangle 9"/>
          <p:cNvSpPr/>
          <p:nvPr/>
        </p:nvSpPr>
        <p:spPr>
          <a:xfrm>
            <a:off x="571472" y="4007651"/>
            <a:ext cx="33575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В том числе</a:t>
            </a:r>
            <a:r>
              <a:rPr lang="en-US" b="1" dirty="0" smtClean="0"/>
              <a:t>:</a:t>
            </a:r>
            <a:endParaRPr lang="ru-RU" b="1" dirty="0"/>
          </a:p>
        </p:txBody>
      </p:sp>
      <p:sp>
        <p:nvSpPr>
          <p:cNvPr id="11" name="Rectangle 10"/>
          <p:cNvSpPr/>
          <p:nvPr/>
        </p:nvSpPr>
        <p:spPr>
          <a:xfrm>
            <a:off x="571472" y="5000636"/>
            <a:ext cx="3357586"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b="1" dirty="0" smtClean="0"/>
              <a:t>Гражданско-правовые</a:t>
            </a:r>
            <a:endParaRPr lang="ru-RU"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419"/>
            <a:ext cx="8858312" cy="61526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000" b="1" dirty="0" smtClean="0"/>
              <a:t>Расходы бюджетов по основным функциям государства</a:t>
            </a:r>
            <a:endParaRPr lang="ru-RU" sz="2000" b="1" dirty="0"/>
          </a:p>
        </p:txBody>
      </p:sp>
      <p:sp>
        <p:nvSpPr>
          <p:cNvPr id="3" name="Content Placeholder 2"/>
          <p:cNvSpPr>
            <a:spLocks noGrp="1"/>
          </p:cNvSpPr>
          <p:nvPr>
            <p:ph idx="1"/>
          </p:nvPr>
        </p:nvSpPr>
        <p:spPr>
          <a:xfrm>
            <a:off x="539552" y="1069868"/>
            <a:ext cx="8715670" cy="5572164"/>
          </a:xfrm>
        </p:spPr>
        <p:txBody>
          <a:bodyPr>
            <a:normAutofit lnSpcReduction="10000"/>
          </a:bodyPr>
          <a:lstStyle/>
          <a:p>
            <a:endParaRPr lang="ru-RU" dirty="0" smtClean="0"/>
          </a:p>
          <a:p>
            <a:endParaRPr lang="ru-RU" dirty="0" smtClean="0"/>
          </a:p>
          <a:p>
            <a:endParaRPr lang="ru-RU" dirty="0" smtClean="0"/>
          </a:p>
          <a:p>
            <a:endParaRPr lang="ru-RU" dirty="0" smtClean="0"/>
          </a:p>
          <a:p>
            <a:endParaRPr lang="ru-RU" dirty="0" smtClean="0"/>
          </a:p>
          <a:p>
            <a:pPr>
              <a:buNone/>
            </a:pPr>
            <a:r>
              <a:rPr lang="ru-RU" sz="1400" dirty="0" smtClean="0"/>
              <a:t>              </a:t>
            </a:r>
          </a:p>
          <a:p>
            <a:pPr>
              <a:buNone/>
            </a:pPr>
            <a:endParaRPr lang="ru-RU" sz="1400" dirty="0"/>
          </a:p>
          <a:p>
            <a:pPr>
              <a:buNone/>
            </a:pPr>
            <a:r>
              <a:rPr lang="ru-RU" sz="1400" dirty="0" smtClean="0"/>
              <a:t>  </a:t>
            </a:r>
            <a:r>
              <a:rPr lang="ru-RU" sz="1400" b="1" dirty="0" smtClean="0"/>
              <a:t>Каждый из разделов классификации имеет перечень подразделов, которые отражают основные </a:t>
            </a:r>
          </a:p>
          <a:p>
            <a:pPr>
              <a:buNone/>
            </a:pPr>
            <a:r>
              <a:rPr lang="ru-RU" sz="1400" b="1" dirty="0" smtClean="0"/>
              <a:t>направления реализации соответствующей функции.</a:t>
            </a:r>
          </a:p>
          <a:p>
            <a:pPr>
              <a:buNone/>
            </a:pPr>
            <a:r>
              <a:rPr lang="ru-RU" sz="1400" b="1" dirty="0" smtClean="0"/>
              <a:t>                Полный перечень разделов и подразделов классификации расходов бюджетов приведен в статье 21 бюджетного кодекса Российской Федерации.</a:t>
            </a:r>
          </a:p>
          <a:p>
            <a:pPr>
              <a:buNone/>
            </a:pPr>
            <a:r>
              <a:rPr lang="ru-RU" sz="1400" b="1" dirty="0" smtClean="0"/>
              <a:t>                Например, в составе раздела «Образование», в том числе, выделяются</a:t>
            </a:r>
            <a:r>
              <a:rPr lang="en-US" sz="1400" b="1" dirty="0" smtClean="0"/>
              <a:t>:</a:t>
            </a:r>
          </a:p>
          <a:p>
            <a:r>
              <a:rPr lang="ru-RU" sz="1400" b="1" dirty="0" smtClean="0"/>
              <a:t>Дошкольное образование</a:t>
            </a:r>
            <a:r>
              <a:rPr lang="en-US" sz="1400" b="1" dirty="0" smtClean="0"/>
              <a:t>;</a:t>
            </a:r>
            <a:endParaRPr lang="ru-RU" sz="1400" b="1" dirty="0" smtClean="0"/>
          </a:p>
          <a:p>
            <a:r>
              <a:rPr lang="ru-RU" sz="1400" b="1" dirty="0" smtClean="0"/>
              <a:t>Общее образование</a:t>
            </a:r>
            <a:r>
              <a:rPr lang="en-US" sz="1400" b="1" dirty="0" smtClean="0"/>
              <a:t>;</a:t>
            </a:r>
            <a:endParaRPr lang="ru-RU" sz="1400" b="1" dirty="0" smtClean="0"/>
          </a:p>
          <a:p>
            <a:r>
              <a:rPr lang="ru-RU" sz="1400" b="1" dirty="0" smtClean="0"/>
              <a:t>Начальное профессиональное образование</a:t>
            </a:r>
            <a:r>
              <a:rPr lang="en-US" sz="1400" b="1" dirty="0" smtClean="0"/>
              <a:t>;</a:t>
            </a:r>
            <a:endParaRPr lang="ru-RU" sz="1400" b="1" dirty="0" smtClean="0"/>
          </a:p>
          <a:p>
            <a:r>
              <a:rPr lang="ru-RU" sz="1400" b="1" dirty="0" smtClean="0"/>
              <a:t>Среднее профессиональное образование и др.</a:t>
            </a:r>
          </a:p>
          <a:p>
            <a:endParaRPr lang="ru-RU" dirty="0" smtClean="0"/>
          </a:p>
          <a:p>
            <a:endParaRPr lang="ru-RU" dirty="0"/>
          </a:p>
        </p:txBody>
      </p:sp>
      <p:sp>
        <p:nvSpPr>
          <p:cNvPr id="4" name="Flowchart: Process 3"/>
          <p:cNvSpPr/>
          <p:nvPr/>
        </p:nvSpPr>
        <p:spPr>
          <a:xfrm rot="10800000" flipV="1">
            <a:off x="142844" y="776209"/>
            <a:ext cx="500066" cy="2645486"/>
          </a:xfrm>
          <a:prstGeom prst="flowChartProcess">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Общегосударственные вопросы</a:t>
            </a:r>
            <a:endParaRPr lang="ru-RU" sz="1600" b="1" dirty="0"/>
          </a:p>
        </p:txBody>
      </p:sp>
      <p:sp>
        <p:nvSpPr>
          <p:cNvPr id="5" name="Rectangle 4"/>
          <p:cNvSpPr/>
          <p:nvPr/>
        </p:nvSpPr>
        <p:spPr>
          <a:xfrm>
            <a:off x="695530" y="776209"/>
            <a:ext cx="428628"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Национальная оборона</a:t>
            </a:r>
            <a:endParaRPr lang="ru-RU" sz="1600" b="1" dirty="0"/>
          </a:p>
        </p:txBody>
      </p:sp>
      <p:sp>
        <p:nvSpPr>
          <p:cNvPr id="6" name="Rectangle 5"/>
          <p:cNvSpPr/>
          <p:nvPr/>
        </p:nvSpPr>
        <p:spPr>
          <a:xfrm>
            <a:off x="1169055" y="769230"/>
            <a:ext cx="1000132"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solidFill>
                  <a:schemeClr val="bg1"/>
                </a:solidFill>
              </a:rPr>
              <a:t>Национальная безопасность и правоохранительная деятельности</a:t>
            </a:r>
            <a:endParaRPr lang="ru-RU" sz="1600" b="1" dirty="0">
              <a:solidFill>
                <a:schemeClr val="bg1"/>
              </a:solidFill>
            </a:endParaRPr>
          </a:p>
        </p:txBody>
      </p:sp>
      <p:sp>
        <p:nvSpPr>
          <p:cNvPr id="7" name="Rectangle 6"/>
          <p:cNvSpPr/>
          <p:nvPr/>
        </p:nvSpPr>
        <p:spPr>
          <a:xfrm>
            <a:off x="2220982" y="759749"/>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Национальная экономика</a:t>
            </a:r>
            <a:endParaRPr lang="ru-RU" sz="1600" b="1" dirty="0"/>
          </a:p>
        </p:txBody>
      </p:sp>
      <p:sp>
        <p:nvSpPr>
          <p:cNvPr id="8" name="Rectangle 7"/>
          <p:cNvSpPr/>
          <p:nvPr/>
        </p:nvSpPr>
        <p:spPr>
          <a:xfrm>
            <a:off x="2707853" y="761427"/>
            <a:ext cx="740301" cy="2653289"/>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Жилищно-коммунальное хозяйство</a:t>
            </a:r>
            <a:endParaRPr lang="ru-RU" sz="1600" b="1" dirty="0"/>
          </a:p>
        </p:txBody>
      </p:sp>
      <p:sp>
        <p:nvSpPr>
          <p:cNvPr id="9" name="Rectangle 8"/>
          <p:cNvSpPr/>
          <p:nvPr/>
        </p:nvSpPr>
        <p:spPr>
          <a:xfrm>
            <a:off x="3505008" y="759749"/>
            <a:ext cx="500066"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t>Охрана окружающей среды</a:t>
            </a:r>
            <a:endParaRPr lang="ru-RU" sz="1600" b="1" dirty="0"/>
          </a:p>
        </p:txBody>
      </p:sp>
      <p:sp>
        <p:nvSpPr>
          <p:cNvPr id="10" name="Rectangle 9"/>
          <p:cNvSpPr/>
          <p:nvPr/>
        </p:nvSpPr>
        <p:spPr>
          <a:xfrm>
            <a:off x="4030618" y="759749"/>
            <a:ext cx="357190"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Образование</a:t>
            </a:r>
            <a:endParaRPr lang="ru-RU" sz="1600" b="1" dirty="0"/>
          </a:p>
        </p:txBody>
      </p:sp>
      <p:sp>
        <p:nvSpPr>
          <p:cNvPr id="11" name="Rectangle 10"/>
          <p:cNvSpPr/>
          <p:nvPr/>
        </p:nvSpPr>
        <p:spPr>
          <a:xfrm>
            <a:off x="4448464" y="769230"/>
            <a:ext cx="42862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Культура, кинематография</a:t>
            </a:r>
            <a:endParaRPr lang="ru-RU" sz="1600" b="1" dirty="0"/>
          </a:p>
        </p:txBody>
      </p:sp>
      <p:sp>
        <p:nvSpPr>
          <p:cNvPr id="12" name="Rectangle 11"/>
          <p:cNvSpPr/>
          <p:nvPr/>
        </p:nvSpPr>
        <p:spPr>
          <a:xfrm>
            <a:off x="4944053" y="759749"/>
            <a:ext cx="357190" cy="2645486"/>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ru-RU" sz="1600" b="1" dirty="0" smtClean="0"/>
              <a:t>Здравоохранение</a:t>
            </a:r>
            <a:endParaRPr lang="ru-RU" sz="1600" b="1" dirty="0"/>
          </a:p>
        </p:txBody>
      </p:sp>
      <p:sp>
        <p:nvSpPr>
          <p:cNvPr id="13" name="Rectangle 12"/>
          <p:cNvSpPr/>
          <p:nvPr/>
        </p:nvSpPr>
        <p:spPr>
          <a:xfrm>
            <a:off x="5368268" y="759749"/>
            <a:ext cx="428628" cy="2645486"/>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1600" b="1" dirty="0" smtClean="0"/>
              <a:t>Социальная политика</a:t>
            </a:r>
            <a:endParaRPr lang="ru-RU" sz="1600" b="1" dirty="0"/>
          </a:p>
        </p:txBody>
      </p:sp>
      <p:sp>
        <p:nvSpPr>
          <p:cNvPr id="14" name="Rectangle 13"/>
          <p:cNvSpPr/>
          <p:nvPr/>
        </p:nvSpPr>
        <p:spPr>
          <a:xfrm>
            <a:off x="5878893" y="751069"/>
            <a:ext cx="571504" cy="2645486"/>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ru-RU" sz="1600" b="1" dirty="0" smtClean="0">
                <a:solidFill>
                  <a:schemeClr val="bg1"/>
                </a:solidFill>
              </a:rPr>
              <a:t>Физическая культура и спорт</a:t>
            </a:r>
            <a:endParaRPr lang="ru-RU" sz="1600" b="1" dirty="0">
              <a:solidFill>
                <a:schemeClr val="bg1"/>
              </a:solidFill>
            </a:endParaRPr>
          </a:p>
        </p:txBody>
      </p:sp>
      <p:sp>
        <p:nvSpPr>
          <p:cNvPr id="15" name="Rectangle 14"/>
          <p:cNvSpPr/>
          <p:nvPr/>
        </p:nvSpPr>
        <p:spPr>
          <a:xfrm>
            <a:off x="6541010" y="747296"/>
            <a:ext cx="571504" cy="2647164"/>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ru-RU" sz="1600" b="1" dirty="0" smtClean="0">
                <a:solidFill>
                  <a:schemeClr val="bg1"/>
                </a:solidFill>
              </a:rPr>
              <a:t>Средства массовой информации</a:t>
            </a:r>
            <a:endParaRPr lang="ru-RU" sz="1600" b="1" dirty="0">
              <a:solidFill>
                <a:schemeClr val="bg1"/>
              </a:solidFill>
            </a:endParaRPr>
          </a:p>
        </p:txBody>
      </p:sp>
      <p:sp>
        <p:nvSpPr>
          <p:cNvPr id="16" name="Rectangle 15"/>
          <p:cNvSpPr/>
          <p:nvPr/>
        </p:nvSpPr>
        <p:spPr>
          <a:xfrm>
            <a:off x="7170687" y="751069"/>
            <a:ext cx="785818" cy="2645486"/>
          </a:xfrm>
          <a:prstGeom prst="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ru-RU" sz="1600" b="1" dirty="0" smtClean="0"/>
              <a:t>Обслуживание государственного и муниципального долга</a:t>
            </a:r>
            <a:endParaRPr lang="ru-RU" sz="1600" b="1" dirty="0"/>
          </a:p>
        </p:txBody>
      </p:sp>
      <p:sp>
        <p:nvSpPr>
          <p:cNvPr id="17" name="Rectangle 16"/>
          <p:cNvSpPr/>
          <p:nvPr/>
        </p:nvSpPr>
        <p:spPr>
          <a:xfrm>
            <a:off x="8025949" y="761427"/>
            <a:ext cx="923541" cy="264548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ru-RU" sz="1600" b="1" dirty="0" smtClean="0"/>
              <a:t>Межбюджетные трансферты общего характера(дотации)</a:t>
            </a:r>
          </a:p>
          <a:p>
            <a:pPr algn="ct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31044"/>
            <a:ext cx="8364757" cy="668361"/>
          </a:xfrm>
        </p:spPr>
        <p:txBody>
          <a:bodyPr>
            <a:normAutofit/>
          </a:bodyPr>
          <a:lstStyle/>
          <a:p>
            <a:r>
              <a:rPr lang="ru-RU" sz="1800" b="1" dirty="0" smtClean="0">
                <a:solidFill>
                  <a:schemeClr val="accent5">
                    <a:lumMod val="20000"/>
                    <a:lumOff val="80000"/>
                  </a:schemeClr>
                </a:solidFill>
              </a:rPr>
              <a:t>Ведомственная структура расходов бюджета и бюджетная       классификация</a:t>
            </a:r>
            <a:endParaRPr lang="ru-RU" sz="1800" b="1" dirty="0">
              <a:solidFill>
                <a:schemeClr val="accent5">
                  <a:lumMod val="20000"/>
                  <a:lumOff val="80000"/>
                </a:schemeClr>
              </a:solidFill>
            </a:endParaRPr>
          </a:p>
        </p:txBody>
      </p:sp>
      <p:sp>
        <p:nvSpPr>
          <p:cNvPr id="3" name="Content Placeholder 2"/>
          <p:cNvSpPr>
            <a:spLocks noGrp="1"/>
          </p:cNvSpPr>
          <p:nvPr>
            <p:ph idx="1"/>
          </p:nvPr>
        </p:nvSpPr>
        <p:spPr>
          <a:xfrm>
            <a:off x="571472" y="836712"/>
            <a:ext cx="8032976" cy="2878039"/>
          </a:xfrm>
        </p:spPr>
        <p:txBody>
          <a:bodyPr>
            <a:normAutofit lnSpcReduction="10000"/>
          </a:bodyPr>
          <a:lstStyle/>
          <a:p>
            <a:pPr>
              <a:buNone/>
            </a:pPr>
            <a:r>
              <a:rPr lang="ru-RU" sz="1400" b="1" dirty="0" smtClean="0"/>
              <a:t>  Бюджетная классификация Российской Федерации </a:t>
            </a:r>
            <a:r>
              <a:rPr lang="ru-RU" sz="1400" dirty="0" smtClean="0"/>
              <a:t>– </a:t>
            </a:r>
            <a:r>
              <a:rPr lang="ru-RU" sz="1200" dirty="0" smtClean="0"/>
              <a:t>это группировка доходов, расходов и источников финансирования дефицитов бюджетной системы Российской Федерации, Используемая для составления и исполнения бюджетов, составления бюджетной отчетности, обеспечивающей сопоставимость показателей бюджетов бюджетной системы Российской Федерации (статья 18 Бюджетного кодекса).</a:t>
            </a:r>
          </a:p>
          <a:p>
            <a:pPr>
              <a:buNone/>
            </a:pPr>
            <a:r>
              <a:rPr lang="ru-RU" sz="1400" b="1" dirty="0" smtClean="0"/>
              <a:t>Состав бюджетной классификации </a:t>
            </a:r>
            <a:r>
              <a:rPr lang="ru-RU" sz="1400" dirty="0" smtClean="0"/>
              <a:t>(статья 19 Бюджетного кодекса)</a:t>
            </a:r>
          </a:p>
          <a:p>
            <a:r>
              <a:rPr lang="ru-RU" sz="1100" dirty="0" smtClean="0"/>
              <a:t>Классификация доходов бюджетов</a:t>
            </a:r>
            <a:r>
              <a:rPr lang="en-US" sz="1100" dirty="0" smtClean="0"/>
              <a:t>;</a:t>
            </a:r>
            <a:endParaRPr lang="ru-RU" sz="1100" dirty="0" smtClean="0"/>
          </a:p>
          <a:p>
            <a:r>
              <a:rPr lang="ru-RU" sz="1100" dirty="0" smtClean="0"/>
              <a:t>Классификация расходов бюджетов</a:t>
            </a:r>
            <a:r>
              <a:rPr lang="en-US" sz="1100" dirty="0" smtClean="0"/>
              <a:t>;</a:t>
            </a:r>
          </a:p>
          <a:p>
            <a:r>
              <a:rPr lang="ru-RU" sz="1100" dirty="0" smtClean="0"/>
              <a:t>Классификация источников финансирования дефицитов бюджетов</a:t>
            </a:r>
            <a:r>
              <a:rPr lang="en-US" sz="1100" dirty="0" smtClean="0"/>
              <a:t>;</a:t>
            </a:r>
            <a:endParaRPr lang="ru-RU" sz="1100" dirty="0" smtClean="0"/>
          </a:p>
          <a:p>
            <a:r>
              <a:rPr lang="ru-RU" sz="1100" dirty="0" smtClean="0"/>
              <a:t>Классификация операций публично-правовых образований</a:t>
            </a:r>
          </a:p>
          <a:p>
            <a:pPr>
              <a:buNone/>
            </a:pPr>
            <a:r>
              <a:rPr lang="ru-RU" sz="1100" b="1" dirty="0" smtClean="0">
                <a:solidFill>
                  <a:schemeClr val="tx2">
                    <a:lumMod val="10000"/>
                    <a:lumOff val="90000"/>
                  </a:schemeClr>
                </a:solidFill>
              </a:rPr>
              <a:t>Стр</a:t>
            </a:r>
            <a:r>
              <a:rPr lang="ru-RU" sz="1100" b="1" dirty="0" smtClean="0"/>
              <a:t>уктура 20-значного, единого для всех бюджетов бюджетной системы Российской Федерации, кода классификации расходо</a:t>
            </a:r>
            <a:r>
              <a:rPr lang="ru-RU" sz="1100" b="1" dirty="0" smtClean="0">
                <a:solidFill>
                  <a:schemeClr val="tx2">
                    <a:lumMod val="10000"/>
                    <a:lumOff val="90000"/>
                  </a:schemeClr>
                </a:solidFill>
              </a:rPr>
              <a:t>в</a:t>
            </a:r>
            <a:r>
              <a:rPr lang="ru-RU" sz="1100" b="1" dirty="0" smtClean="0"/>
              <a:t> бюджетов (ведомственная структура)</a:t>
            </a:r>
            <a:endParaRPr lang="ru-RU" sz="1100" b="1" dirty="0"/>
          </a:p>
        </p:txBody>
      </p:sp>
      <p:sp>
        <p:nvSpPr>
          <p:cNvPr id="5" name="Rounded Rectangle 4"/>
          <p:cNvSpPr/>
          <p:nvPr/>
        </p:nvSpPr>
        <p:spPr>
          <a:xfrm>
            <a:off x="5179207" y="2188432"/>
            <a:ext cx="3750511" cy="57309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200" b="1" dirty="0" smtClean="0">
                <a:solidFill>
                  <a:schemeClr val="tx1"/>
                </a:solidFill>
              </a:rPr>
              <a:t>Классификация расходов- основа для построения ведомственной структуры  расходов соответствующего бюджета</a:t>
            </a:r>
            <a:endParaRPr lang="ru-RU" sz="1200" b="1" dirty="0">
              <a:solidFill>
                <a:schemeClr val="tx1"/>
              </a:solidFill>
            </a:endParaRPr>
          </a:p>
        </p:txBody>
      </p:sp>
      <p:cxnSp>
        <p:nvCxnSpPr>
          <p:cNvPr id="7" name="Straight Arrow Connector 6"/>
          <p:cNvCxnSpPr/>
          <p:nvPr/>
        </p:nvCxnSpPr>
        <p:spPr>
          <a:xfrm flipH="1" flipV="1">
            <a:off x="3938805" y="2474978"/>
            <a:ext cx="122014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14284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a:t>
            </a:r>
            <a:endParaRPr lang="ru-RU" sz="1400" b="1" dirty="0"/>
          </a:p>
        </p:txBody>
      </p:sp>
      <p:sp>
        <p:nvSpPr>
          <p:cNvPr id="17" name="Rectangle 16"/>
          <p:cNvSpPr/>
          <p:nvPr/>
        </p:nvSpPr>
        <p:spPr>
          <a:xfrm>
            <a:off x="57147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a:t>
            </a:r>
            <a:endParaRPr lang="ru-RU" sz="1400" b="1" dirty="0"/>
          </a:p>
        </p:txBody>
      </p:sp>
      <p:sp>
        <p:nvSpPr>
          <p:cNvPr id="18" name="Rectangle 17"/>
          <p:cNvSpPr/>
          <p:nvPr/>
        </p:nvSpPr>
        <p:spPr>
          <a:xfrm>
            <a:off x="1000100"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3</a:t>
            </a:r>
            <a:endParaRPr lang="ru-RU" sz="1400" b="1" dirty="0"/>
          </a:p>
        </p:txBody>
      </p:sp>
      <p:sp>
        <p:nvSpPr>
          <p:cNvPr id="20" name="Rectangle 19"/>
          <p:cNvSpPr/>
          <p:nvPr/>
        </p:nvSpPr>
        <p:spPr>
          <a:xfrm>
            <a:off x="13572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4</a:t>
            </a:r>
            <a:endParaRPr lang="ru-RU" sz="1400" b="1" dirty="0"/>
          </a:p>
        </p:txBody>
      </p:sp>
      <p:sp>
        <p:nvSpPr>
          <p:cNvPr id="21" name="Rectangle 20"/>
          <p:cNvSpPr/>
          <p:nvPr/>
        </p:nvSpPr>
        <p:spPr>
          <a:xfrm>
            <a:off x="1857356"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5</a:t>
            </a:r>
            <a:endParaRPr lang="ru-RU" sz="1400" b="1" dirty="0"/>
          </a:p>
        </p:txBody>
      </p:sp>
      <p:sp>
        <p:nvSpPr>
          <p:cNvPr id="22" name="Rounded Rectangle 21"/>
          <p:cNvSpPr/>
          <p:nvPr/>
        </p:nvSpPr>
        <p:spPr>
          <a:xfrm>
            <a:off x="142844" y="4857760"/>
            <a:ext cx="1214446" cy="20002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100" dirty="0" smtClean="0"/>
              <a:t>Уникальный код для каждого главного распорядителя бюджетных средств (ГРБС-34)</a:t>
            </a:r>
          </a:p>
          <a:p>
            <a:pPr algn="ctr"/>
            <a:endParaRPr lang="ru-RU" sz="1100" dirty="0"/>
          </a:p>
        </p:txBody>
      </p:sp>
      <p:sp>
        <p:nvSpPr>
          <p:cNvPr id="23" name="Rounded Rectangle 22"/>
          <p:cNvSpPr/>
          <p:nvPr/>
        </p:nvSpPr>
        <p:spPr>
          <a:xfrm>
            <a:off x="1357290" y="4857760"/>
            <a:ext cx="1000132" cy="2000240"/>
          </a:xfrm>
          <a:prstGeom prst="roundRect">
            <a:avLst>
              <a:gd name="adj" fmla="val 381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050" b="1" dirty="0" smtClean="0"/>
              <a:t>Разделы </a:t>
            </a:r>
            <a:r>
              <a:rPr lang="ru-RU" sz="1050" dirty="0" smtClean="0"/>
              <a:t>определяют отраслевое направление расходов (…образование</a:t>
            </a:r>
            <a:r>
              <a:rPr lang="ru-RU" sz="1100" dirty="0" smtClean="0"/>
              <a:t>..)</a:t>
            </a:r>
            <a:endParaRPr lang="ru-RU" sz="1100" dirty="0"/>
          </a:p>
        </p:txBody>
      </p:sp>
      <p:sp>
        <p:nvSpPr>
          <p:cNvPr id="24" name="Rectangle 23"/>
          <p:cNvSpPr/>
          <p:nvPr/>
        </p:nvSpPr>
        <p:spPr>
          <a:xfrm>
            <a:off x="235742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6</a:t>
            </a:r>
            <a:endParaRPr lang="ru-RU" sz="1400" b="1" dirty="0"/>
          </a:p>
        </p:txBody>
      </p:sp>
      <p:sp>
        <p:nvSpPr>
          <p:cNvPr id="25" name="Rectangle 24"/>
          <p:cNvSpPr/>
          <p:nvPr/>
        </p:nvSpPr>
        <p:spPr>
          <a:xfrm>
            <a:off x="2857488"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7</a:t>
            </a:r>
            <a:endParaRPr lang="ru-RU" sz="1400" b="1" dirty="0"/>
          </a:p>
        </p:txBody>
      </p:sp>
      <p:sp>
        <p:nvSpPr>
          <p:cNvPr id="26" name="Rounded Rectangle 25"/>
          <p:cNvSpPr/>
          <p:nvPr/>
        </p:nvSpPr>
        <p:spPr>
          <a:xfrm>
            <a:off x="2357422" y="4857760"/>
            <a:ext cx="1000132" cy="20002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Подразделы </a:t>
            </a:r>
            <a:r>
              <a:rPr lang="ru-RU" sz="1100" dirty="0" smtClean="0"/>
              <a:t>детализируют направления в разделах (дошкольное образование</a:t>
            </a:r>
            <a:endParaRPr lang="ru-RU" sz="1100" dirty="0"/>
          </a:p>
        </p:txBody>
      </p:sp>
      <p:sp>
        <p:nvSpPr>
          <p:cNvPr id="27" name="Rectangle 26"/>
          <p:cNvSpPr/>
          <p:nvPr/>
        </p:nvSpPr>
        <p:spPr>
          <a:xfrm>
            <a:off x="335755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8</a:t>
            </a:r>
            <a:endParaRPr lang="ru-RU" sz="1400" b="1" dirty="0"/>
          </a:p>
        </p:txBody>
      </p:sp>
      <p:sp>
        <p:nvSpPr>
          <p:cNvPr id="28" name="Rectangle 27"/>
          <p:cNvSpPr/>
          <p:nvPr/>
        </p:nvSpPr>
        <p:spPr>
          <a:xfrm>
            <a:off x="3714744" y="4572008"/>
            <a:ext cx="35719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9</a:t>
            </a:r>
            <a:endParaRPr lang="ru-RU" sz="1400" b="1" dirty="0"/>
          </a:p>
        </p:txBody>
      </p:sp>
      <p:sp>
        <p:nvSpPr>
          <p:cNvPr id="29" name="Rectangle 28"/>
          <p:cNvSpPr/>
          <p:nvPr/>
        </p:nvSpPr>
        <p:spPr>
          <a:xfrm>
            <a:off x="4071934"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10</a:t>
            </a:r>
            <a:endParaRPr lang="ru-RU" sz="1400" b="1" dirty="0"/>
          </a:p>
        </p:txBody>
      </p:sp>
      <p:sp>
        <p:nvSpPr>
          <p:cNvPr id="30" name="Rectangle 29"/>
          <p:cNvSpPr/>
          <p:nvPr/>
        </p:nvSpPr>
        <p:spPr>
          <a:xfrm>
            <a:off x="4500562"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a:t>
            </a:r>
            <a:endParaRPr lang="ru-RU" sz="1400" b="1" dirty="0"/>
          </a:p>
        </p:txBody>
      </p:sp>
      <p:sp>
        <p:nvSpPr>
          <p:cNvPr id="31" name="Rectangle 30"/>
          <p:cNvSpPr/>
          <p:nvPr/>
        </p:nvSpPr>
        <p:spPr>
          <a:xfrm>
            <a:off x="4929190"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12</a:t>
            </a:r>
            <a:endParaRPr lang="ru-RU" sz="1400" b="1" dirty="0"/>
          </a:p>
        </p:txBody>
      </p:sp>
      <p:sp>
        <p:nvSpPr>
          <p:cNvPr id="32" name="Rectangle 31"/>
          <p:cNvSpPr/>
          <p:nvPr/>
        </p:nvSpPr>
        <p:spPr>
          <a:xfrm>
            <a:off x="535781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13</a:t>
            </a:r>
            <a:endParaRPr lang="ru-RU" sz="1400" b="1" dirty="0"/>
          </a:p>
        </p:txBody>
      </p:sp>
      <p:sp>
        <p:nvSpPr>
          <p:cNvPr id="33" name="Rectangle 32"/>
          <p:cNvSpPr/>
          <p:nvPr/>
        </p:nvSpPr>
        <p:spPr>
          <a:xfrm>
            <a:off x="578644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14</a:t>
            </a:r>
            <a:endParaRPr lang="ru-RU" sz="1400" b="1" dirty="0"/>
          </a:p>
        </p:txBody>
      </p:sp>
      <p:sp>
        <p:nvSpPr>
          <p:cNvPr id="34" name="Rectangle 33"/>
          <p:cNvSpPr/>
          <p:nvPr/>
        </p:nvSpPr>
        <p:spPr>
          <a:xfrm>
            <a:off x="6221821" y="4572008"/>
            <a:ext cx="464347"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15</a:t>
            </a:r>
            <a:endParaRPr lang="ru-RU" sz="1400" b="1" dirty="0"/>
          </a:p>
        </p:txBody>
      </p:sp>
      <p:sp>
        <p:nvSpPr>
          <p:cNvPr id="35" name="Rectangle 34"/>
          <p:cNvSpPr/>
          <p:nvPr/>
        </p:nvSpPr>
        <p:spPr>
          <a:xfrm>
            <a:off x="6643702"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16</a:t>
            </a:r>
            <a:endParaRPr lang="ru-RU" sz="1400" b="1" dirty="0"/>
          </a:p>
        </p:txBody>
      </p:sp>
      <p:sp>
        <p:nvSpPr>
          <p:cNvPr id="36" name="Rectangle 35"/>
          <p:cNvSpPr/>
          <p:nvPr/>
        </p:nvSpPr>
        <p:spPr>
          <a:xfrm>
            <a:off x="7143768"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17</a:t>
            </a:r>
            <a:endParaRPr lang="ru-RU" sz="1400" b="1" dirty="0"/>
          </a:p>
        </p:txBody>
      </p:sp>
      <p:sp>
        <p:nvSpPr>
          <p:cNvPr id="37" name="Rectangle 36"/>
          <p:cNvSpPr/>
          <p:nvPr/>
        </p:nvSpPr>
        <p:spPr>
          <a:xfrm>
            <a:off x="7572396" y="4572008"/>
            <a:ext cx="428628"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18</a:t>
            </a:r>
            <a:endParaRPr lang="ru-RU" sz="1400" b="1" dirty="0"/>
          </a:p>
        </p:txBody>
      </p:sp>
      <p:sp>
        <p:nvSpPr>
          <p:cNvPr id="38" name="Rectangle 37"/>
          <p:cNvSpPr/>
          <p:nvPr/>
        </p:nvSpPr>
        <p:spPr>
          <a:xfrm>
            <a:off x="8001024"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19</a:t>
            </a:r>
            <a:endParaRPr lang="ru-RU" sz="1400" b="1" dirty="0"/>
          </a:p>
        </p:txBody>
      </p:sp>
      <p:sp>
        <p:nvSpPr>
          <p:cNvPr id="39" name="Rectangle 38"/>
          <p:cNvSpPr/>
          <p:nvPr/>
        </p:nvSpPr>
        <p:spPr>
          <a:xfrm>
            <a:off x="8501090" y="4572008"/>
            <a:ext cx="500066"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20</a:t>
            </a:r>
            <a:endParaRPr lang="ru-RU" sz="1400" b="1" dirty="0"/>
          </a:p>
        </p:txBody>
      </p:sp>
      <p:sp>
        <p:nvSpPr>
          <p:cNvPr id="40" name="Rounded Rectangle 39"/>
          <p:cNvSpPr/>
          <p:nvPr/>
        </p:nvSpPr>
        <p:spPr>
          <a:xfrm>
            <a:off x="3381495" y="4883087"/>
            <a:ext cx="4214842" cy="19749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200" dirty="0" smtClean="0"/>
          </a:p>
          <a:p>
            <a:pPr algn="ctr"/>
            <a:endParaRPr lang="ru-RU" sz="1200" dirty="0" smtClean="0"/>
          </a:p>
          <a:p>
            <a:pPr algn="ctr"/>
            <a:endParaRPr lang="ru-RU" sz="1200" dirty="0" smtClean="0"/>
          </a:p>
          <a:p>
            <a:pPr algn="ctr"/>
            <a:endParaRPr lang="ru-RU" sz="1200" dirty="0" smtClean="0"/>
          </a:p>
          <a:p>
            <a:r>
              <a:rPr lang="ru-RU" sz="1100" dirty="0" smtClean="0"/>
              <a:t>Программная (</a:t>
            </a:r>
            <a:r>
              <a:rPr lang="ru-RU" sz="1100" dirty="0" err="1" smtClean="0"/>
              <a:t>непрограмная</a:t>
            </a:r>
            <a:r>
              <a:rPr lang="ru-RU" sz="1100" dirty="0" smtClean="0"/>
              <a:t>)          Направление расходов</a:t>
            </a:r>
          </a:p>
          <a:p>
            <a:r>
              <a:rPr lang="ru-RU" sz="1100" dirty="0" smtClean="0"/>
              <a:t>статья</a:t>
            </a:r>
          </a:p>
          <a:p>
            <a:pPr algn="ctr"/>
            <a:r>
              <a:rPr lang="ru-RU" sz="1100" b="1" dirty="0" smtClean="0"/>
              <a:t>Целевые статьи </a:t>
            </a:r>
            <a:r>
              <a:rPr lang="ru-RU" sz="1100" dirty="0" smtClean="0"/>
              <a:t>обеспечивают привязку бюджетных ассигнований к конкретным программам, направлениям деятельности и участникам бюджетного процесса в рамках подразделов</a:t>
            </a:r>
            <a:endParaRPr lang="ru-RU" sz="1100" dirty="0"/>
          </a:p>
        </p:txBody>
      </p:sp>
      <p:sp>
        <p:nvSpPr>
          <p:cNvPr id="42" name="Rounded Rectangle 41"/>
          <p:cNvSpPr/>
          <p:nvPr/>
        </p:nvSpPr>
        <p:spPr>
          <a:xfrm>
            <a:off x="7572396" y="4857760"/>
            <a:ext cx="1357322" cy="20002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b="1" dirty="0" smtClean="0"/>
              <a:t>Виды расходов)</a:t>
            </a:r>
          </a:p>
          <a:p>
            <a:pPr algn="ctr"/>
            <a:r>
              <a:rPr lang="ru-RU" sz="1100" dirty="0" smtClean="0"/>
              <a:t> указывают вид бюджетных ассигнований (выплаты </a:t>
            </a:r>
            <a:r>
              <a:rPr lang="ru-RU" sz="1100" dirty="0" err="1" smtClean="0"/>
              <a:t>персаналу</a:t>
            </a:r>
            <a:r>
              <a:rPr lang="ru-RU" sz="1100" dirty="0" smtClean="0"/>
              <a:t>, закупки, инвестиции и т.д.)</a:t>
            </a:r>
            <a:endParaRPr lang="ru-RU" sz="1100" dirty="0"/>
          </a:p>
        </p:txBody>
      </p:sp>
      <p:sp>
        <p:nvSpPr>
          <p:cNvPr id="43" name="Rounded Rectangle 42"/>
          <p:cNvSpPr/>
          <p:nvPr/>
        </p:nvSpPr>
        <p:spPr>
          <a:xfrm>
            <a:off x="142844" y="3786190"/>
            <a:ext cx="1214446" cy="7858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000" b="1" dirty="0" smtClean="0"/>
              <a:t>Код главного распорядителя бюджетных средств</a:t>
            </a:r>
            <a:endParaRPr lang="ru-RU" sz="1000" b="1" dirty="0"/>
          </a:p>
        </p:txBody>
      </p:sp>
      <p:sp>
        <p:nvSpPr>
          <p:cNvPr id="44" name="Rounded Rectangle 43"/>
          <p:cNvSpPr/>
          <p:nvPr/>
        </p:nvSpPr>
        <p:spPr>
          <a:xfrm>
            <a:off x="1357290" y="3786190"/>
            <a:ext cx="100013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000" b="1" dirty="0" smtClean="0"/>
              <a:t>Код раздела</a:t>
            </a:r>
            <a:endParaRPr lang="ru-RU" sz="1000" b="1" dirty="0"/>
          </a:p>
        </p:txBody>
      </p:sp>
      <p:sp>
        <p:nvSpPr>
          <p:cNvPr id="45" name="Rounded Rectangle 44"/>
          <p:cNvSpPr/>
          <p:nvPr/>
        </p:nvSpPr>
        <p:spPr>
          <a:xfrm>
            <a:off x="2357422" y="3786190"/>
            <a:ext cx="1000132"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подраздела</a:t>
            </a:r>
            <a:endParaRPr lang="ru-RU" sz="1000" b="1" dirty="0"/>
          </a:p>
        </p:txBody>
      </p:sp>
      <p:sp>
        <p:nvSpPr>
          <p:cNvPr id="46" name="Rounded Rectangle 45"/>
          <p:cNvSpPr/>
          <p:nvPr/>
        </p:nvSpPr>
        <p:spPr>
          <a:xfrm>
            <a:off x="3357554" y="3786190"/>
            <a:ext cx="4214842" cy="78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000" b="1" dirty="0" smtClean="0"/>
              <a:t>Код целевой статья</a:t>
            </a:r>
            <a:endParaRPr lang="ru-RU" sz="1000" b="1" dirty="0"/>
          </a:p>
        </p:txBody>
      </p:sp>
      <p:sp>
        <p:nvSpPr>
          <p:cNvPr id="48" name="Rounded Rectangle 47"/>
          <p:cNvSpPr/>
          <p:nvPr/>
        </p:nvSpPr>
        <p:spPr>
          <a:xfrm>
            <a:off x="7572396" y="3786190"/>
            <a:ext cx="1428760" cy="78581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000" b="1" dirty="0" smtClean="0"/>
              <a:t>Код вида расходов</a:t>
            </a:r>
            <a:endParaRPr lang="ru-RU" sz="1000" b="1" dirty="0"/>
          </a:p>
        </p:txBody>
      </p:sp>
      <p:sp>
        <p:nvSpPr>
          <p:cNvPr id="49" name="Left Brace 48"/>
          <p:cNvSpPr/>
          <p:nvPr/>
        </p:nvSpPr>
        <p:spPr>
          <a:xfrm rot="16200000">
            <a:off x="4143372" y="4214818"/>
            <a:ext cx="428628" cy="2000264"/>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Left Brace 49"/>
          <p:cNvSpPr/>
          <p:nvPr/>
        </p:nvSpPr>
        <p:spPr>
          <a:xfrm rot="16200000">
            <a:off x="6215074" y="4143380"/>
            <a:ext cx="428628" cy="2143140"/>
          </a:xfrm>
          <a:prstGeom prst="leftBrace">
            <a:avLst>
              <a:gd name="adj1" fmla="val 2401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48680"/>
            <a:ext cx="8032976" cy="648072"/>
          </a:xfrm>
          <a:solidFill>
            <a:schemeClr val="accent1">
              <a:lumMod val="20000"/>
              <a:lumOff val="80000"/>
            </a:schemeClr>
          </a:solidFill>
        </p:spPr>
        <p:txBody>
          <a:bodyPr>
            <a:normAutofit fontScale="90000"/>
          </a:bodyPr>
          <a:lstStyle/>
          <a:p>
            <a:r>
              <a:rPr lang="ru-RU" sz="2000" b="1" dirty="0" smtClean="0">
                <a:solidFill>
                  <a:schemeClr val="accent1">
                    <a:lumMod val="50000"/>
                  </a:schemeClr>
                </a:solidFill>
                <a:latin typeface="Arial" panose="020B0604020202020204" pitchFamily="34" charset="0"/>
                <a:cs typeface="Arial" panose="020B0604020202020204" pitchFamily="34" charset="0"/>
              </a:rPr>
              <a:t>Защищенные статьи расходов бюджета – расходы, подлежащие финансированию в полном объеме</a:t>
            </a:r>
            <a:endParaRPr lang="ru-RU" sz="2000" b="1"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50644" y="1284926"/>
            <a:ext cx="8053804" cy="4474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Оплата труда с начислениями</a:t>
            </a:r>
            <a:endParaRPr lang="ru-RU" b="1" dirty="0"/>
          </a:p>
        </p:txBody>
      </p:sp>
      <p:sp>
        <p:nvSpPr>
          <p:cNvPr id="5" name="Rectangle 4"/>
          <p:cNvSpPr/>
          <p:nvPr/>
        </p:nvSpPr>
        <p:spPr>
          <a:xfrm>
            <a:off x="550644" y="1789200"/>
            <a:ext cx="8053804" cy="4423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smtClean="0"/>
              <a:t>Социальное обеспечение</a:t>
            </a:r>
            <a:endParaRPr lang="ru-RU" b="1" dirty="0"/>
          </a:p>
        </p:txBody>
      </p:sp>
      <p:sp>
        <p:nvSpPr>
          <p:cNvPr id="6" name="Rectangle 5"/>
          <p:cNvSpPr/>
          <p:nvPr/>
        </p:nvSpPr>
        <p:spPr>
          <a:xfrm>
            <a:off x="536072" y="2297792"/>
            <a:ext cx="8068376" cy="5091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Оплата коммунальных услуг</a:t>
            </a:r>
            <a:endParaRPr lang="ru-RU" b="1" dirty="0"/>
          </a:p>
        </p:txBody>
      </p:sp>
      <p:sp>
        <p:nvSpPr>
          <p:cNvPr id="7" name="Rectangle 6"/>
          <p:cNvSpPr/>
          <p:nvPr/>
        </p:nvSpPr>
        <p:spPr>
          <a:xfrm>
            <a:off x="536072" y="2888572"/>
            <a:ext cx="806837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Приобретение продуктов питания</a:t>
            </a:r>
            <a:endParaRPr lang="ru-RU" b="1" dirty="0"/>
          </a:p>
        </p:txBody>
      </p:sp>
      <p:sp>
        <p:nvSpPr>
          <p:cNvPr id="8" name="Rectangle 7"/>
          <p:cNvSpPr/>
          <p:nvPr/>
        </p:nvSpPr>
        <p:spPr>
          <a:xfrm>
            <a:off x="542885" y="3474223"/>
            <a:ext cx="8061563" cy="426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t>Приобретение медикаментов</a:t>
            </a:r>
            <a:endParaRPr lang="ru-RU" b="1" dirty="0"/>
          </a:p>
        </p:txBody>
      </p:sp>
      <p:sp>
        <p:nvSpPr>
          <p:cNvPr id="9" name="Rectangle 8"/>
          <p:cNvSpPr/>
          <p:nvPr/>
        </p:nvSpPr>
        <p:spPr>
          <a:xfrm>
            <a:off x="550644" y="3982736"/>
            <a:ext cx="8053804" cy="454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Платеж в ФФОМС</a:t>
            </a:r>
            <a:endParaRPr lang="ru-RU" b="1" dirty="0"/>
          </a:p>
        </p:txBody>
      </p:sp>
      <p:sp>
        <p:nvSpPr>
          <p:cNvPr id="10" name="Rectangle 9"/>
          <p:cNvSpPr/>
          <p:nvPr/>
        </p:nvSpPr>
        <p:spPr>
          <a:xfrm>
            <a:off x="573779" y="4538183"/>
            <a:ext cx="8045963" cy="4645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t>Погашение заимствований и обслуживание долга</a:t>
            </a:r>
            <a:endParaRPr lang="ru-RU" b="1" dirty="0"/>
          </a:p>
        </p:txBody>
      </p:sp>
      <p:sp>
        <p:nvSpPr>
          <p:cNvPr id="11" name="Rectangle 10"/>
          <p:cNvSpPr/>
          <p:nvPr/>
        </p:nvSpPr>
        <p:spPr>
          <a:xfrm>
            <a:off x="558485" y="5104059"/>
            <a:ext cx="8050468" cy="51913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t>Налоги, арендные платежи, вневедомственная охрана</a:t>
            </a:r>
            <a:endParaRPr lang="ru-RU" b="1" dirty="0"/>
          </a:p>
        </p:txBody>
      </p:sp>
      <p:sp>
        <p:nvSpPr>
          <p:cNvPr id="12" name="Rectangle 11"/>
          <p:cNvSpPr/>
          <p:nvPr/>
        </p:nvSpPr>
        <p:spPr>
          <a:xfrm>
            <a:off x="562378" y="5715226"/>
            <a:ext cx="8042070" cy="571504"/>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ru-RU" b="1" dirty="0" err="1" smtClean="0"/>
              <a:t>Финпомощь</a:t>
            </a:r>
            <a:r>
              <a:rPr lang="ru-RU" b="1" dirty="0" smtClean="0"/>
              <a:t> муниципалитетам на обеспечение социально-значимых расходов</a:t>
            </a:r>
            <a:endParaRPr lang="ru-RU"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64896" cy="1275816"/>
          </a:xfrm>
          <a:solidFill>
            <a:schemeClr val="accent2">
              <a:lumMod val="20000"/>
              <a:lumOff val="80000"/>
            </a:schemeClr>
          </a:solidFill>
        </p:spPr>
        <p:txBody>
          <a:bodyPr>
            <a:normAutofit/>
          </a:bodyPr>
          <a:lstStyle/>
          <a:p>
            <a:r>
              <a:rPr lang="ru-RU" sz="2400" b="1" dirty="0" smtClean="0">
                <a:solidFill>
                  <a:srgbClr val="336600"/>
                </a:solidFill>
              </a:rPr>
              <a:t>Расходы консолидированного бюджета Репьёвского муниципального района в расчете на душу населения в 2024году</a:t>
            </a:r>
            <a:endParaRPr lang="ru-RU" sz="2400" b="1" dirty="0">
              <a:solidFill>
                <a:srgbClr val="336600"/>
              </a:solidFill>
            </a:endParaRPr>
          </a:p>
        </p:txBody>
      </p:sp>
      <p:sp>
        <p:nvSpPr>
          <p:cNvPr id="4" name="Content Placeholder 3"/>
          <p:cNvSpPr>
            <a:spLocks noGrp="1"/>
          </p:cNvSpPr>
          <p:nvPr>
            <p:ph idx="1"/>
          </p:nvPr>
        </p:nvSpPr>
        <p:spPr>
          <a:xfrm>
            <a:off x="2071670" y="1600201"/>
            <a:ext cx="6532778" cy="9001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pPr>
              <a:buNone/>
            </a:pPr>
            <a:r>
              <a:rPr lang="ru-RU" sz="1800" dirty="0" smtClean="0">
                <a:solidFill>
                  <a:schemeClr val="accent5">
                    <a:lumMod val="50000"/>
                  </a:schemeClr>
                </a:solidFill>
              </a:rPr>
              <a:t>Расходов </a:t>
            </a:r>
            <a:r>
              <a:rPr lang="ru-RU" sz="1800" b="1" u="sng" dirty="0" smtClean="0">
                <a:solidFill>
                  <a:schemeClr val="accent5">
                    <a:lumMod val="50000"/>
                  </a:schemeClr>
                </a:solidFill>
              </a:rPr>
              <a:t>консолидированного бюджета Репьёвского муниципального района </a:t>
            </a:r>
            <a:r>
              <a:rPr lang="ru-RU" sz="1800" dirty="0" smtClean="0">
                <a:solidFill>
                  <a:schemeClr val="accent5">
                    <a:lumMod val="50000"/>
                  </a:schemeClr>
                </a:solidFill>
              </a:rPr>
              <a:t>приходится на одного гражданина</a:t>
            </a:r>
            <a:endParaRPr lang="ru-RU" sz="1800" dirty="0">
              <a:solidFill>
                <a:schemeClr val="accent5">
                  <a:lumMod val="50000"/>
                </a:schemeClr>
              </a:solidFill>
            </a:endParaRPr>
          </a:p>
        </p:txBody>
      </p:sp>
      <p:sp>
        <p:nvSpPr>
          <p:cNvPr id="5" name="Rounded Rectangle 4"/>
          <p:cNvSpPr/>
          <p:nvPr/>
        </p:nvSpPr>
        <p:spPr>
          <a:xfrm>
            <a:off x="2071670" y="2714620"/>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solidFill>
                  <a:schemeClr val="accent5">
                    <a:lumMod val="50000"/>
                  </a:schemeClr>
                </a:solidFill>
              </a:rPr>
              <a:t>Расходов консолидированного бюджета Репьёвского муниципального района на </a:t>
            </a:r>
            <a:r>
              <a:rPr lang="ru-RU" b="1" u="sng" dirty="0" smtClean="0">
                <a:solidFill>
                  <a:schemeClr val="accent5">
                    <a:lumMod val="50000"/>
                  </a:schemeClr>
                </a:solidFill>
              </a:rPr>
              <a:t>социальную политику </a:t>
            </a:r>
            <a:r>
              <a:rPr lang="ru-RU" dirty="0" smtClean="0">
                <a:solidFill>
                  <a:schemeClr val="accent5">
                    <a:lumMod val="50000"/>
                  </a:schemeClr>
                </a:solidFill>
              </a:rPr>
              <a:t>приходится на одного гражданина</a:t>
            </a:r>
            <a:endParaRPr lang="ru-RU" dirty="0">
              <a:solidFill>
                <a:schemeClr val="accent5">
                  <a:lumMod val="50000"/>
                </a:schemeClr>
              </a:solidFill>
            </a:endParaRPr>
          </a:p>
        </p:txBody>
      </p:sp>
      <p:sp>
        <p:nvSpPr>
          <p:cNvPr id="6" name="Rounded Rectangle 5"/>
          <p:cNvSpPr/>
          <p:nvPr/>
        </p:nvSpPr>
        <p:spPr>
          <a:xfrm>
            <a:off x="2071670" y="3857628"/>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solidFill>
                  <a:schemeClr val="accent5">
                    <a:lumMod val="50000"/>
                  </a:schemeClr>
                </a:solidFill>
              </a:rPr>
              <a:t>Расходов консолидированного бюджета Репьёвского муниципального района на </a:t>
            </a:r>
            <a:r>
              <a:rPr lang="ru-RU" b="1" u="sng" dirty="0" smtClean="0">
                <a:solidFill>
                  <a:schemeClr val="accent5">
                    <a:lumMod val="50000"/>
                  </a:schemeClr>
                </a:solidFill>
              </a:rPr>
              <a:t>общее образование </a:t>
            </a:r>
            <a:r>
              <a:rPr lang="ru-RU" dirty="0" smtClean="0">
                <a:solidFill>
                  <a:schemeClr val="accent5">
                    <a:lumMod val="50000"/>
                  </a:schemeClr>
                </a:solidFill>
              </a:rPr>
              <a:t>приходится на одного ученика</a:t>
            </a:r>
            <a:endParaRPr lang="ru-RU" dirty="0">
              <a:solidFill>
                <a:schemeClr val="accent5">
                  <a:lumMod val="50000"/>
                </a:schemeClr>
              </a:solidFill>
            </a:endParaRPr>
          </a:p>
        </p:txBody>
      </p:sp>
      <p:sp>
        <p:nvSpPr>
          <p:cNvPr id="7" name="Rounded Rectangle 6"/>
          <p:cNvSpPr/>
          <p:nvPr/>
        </p:nvSpPr>
        <p:spPr>
          <a:xfrm>
            <a:off x="2071670" y="5072074"/>
            <a:ext cx="6532778"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solidFill>
                  <a:schemeClr val="accent5">
                    <a:lumMod val="50000"/>
                  </a:schemeClr>
                </a:solidFill>
              </a:rPr>
              <a:t>Расходов консолидированного бюджета Репьёвского муниципального района на </a:t>
            </a:r>
            <a:r>
              <a:rPr lang="ru-RU" b="1" u="sng" dirty="0" smtClean="0">
                <a:solidFill>
                  <a:schemeClr val="accent5">
                    <a:lumMod val="50000"/>
                  </a:schemeClr>
                </a:solidFill>
              </a:rPr>
              <a:t>дошкольное образование </a:t>
            </a:r>
            <a:r>
              <a:rPr lang="ru-RU" dirty="0" smtClean="0">
                <a:solidFill>
                  <a:schemeClr val="accent5">
                    <a:lumMod val="50000"/>
                  </a:schemeClr>
                </a:solidFill>
              </a:rPr>
              <a:t>приходится на одного дошкольника</a:t>
            </a:r>
            <a:endParaRPr lang="ru-RU" dirty="0">
              <a:solidFill>
                <a:schemeClr val="accent5">
                  <a:lumMod val="50000"/>
                </a:schemeClr>
              </a:solidFill>
            </a:endParaRPr>
          </a:p>
        </p:txBody>
      </p:sp>
      <p:sp>
        <p:nvSpPr>
          <p:cNvPr id="8" name="Rounded Rectangle 7"/>
          <p:cNvSpPr/>
          <p:nvPr/>
        </p:nvSpPr>
        <p:spPr>
          <a:xfrm>
            <a:off x="539552" y="1571612"/>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accent5">
                    <a:lumMod val="50000"/>
                  </a:schemeClr>
                </a:solidFill>
              </a:rPr>
              <a:t>35714</a:t>
            </a:r>
          </a:p>
          <a:p>
            <a:pPr algn="ctr"/>
            <a:r>
              <a:rPr lang="ru-RU" b="1" dirty="0" smtClean="0">
                <a:solidFill>
                  <a:schemeClr val="accent5">
                    <a:lumMod val="50000"/>
                  </a:schemeClr>
                </a:solidFill>
              </a:rPr>
              <a:t>рубля в год</a:t>
            </a:r>
            <a:endParaRPr lang="ru-RU" b="1" dirty="0">
              <a:solidFill>
                <a:schemeClr val="accent5">
                  <a:lumMod val="50000"/>
                </a:schemeClr>
              </a:solidFill>
            </a:endParaRPr>
          </a:p>
        </p:txBody>
      </p:sp>
      <p:sp>
        <p:nvSpPr>
          <p:cNvPr id="9" name="Rounded Rectangle 8"/>
          <p:cNvSpPr/>
          <p:nvPr/>
        </p:nvSpPr>
        <p:spPr>
          <a:xfrm>
            <a:off x="539552" y="2714620"/>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accent5">
                    <a:lumMod val="50000"/>
                  </a:schemeClr>
                </a:solidFill>
              </a:rPr>
              <a:t>1777</a:t>
            </a:r>
            <a:endParaRPr lang="ru-RU" b="1" dirty="0">
              <a:solidFill>
                <a:schemeClr val="accent5">
                  <a:lumMod val="50000"/>
                </a:schemeClr>
              </a:solidFill>
            </a:endParaRPr>
          </a:p>
          <a:p>
            <a:pPr algn="ctr"/>
            <a:r>
              <a:rPr lang="ru-RU" b="1" dirty="0">
                <a:solidFill>
                  <a:schemeClr val="accent5">
                    <a:lumMod val="50000"/>
                  </a:schemeClr>
                </a:solidFill>
              </a:rPr>
              <a:t> рубля в год</a:t>
            </a:r>
          </a:p>
        </p:txBody>
      </p:sp>
      <p:sp>
        <p:nvSpPr>
          <p:cNvPr id="10" name="Rounded Rectangle 9"/>
          <p:cNvSpPr/>
          <p:nvPr/>
        </p:nvSpPr>
        <p:spPr>
          <a:xfrm>
            <a:off x="539552" y="5072074"/>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accent5">
                    <a:lumMod val="50000"/>
                  </a:schemeClr>
                </a:solidFill>
              </a:rPr>
              <a:t>137197</a:t>
            </a:r>
            <a:endParaRPr lang="ru-RU" b="1" dirty="0">
              <a:solidFill>
                <a:schemeClr val="accent5">
                  <a:lumMod val="50000"/>
                </a:schemeClr>
              </a:solidFill>
            </a:endParaRPr>
          </a:p>
          <a:p>
            <a:pPr algn="ctr"/>
            <a:r>
              <a:rPr lang="ru-RU" b="1" dirty="0">
                <a:solidFill>
                  <a:schemeClr val="accent5">
                    <a:lumMod val="50000"/>
                  </a:schemeClr>
                </a:solidFill>
              </a:rPr>
              <a:t> рубля в год</a:t>
            </a:r>
          </a:p>
        </p:txBody>
      </p:sp>
      <p:sp>
        <p:nvSpPr>
          <p:cNvPr id="11" name="Rounded Rectangle 10"/>
          <p:cNvSpPr/>
          <p:nvPr/>
        </p:nvSpPr>
        <p:spPr>
          <a:xfrm>
            <a:off x="539552" y="3857628"/>
            <a:ext cx="1389242"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accent5">
                    <a:lumMod val="50000"/>
                  </a:schemeClr>
                </a:solidFill>
              </a:rPr>
              <a:t>160851 </a:t>
            </a:r>
            <a:r>
              <a:rPr lang="ru-RU" b="1" dirty="0">
                <a:solidFill>
                  <a:schemeClr val="accent5">
                    <a:lumMod val="50000"/>
                  </a:schemeClr>
                </a:solidFill>
              </a:rPr>
              <a:t>рубля в год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00240"/>
            <a:ext cx="7780365" cy="4714908"/>
          </a:xfrm>
        </p:spPr>
        <p:txBody>
          <a:bodyPr>
            <a:normAutofit/>
          </a:bodyPr>
          <a:lstStyle/>
          <a:p>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endParaRPr lang="ru-RU" sz="2000" dirty="0"/>
          </a:p>
        </p:txBody>
      </p:sp>
      <p:sp>
        <p:nvSpPr>
          <p:cNvPr id="3" name="Text Placeholder 2"/>
          <p:cNvSpPr>
            <a:spLocks noGrp="1"/>
          </p:cNvSpPr>
          <p:nvPr>
            <p:ph type="body" idx="1"/>
          </p:nvPr>
        </p:nvSpPr>
        <p:spPr>
          <a:xfrm>
            <a:off x="179512" y="267779"/>
            <a:ext cx="7941227" cy="714936"/>
          </a:xfrm>
        </p:spPr>
        <p:txBody>
          <a:bodyPr>
            <a:normAutofit fontScale="25000" lnSpcReduction="20000"/>
          </a:bodyPr>
          <a:lstStyle/>
          <a:p>
            <a:pPr algn="ctr"/>
            <a:r>
              <a:rPr lang="ru-RU" sz="11200" b="1" dirty="0" smtClean="0">
                <a:solidFill>
                  <a:schemeClr val="accent3">
                    <a:lumMod val="60000"/>
                    <a:lumOff val="40000"/>
                  </a:schemeClr>
                </a:solidFill>
              </a:rPr>
              <a:t>Что такое Бюджет</a:t>
            </a:r>
            <a:r>
              <a:rPr lang="en-US" sz="11200" b="1" dirty="0" smtClean="0">
                <a:solidFill>
                  <a:schemeClr val="accent3">
                    <a:lumMod val="60000"/>
                    <a:lumOff val="40000"/>
                  </a:schemeClr>
                </a:solidFill>
              </a:rPr>
              <a:t>?</a:t>
            </a:r>
            <a:r>
              <a:rPr lang="ru-RU" sz="11200" b="1" dirty="0" smtClean="0">
                <a:solidFill>
                  <a:schemeClr val="accent3">
                    <a:lumMod val="60000"/>
                    <a:lumOff val="40000"/>
                  </a:schemeClr>
                </a:solidFill>
              </a:rPr>
              <a:t> Какие бывают бюджеты</a:t>
            </a:r>
            <a:r>
              <a:rPr lang="en-US" sz="11200" b="1" dirty="0" smtClean="0">
                <a:solidFill>
                  <a:schemeClr val="accent3">
                    <a:lumMod val="60000"/>
                    <a:lumOff val="40000"/>
                  </a:schemeClr>
                </a:solidFill>
              </a:rPr>
              <a:t>?</a:t>
            </a:r>
            <a:endParaRPr lang="ru-RU" sz="11200" b="1" dirty="0" smtClean="0">
              <a:solidFill>
                <a:schemeClr val="accent3">
                  <a:lumMod val="60000"/>
                  <a:lumOff val="40000"/>
                </a:schemeClr>
              </a:solidFill>
            </a:endParaRPr>
          </a:p>
          <a:p>
            <a:pPr algn="ctr"/>
            <a:endParaRPr lang="ru-RU" sz="2800" b="1" dirty="0" smtClean="0">
              <a:solidFill>
                <a:schemeClr val="tx1"/>
              </a:solidFill>
            </a:endParaRPr>
          </a:p>
          <a:p>
            <a:pPr algn="ctr"/>
            <a:r>
              <a:rPr lang="ru-RU" sz="9600" b="1" dirty="0" smtClean="0">
                <a:solidFill>
                  <a:schemeClr val="tx1"/>
                </a:solidFill>
              </a:rPr>
              <a:t>Бюджет – это план доходов и расходов на определенный период</a:t>
            </a:r>
            <a:endParaRPr lang="en-US" sz="9600" b="1" dirty="0" smtClean="0">
              <a:solidFill>
                <a:schemeClr val="tx1"/>
              </a:solidFill>
            </a:endParaRPr>
          </a:p>
        </p:txBody>
      </p:sp>
      <p:sp>
        <p:nvSpPr>
          <p:cNvPr id="4" name="Rounded Rectangle 3"/>
          <p:cNvSpPr/>
          <p:nvPr/>
        </p:nvSpPr>
        <p:spPr>
          <a:xfrm>
            <a:off x="781216" y="2552981"/>
            <a:ext cx="2940529" cy="1783918"/>
          </a:xfrm>
          <a:prstGeom prst="roundRect">
            <a:avLst/>
          </a:prstGeom>
          <a:scene3d>
            <a:camera prst="orthographicFront"/>
            <a:lightRig rig="threePt" dir="t"/>
          </a:scene3d>
          <a:sp3d>
            <a:bevelT w="1143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t> </a:t>
            </a:r>
            <a:r>
              <a:rPr lang="ru-RU" b="1" dirty="0" smtClean="0">
                <a:solidFill>
                  <a:schemeClr val="accent4">
                    <a:lumMod val="50000"/>
                  </a:schemeClr>
                </a:solidFill>
              </a:rPr>
              <a:t>Консолидированный бюджет Репьёвского муниципального района Воронежской области</a:t>
            </a:r>
            <a:endParaRPr lang="ru-RU" b="1" dirty="0">
              <a:solidFill>
                <a:schemeClr val="accent4">
                  <a:lumMod val="50000"/>
                </a:schemeClr>
              </a:solidFill>
            </a:endParaRPr>
          </a:p>
        </p:txBody>
      </p:sp>
      <p:sp>
        <p:nvSpPr>
          <p:cNvPr id="7" name="Down Arrow 6"/>
          <p:cNvSpPr/>
          <p:nvPr/>
        </p:nvSpPr>
        <p:spPr>
          <a:xfrm rot="16200000" flipH="1">
            <a:off x="4122933" y="2291100"/>
            <a:ext cx="57264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Down Arrow 7"/>
          <p:cNvSpPr/>
          <p:nvPr/>
        </p:nvSpPr>
        <p:spPr>
          <a:xfrm rot="16200000">
            <a:off x="4199156" y="3414966"/>
            <a:ext cx="576064" cy="98501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ln>
                <a:solidFill>
                  <a:sysClr val="windowText" lastClr="000000"/>
                </a:solidFill>
              </a:ln>
            </a:endParaRPr>
          </a:p>
        </p:txBody>
      </p:sp>
      <p:sp>
        <p:nvSpPr>
          <p:cNvPr id="12" name="Flowchart: Connector 11"/>
          <p:cNvSpPr/>
          <p:nvPr/>
        </p:nvSpPr>
        <p:spPr>
          <a:xfrm>
            <a:off x="7481062" y="3465581"/>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a:t>
            </a:r>
            <a:endParaRPr lang="ru-RU" sz="2400" b="1" dirty="0">
              <a:solidFill>
                <a:schemeClr val="accent2">
                  <a:lumMod val="50000"/>
                </a:schemeClr>
              </a:solidFill>
            </a:endParaRPr>
          </a:p>
        </p:txBody>
      </p:sp>
      <p:sp>
        <p:nvSpPr>
          <p:cNvPr id="13" name="Flowchart: Connector 12"/>
          <p:cNvSpPr/>
          <p:nvPr/>
        </p:nvSpPr>
        <p:spPr>
          <a:xfrm>
            <a:off x="7394571" y="2186620"/>
            <a:ext cx="1100142" cy="1071570"/>
          </a:xfrm>
          <a:prstGeom prst="flowChartConnector">
            <a:avLst/>
          </a:prstGeom>
          <a:scene3d>
            <a:camera prst="orthographicFront"/>
            <a:lightRig rig="threePt" dir="t"/>
          </a:scene3d>
          <a:sp3d>
            <a:bevelT w="114300" prst="artDeco"/>
          </a:sp3d>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accent2">
                    <a:lumMod val="50000"/>
                  </a:schemeClr>
                </a:solidFill>
              </a:rPr>
              <a:t>11</a:t>
            </a:r>
            <a:endParaRPr lang="ru-RU" sz="2400" b="1" dirty="0">
              <a:solidFill>
                <a:schemeClr val="accent2">
                  <a:lumMod val="50000"/>
                </a:schemeClr>
              </a:solidFill>
            </a:endParaRPr>
          </a:p>
        </p:txBody>
      </p:sp>
      <p:sp>
        <p:nvSpPr>
          <p:cNvPr id="5" name="Овал 4"/>
          <p:cNvSpPr/>
          <p:nvPr/>
        </p:nvSpPr>
        <p:spPr>
          <a:xfrm flipH="1">
            <a:off x="5000046" y="2259235"/>
            <a:ext cx="2308034" cy="1029705"/>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Бюджеты сельских поселений</a:t>
            </a:r>
            <a:endParaRPr lang="ru-RU" b="1" dirty="0">
              <a:solidFill>
                <a:schemeClr val="accent2">
                  <a:lumMod val="50000"/>
                </a:schemeClr>
              </a:solidFill>
            </a:endParaRPr>
          </a:p>
        </p:txBody>
      </p:sp>
      <p:sp>
        <p:nvSpPr>
          <p:cNvPr id="10" name="Овал 9"/>
          <p:cNvSpPr/>
          <p:nvPr/>
        </p:nvSpPr>
        <p:spPr>
          <a:xfrm flipH="1">
            <a:off x="5066184" y="3392670"/>
            <a:ext cx="2308034" cy="1048158"/>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50000"/>
                  </a:schemeClr>
                </a:solidFill>
              </a:rPr>
              <a:t>Бюджет района</a:t>
            </a:r>
            <a:endParaRPr lang="ru-RU" b="1" dirty="0">
              <a:solidFill>
                <a:schemeClr val="accent2">
                  <a:lumMod val="50000"/>
                </a:schemeClr>
              </a:solidFill>
            </a:endParaRPr>
          </a:p>
        </p:txBody>
      </p:sp>
      <p:pic>
        <p:nvPicPr>
          <p:cNvPr id="6" name="Рисунок 5"/>
          <p:cNvPicPr>
            <a:picLocks noChangeAspect="1"/>
          </p:cNvPicPr>
          <p:nvPr/>
        </p:nvPicPr>
        <p:blipFill>
          <a:blip r:embed="rId2"/>
          <a:stretch>
            <a:fillRect/>
          </a:stretch>
        </p:blipFill>
        <p:spPr>
          <a:xfrm>
            <a:off x="2308267" y="4583189"/>
            <a:ext cx="3443093" cy="176484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39551" y="7286"/>
            <a:ext cx="8064896" cy="556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 Развитие образования »</a:t>
            </a:r>
            <a:endParaRPr lang="ru-RU" b="1" dirty="0">
              <a:solidFill>
                <a:srgbClr val="006600"/>
              </a:solidFill>
            </a:endParaRPr>
          </a:p>
        </p:txBody>
      </p:sp>
      <p:sp>
        <p:nvSpPr>
          <p:cNvPr id="4" name="Стрелка вниз 3"/>
          <p:cNvSpPr/>
          <p:nvPr/>
        </p:nvSpPr>
        <p:spPr>
          <a:xfrm flipH="1">
            <a:off x="4824028" y="1988840"/>
            <a:ext cx="396044" cy="360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2" y="1411115"/>
            <a:ext cx="9144000" cy="155775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2">
                  <a:lumMod val="20000"/>
                  <a:lumOff val="8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a:t>
            </a:r>
            <a:r>
              <a:rPr lang="en-US" sz="1200" b="1" u="sng" dirty="0" smtClean="0">
                <a:solidFill>
                  <a:schemeClr val="accent1">
                    <a:lumMod val="50000"/>
                  </a:schemeClr>
                </a:solidFill>
              </a:rPr>
              <a:t>2</a:t>
            </a:r>
            <a:r>
              <a:rPr lang="ru-RU" sz="1200" b="1" u="sng" dirty="0" smtClean="0">
                <a:solidFill>
                  <a:schemeClr val="accent1">
                    <a:lumMod val="50000"/>
                  </a:schemeClr>
                </a:solidFill>
              </a:rPr>
              <a:t>4г. </a:t>
            </a:r>
            <a:r>
              <a:rPr lang="ru-RU" sz="1200" b="1" u="sng" dirty="0" smtClean="0">
                <a:solidFill>
                  <a:schemeClr val="accent1">
                    <a:lumMod val="50000"/>
                  </a:schemeClr>
                </a:solidFill>
              </a:rPr>
              <a:t>243924,9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a:t>
            </a:r>
            <a:r>
              <a:rPr lang="ru-RU" sz="1200" b="1" u="sng" dirty="0" smtClean="0">
                <a:solidFill>
                  <a:schemeClr val="accent1">
                    <a:lumMod val="50000"/>
                  </a:schemeClr>
                </a:solidFill>
              </a:rPr>
              <a:t>236491,3 </a:t>
            </a:r>
            <a:r>
              <a:rPr lang="ru-RU" sz="1200" b="1" u="sng" dirty="0" smtClean="0">
                <a:solidFill>
                  <a:schemeClr val="accent1">
                    <a:lumMod val="50000"/>
                  </a:schemeClr>
                </a:solidFill>
              </a:rPr>
              <a:t>тыс. руб., в 202</a:t>
            </a:r>
            <a:r>
              <a:rPr lang="ru-RU" sz="1200" b="1" u="sng" dirty="0">
                <a:solidFill>
                  <a:schemeClr val="accent1">
                    <a:lumMod val="50000"/>
                  </a:schemeClr>
                </a:solidFill>
              </a:rPr>
              <a:t>6</a:t>
            </a:r>
            <a:r>
              <a:rPr lang="ru-RU" sz="1200" b="1" u="sng" dirty="0" smtClean="0">
                <a:solidFill>
                  <a:schemeClr val="accent1">
                    <a:lumMod val="50000"/>
                  </a:schemeClr>
                </a:solidFill>
              </a:rPr>
              <a:t>г. </a:t>
            </a:r>
            <a:r>
              <a:rPr lang="ru-RU" sz="1200" b="1" u="sng" dirty="0" smtClean="0">
                <a:solidFill>
                  <a:schemeClr val="accent1">
                    <a:lumMod val="50000"/>
                  </a:schemeClr>
                </a:solidFill>
              </a:rPr>
              <a:t>248886 </a:t>
            </a:r>
            <a:r>
              <a:rPr lang="ru-RU" sz="1200" b="1" u="sng" dirty="0" smtClean="0">
                <a:solidFill>
                  <a:schemeClr val="accent1">
                    <a:lumMod val="50000"/>
                  </a:schemeClr>
                </a:solidFill>
              </a:rPr>
              <a:t>тыс. руб.</a:t>
            </a:r>
          </a:p>
          <a:p>
            <a:r>
              <a:rPr lang="ru-RU" sz="1200" b="1" dirty="0" smtClean="0">
                <a:solidFill>
                  <a:schemeClr val="accent1">
                    <a:lumMod val="50000"/>
                  </a:schemeClr>
                </a:solidFill>
              </a:rPr>
              <a:t>Подпрограмма 1 «Развитие дошкольного и общего образования» в 20</a:t>
            </a:r>
            <a:r>
              <a:rPr lang="en-US" sz="1200" b="1" dirty="0" smtClean="0">
                <a:solidFill>
                  <a:schemeClr val="accent1">
                    <a:lumMod val="50000"/>
                  </a:schemeClr>
                </a:solidFill>
              </a:rPr>
              <a:t>2</a:t>
            </a:r>
            <a:r>
              <a:rPr lang="ru-RU" sz="1200" b="1" dirty="0" smtClean="0">
                <a:solidFill>
                  <a:schemeClr val="accent1">
                    <a:lumMod val="50000"/>
                  </a:schemeClr>
                </a:solidFill>
              </a:rPr>
              <a:t>4г. 205080 тыс. руб.</a:t>
            </a:r>
          </a:p>
          <a:p>
            <a:r>
              <a:rPr lang="ru-RU" sz="1200" b="1" dirty="0" smtClean="0">
                <a:solidFill>
                  <a:schemeClr val="accent1">
                    <a:lumMod val="50000"/>
                  </a:schemeClr>
                </a:solidFill>
              </a:rPr>
              <a:t>Подпрограмма 2 «Развитие дополнительного образования и воспитания» в 20</a:t>
            </a:r>
            <a:r>
              <a:rPr lang="en-US" sz="1200" b="1" dirty="0" smtClean="0">
                <a:solidFill>
                  <a:schemeClr val="accent1">
                    <a:lumMod val="50000"/>
                  </a:schemeClr>
                </a:solidFill>
              </a:rPr>
              <a:t>2</a:t>
            </a:r>
            <a:r>
              <a:rPr lang="ru-RU" sz="1200" b="1" dirty="0" smtClean="0">
                <a:solidFill>
                  <a:schemeClr val="accent1">
                    <a:lumMod val="50000"/>
                  </a:schemeClr>
                </a:solidFill>
              </a:rPr>
              <a:t>4г. 10818,7 тыс. руб.</a:t>
            </a:r>
          </a:p>
          <a:p>
            <a:r>
              <a:rPr lang="ru-RU" sz="1200" b="1" dirty="0" smtClean="0">
                <a:solidFill>
                  <a:schemeClr val="accent1">
                    <a:lumMod val="50000"/>
                  </a:schemeClr>
                </a:solidFill>
              </a:rPr>
              <a:t>Подпрограмма 3 «Организация отдыха и оздоровления детей и молодежи» в 20</a:t>
            </a:r>
            <a:r>
              <a:rPr lang="en-US" sz="1200" b="1" dirty="0" smtClean="0">
                <a:solidFill>
                  <a:schemeClr val="accent1">
                    <a:lumMod val="50000"/>
                  </a:schemeClr>
                </a:solidFill>
              </a:rPr>
              <a:t>2</a:t>
            </a:r>
            <a:r>
              <a:rPr lang="ru-RU" sz="1200" b="1" dirty="0" smtClean="0">
                <a:solidFill>
                  <a:schemeClr val="accent1">
                    <a:lumMod val="50000"/>
                  </a:schemeClr>
                </a:solidFill>
              </a:rPr>
              <a:t>4г. 2000,1 тыс. руб.</a:t>
            </a:r>
          </a:p>
          <a:p>
            <a:r>
              <a:rPr lang="ru-RU" sz="1200" b="1" dirty="0" smtClean="0">
                <a:solidFill>
                  <a:schemeClr val="accent1">
                    <a:lumMod val="50000"/>
                  </a:schemeClr>
                </a:solidFill>
              </a:rPr>
              <a:t>Подпрограмма 4 « Социальная поддержка детей-сирот и детей, нуждающихся в особой защите государства» в 20</a:t>
            </a:r>
            <a:r>
              <a:rPr lang="en-US" sz="1200" b="1" dirty="0" smtClean="0">
                <a:solidFill>
                  <a:schemeClr val="accent1">
                    <a:lumMod val="50000"/>
                  </a:schemeClr>
                </a:solidFill>
              </a:rPr>
              <a:t>2</a:t>
            </a:r>
            <a:r>
              <a:rPr lang="ru-RU" sz="1200" b="1" dirty="0" smtClean="0">
                <a:solidFill>
                  <a:schemeClr val="accent1">
                    <a:lumMod val="50000"/>
                  </a:schemeClr>
                </a:solidFill>
              </a:rPr>
              <a:t>4г. </a:t>
            </a:r>
            <a:r>
              <a:rPr lang="ru-RU" sz="1200" b="1" dirty="0" smtClean="0">
                <a:solidFill>
                  <a:schemeClr val="accent1">
                    <a:lumMod val="50000"/>
                  </a:schemeClr>
                </a:solidFill>
              </a:rPr>
              <a:t>20801 </a:t>
            </a:r>
            <a:r>
              <a:rPr lang="ru-RU" sz="1200" b="1" dirty="0" smtClean="0">
                <a:solidFill>
                  <a:schemeClr val="accent1">
                    <a:lumMod val="50000"/>
                  </a:schemeClr>
                </a:solidFill>
              </a:rPr>
              <a:t>тыс. руб.</a:t>
            </a:r>
          </a:p>
          <a:p>
            <a:r>
              <a:rPr lang="ru-RU" sz="1200" b="1" dirty="0" smtClean="0">
                <a:solidFill>
                  <a:schemeClr val="accent1">
                    <a:lumMod val="50000"/>
                  </a:schemeClr>
                </a:solidFill>
              </a:rPr>
              <a:t>Подпрограмма 5 « Финансовое обеспечение реализации муниципальной программы в 20</a:t>
            </a:r>
            <a:r>
              <a:rPr lang="en-US" sz="1200" b="1" dirty="0" smtClean="0">
                <a:solidFill>
                  <a:schemeClr val="accent1">
                    <a:lumMod val="50000"/>
                  </a:schemeClr>
                </a:solidFill>
              </a:rPr>
              <a:t>2</a:t>
            </a:r>
            <a:r>
              <a:rPr lang="ru-RU" sz="1200" b="1" dirty="0" smtClean="0">
                <a:solidFill>
                  <a:schemeClr val="accent1">
                    <a:lumMod val="50000"/>
                  </a:schemeClr>
                </a:solidFill>
              </a:rPr>
              <a:t>4г.  </a:t>
            </a:r>
            <a:r>
              <a:rPr lang="ru-RU" sz="1200" b="1" dirty="0" smtClean="0">
                <a:solidFill>
                  <a:schemeClr val="accent1">
                    <a:lumMod val="50000"/>
                  </a:schemeClr>
                </a:solidFill>
              </a:rPr>
              <a:t>5225,1тыс</a:t>
            </a:r>
            <a:r>
              <a:rPr lang="ru-RU" sz="1200" b="1" dirty="0" smtClean="0">
                <a:solidFill>
                  <a:schemeClr val="accent1">
                    <a:lumMod val="50000"/>
                  </a:schemeClr>
                </a:solidFill>
              </a:rPr>
              <a:t>. руб.</a:t>
            </a: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0" y="2968876"/>
            <a:ext cx="2483768" cy="388912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ЦЕЛЬ МУНИЦИПАЛЬНОЙ ПРОГРАММЫ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1100" b="1" dirty="0" smtClean="0">
                <a:solidFill>
                  <a:schemeClr val="accent3">
                    <a:lumMod val="50000"/>
                  </a:schemeClr>
                </a:solidFill>
              </a:rPr>
              <a:t>-обеспечение высокого качества образования в соответствии с меняющимися запросами населения и перспективными задачами развития общества и экономики;</a:t>
            </a:r>
            <a:r>
              <a:rPr lang="ru-RU" sz="1100" dirty="0" smtClean="0"/>
              <a:t> </a:t>
            </a:r>
          </a:p>
          <a:p>
            <a:r>
              <a:rPr lang="ru-RU" sz="1100" b="1" dirty="0">
                <a:solidFill>
                  <a:schemeClr val="accent3">
                    <a:lumMod val="50000"/>
                  </a:schemeClr>
                </a:solidFill>
              </a:rPr>
              <a:t>-</a:t>
            </a:r>
            <a:r>
              <a:rPr lang="ru-RU" sz="1100" b="1" dirty="0" smtClean="0">
                <a:solidFill>
                  <a:schemeClr val="accent3">
                    <a:lumMod val="50000"/>
                  </a:schemeClr>
                </a:solidFill>
              </a:rPr>
              <a:t>повышение </a:t>
            </a:r>
            <a:r>
              <a:rPr lang="ru-RU" sz="1100" b="1" dirty="0">
                <a:solidFill>
                  <a:schemeClr val="accent3">
                    <a:lumMod val="50000"/>
                  </a:schemeClr>
                </a:solidFill>
              </a:rPr>
              <a:t>эффективности реализации молодежной политики в интересах инновационного социально ориентированного развития Репьёвского района</a:t>
            </a:r>
            <a:r>
              <a:rPr lang="ru-RU" sz="1100" b="1" dirty="0" smtClean="0">
                <a:solidFill>
                  <a:schemeClr val="accent3">
                    <a:lumMod val="50000"/>
                  </a:schemeClr>
                </a:solidFill>
              </a:rPr>
              <a:t>;</a:t>
            </a:r>
          </a:p>
          <a:p>
            <a:r>
              <a:rPr lang="ru-RU" sz="1100" dirty="0" smtClean="0"/>
              <a:t> </a:t>
            </a:r>
            <a:r>
              <a:rPr lang="ru-RU" sz="1100" b="1" dirty="0">
                <a:solidFill>
                  <a:schemeClr val="accent3">
                    <a:lumMod val="50000"/>
                  </a:schemeClr>
                </a:solidFill>
              </a:rPr>
              <a:t>- создание условий для успешной социализации и эффективной самореализации детей, нуждающихся в особой защите государства.</a:t>
            </a:r>
          </a:p>
        </p:txBody>
      </p:sp>
      <p:sp>
        <p:nvSpPr>
          <p:cNvPr id="7" name="Скругленный прямоугольник 6"/>
          <p:cNvSpPr/>
          <p:nvPr/>
        </p:nvSpPr>
        <p:spPr>
          <a:xfrm>
            <a:off x="2699792" y="2968875"/>
            <a:ext cx="6444208" cy="38891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3">
                    <a:lumMod val="50000"/>
                  </a:schemeClr>
                </a:solidFill>
              </a:rPr>
              <a:t>    </a:t>
            </a:r>
            <a:r>
              <a:rPr lang="ru-RU" sz="1200" b="1" dirty="0" smtClean="0">
                <a:solidFill>
                  <a:schemeClr val="accent3">
                    <a:lumMod val="50000"/>
                  </a:schemeClr>
                </a:solidFill>
              </a:rPr>
              <a:t>ЗАДАЧИ МУНИЦИПАЛЬНОЙ ПРОГРАММЫ</a:t>
            </a:r>
            <a:r>
              <a:rPr lang="en-US" sz="1200" b="1" dirty="0" smtClean="0">
                <a:solidFill>
                  <a:schemeClr val="accent3">
                    <a:lumMod val="50000"/>
                  </a:schemeClr>
                </a:solidFill>
              </a:rPr>
              <a:t>:</a:t>
            </a:r>
          </a:p>
          <a:p>
            <a:r>
              <a:rPr lang="ru-RU" sz="1100" b="1" dirty="0" smtClean="0">
                <a:solidFill>
                  <a:schemeClr val="accent3">
                    <a:lumMod val="50000"/>
                  </a:schemeClr>
                </a:solidFill>
              </a:rPr>
              <a:t>-формирование </a:t>
            </a:r>
            <a:r>
              <a:rPr lang="ru-RU" sz="1100" b="1" dirty="0">
                <a:solidFill>
                  <a:schemeClr val="accent3">
                    <a:lumMod val="50000"/>
                  </a:schemeClr>
                </a:solidFill>
              </a:rPr>
              <a:t>гибкой, подотчетной обществу системы непрерывного образования, развивающей человеческий потенциал, обеспечивающей текущие и перспективные потребности социально-экономического развития Репьевского района</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инфраструктуры и организационно-экономических механизмов, обеспечивающих максимально равную доступность услуг дошкольного, общего, дополнительного образования детей</a:t>
            </a:r>
            <a:r>
              <a:rPr lang="ru-RU" sz="1100" b="1" dirty="0" smtClean="0">
                <a:solidFill>
                  <a:schemeClr val="accent3">
                    <a:lumMod val="50000"/>
                  </a:schemeClr>
                </a:solidFill>
              </a:rPr>
              <a:t>;</a:t>
            </a:r>
          </a:p>
          <a:p>
            <a:r>
              <a:rPr lang="ru-RU" sz="1100" b="1" dirty="0" smtClean="0">
                <a:solidFill>
                  <a:schemeClr val="accent3">
                    <a:lumMod val="50000"/>
                  </a:schemeClr>
                </a:solidFill>
              </a:rPr>
              <a:t>- </a:t>
            </a:r>
            <a:r>
              <a:rPr lang="ru-RU" sz="1100" b="1" dirty="0">
                <a:solidFill>
                  <a:schemeClr val="accent3">
                    <a:lumMod val="50000"/>
                  </a:schemeClr>
                </a:solidFill>
              </a:rPr>
              <a:t>модернизация основных образовательных программ образовательных организаций в системах дошкольного, общего и дополнительного образования детей, направленная на достижение современного качества учебных результатов и результатов социализации;</a:t>
            </a:r>
          </a:p>
          <a:p>
            <a:r>
              <a:rPr lang="ru-RU" sz="1100" b="1" dirty="0" smtClean="0">
                <a:solidFill>
                  <a:schemeClr val="accent3">
                    <a:lumMod val="50000"/>
                  </a:schemeClr>
                </a:solidFill>
              </a:rPr>
              <a:t>-адаптация </a:t>
            </a:r>
            <a:r>
              <a:rPr lang="ru-RU" sz="1100" b="1" dirty="0">
                <a:solidFill>
                  <a:schemeClr val="accent3">
                    <a:lumMod val="50000"/>
                  </a:schemeClr>
                </a:solidFill>
              </a:rPr>
              <a:t>образовательных программ с целью обучения лиц с ограниченными возможностями здоровья, направленных на обеспечение коррекции нарушений развития и социальную адаптацию указанных лиц</a:t>
            </a:r>
            <a:r>
              <a:rPr lang="ru-RU" sz="1100" b="1" dirty="0" smtClean="0">
                <a:solidFill>
                  <a:schemeClr val="accent3">
                    <a:lumMod val="50000"/>
                  </a:schemeClr>
                </a:solidFill>
              </a:rPr>
              <a:t>;</a:t>
            </a:r>
          </a:p>
          <a:p>
            <a:r>
              <a:rPr lang="ru-RU" sz="1100" b="1" dirty="0" smtClean="0">
                <a:solidFill>
                  <a:schemeClr val="accent3">
                    <a:lumMod val="50000"/>
                  </a:schemeClr>
                </a:solidFill>
              </a:rPr>
              <a:t>-развитие </a:t>
            </a:r>
            <a:r>
              <a:rPr lang="ru-RU" sz="1100" b="1" dirty="0">
                <a:solidFill>
                  <a:schemeClr val="accent3">
                    <a:lumMod val="50000"/>
                  </a:schemeClr>
                </a:solidFill>
              </a:rPr>
              <a:t>потенциала организаций дополнительного образования детей в формировании мотивации к познанию и творчеству, создание среды и ресурсов открытого образования для позитивной социализации и самореализации детей и молодежи</a:t>
            </a:r>
            <a:r>
              <a:rPr lang="ru-RU" sz="1100" b="1" dirty="0" smtClean="0">
                <a:solidFill>
                  <a:schemeClr val="accent3">
                    <a:lumMod val="50000"/>
                  </a:schemeClr>
                </a:solidFill>
              </a:rPr>
              <a:t>;</a:t>
            </a:r>
          </a:p>
          <a:p>
            <a:pPr marL="171450" indent="-171450">
              <a:buFontTx/>
              <a:buChar char="-"/>
            </a:pPr>
            <a:r>
              <a:rPr lang="ru-RU" sz="1100" b="1" dirty="0">
                <a:solidFill>
                  <a:schemeClr val="accent3">
                    <a:lumMod val="50000"/>
                  </a:schemeClr>
                </a:solidFill>
              </a:rPr>
              <a:t>о</a:t>
            </a:r>
            <a:r>
              <a:rPr lang="ru-RU" sz="1100" b="1" dirty="0" smtClean="0">
                <a:solidFill>
                  <a:schemeClr val="accent3">
                    <a:lumMod val="50000"/>
                  </a:schemeClr>
                </a:solidFill>
              </a:rPr>
              <a:t>беспечение эффективного оздоровления, отдыха и занятости, развития творческого, интеллектуального потенциала и личностного развития детей и молодежи</a:t>
            </a:r>
            <a:r>
              <a:rPr lang="en-US" sz="1100" b="1" dirty="0" smtClean="0">
                <a:solidFill>
                  <a:schemeClr val="accent3">
                    <a:lumMod val="50000"/>
                  </a:schemeClr>
                </a:solidFill>
              </a:rPr>
              <a:t>;</a:t>
            </a:r>
            <a:endParaRPr lang="ru-RU" sz="1100" b="1" dirty="0" smtClean="0">
              <a:solidFill>
                <a:schemeClr val="accent3">
                  <a:lumMod val="50000"/>
                </a:schemeClr>
              </a:solidFill>
            </a:endParaRPr>
          </a:p>
          <a:p>
            <a:pPr marL="171450" indent="-171450">
              <a:buFontTx/>
              <a:buChar char="-"/>
            </a:pPr>
            <a:r>
              <a:rPr lang="ru-RU" sz="1100" b="1" dirty="0">
                <a:solidFill>
                  <a:schemeClr val="accent3">
                    <a:lumMod val="50000"/>
                  </a:schemeClr>
                </a:solidFill>
              </a:rPr>
              <a:t>в</a:t>
            </a:r>
            <a:r>
              <a:rPr lang="ru-RU" sz="1100" b="1" dirty="0" smtClean="0">
                <a:solidFill>
                  <a:schemeClr val="accent3">
                    <a:lumMod val="50000"/>
                  </a:schemeClr>
                </a:solidFill>
              </a:rPr>
              <a:t>овлечение молодежи в общественную деятельности.</a:t>
            </a:r>
            <a:endParaRPr lang="ru-RU" sz="1100" b="1" dirty="0">
              <a:solidFill>
                <a:schemeClr val="accent3">
                  <a:lumMod val="50000"/>
                </a:schemeClr>
              </a:solidFill>
            </a:endParaRPr>
          </a:p>
        </p:txBody>
      </p:sp>
      <p:sp>
        <p:nvSpPr>
          <p:cNvPr id="10" name="Скругленный прямоугольник 9"/>
          <p:cNvSpPr/>
          <p:nvPr/>
        </p:nvSpPr>
        <p:spPr>
          <a:xfrm>
            <a:off x="972915" y="647067"/>
            <a:ext cx="7198167"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Ответственный исполнитель</a:t>
            </a:r>
            <a:r>
              <a:rPr lang="en-US" b="1" dirty="0" smtClean="0">
                <a:solidFill>
                  <a:schemeClr val="accent1">
                    <a:lumMod val="50000"/>
                  </a:schemeClr>
                </a:solidFill>
              </a:rPr>
              <a:t>:</a:t>
            </a:r>
            <a:r>
              <a:rPr lang="ru-RU" b="1" dirty="0" smtClean="0">
                <a:solidFill>
                  <a:schemeClr val="accent1">
                    <a:lumMod val="50000"/>
                  </a:schemeClr>
                </a:solidFill>
              </a:rPr>
              <a:t> Отдел по образованию администрации Репьёвского муниципального района</a:t>
            </a:r>
            <a:r>
              <a:rPr lang="en-US" b="1" dirty="0" smtClean="0">
                <a:solidFill>
                  <a:schemeClr val="accent1">
                    <a:lumMod val="50000"/>
                  </a:schemeClr>
                </a:solidFill>
              </a:rPr>
              <a:t> </a:t>
            </a:r>
            <a:endParaRPr lang="ru-RU" b="1" dirty="0">
              <a:solidFill>
                <a:schemeClr val="accent1">
                  <a:lumMod val="50000"/>
                </a:schemeClr>
              </a:solidFill>
            </a:endParaRPr>
          </a:p>
        </p:txBody>
      </p:sp>
    </p:spTree>
    <p:extLst>
      <p:ext uri="{BB962C8B-B14F-4D97-AF65-F5344CB8AC3E}">
        <p14:creationId xmlns:p14="http://schemas.microsoft.com/office/powerpoint/2010/main" val="1687009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832" y="0"/>
            <a:ext cx="8064896" cy="56207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364" t="70348" r="8649" b="-398"/>
          <a:stretch/>
        </p:blipFill>
        <p:spPr>
          <a:xfrm>
            <a:off x="554922" y="5215804"/>
            <a:ext cx="8034155" cy="1598161"/>
          </a:xfrm>
          <a:prstGeom prst="rect">
            <a:avLst/>
          </a:prstGeom>
          <a:solidFill>
            <a:schemeClr val="accent3">
              <a:lumMod val="40000"/>
              <a:lumOff val="60000"/>
            </a:schemeClr>
          </a:solidFill>
        </p:spPr>
      </p:pic>
      <p:sp>
        <p:nvSpPr>
          <p:cNvPr id="4" name="Скругленный прямоугольник 3"/>
          <p:cNvSpPr/>
          <p:nvPr/>
        </p:nvSpPr>
        <p:spPr>
          <a:xfrm>
            <a:off x="0" y="692696"/>
            <a:ext cx="9144000" cy="43924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accent2">
                    <a:lumMod val="75000"/>
                  </a:schemeClr>
                </a:solidFill>
              </a:rPr>
              <a:t>                                                           </a:t>
            </a:r>
            <a:r>
              <a:rPr lang="ru-RU" sz="1100" b="1" dirty="0" smtClean="0">
                <a:solidFill>
                  <a:schemeClr val="accent2">
                    <a:lumMod val="75000"/>
                  </a:schemeClr>
                </a:solidFill>
              </a:rPr>
              <a:t>             </a:t>
            </a:r>
            <a:r>
              <a:rPr lang="en-US" sz="1100" b="1" dirty="0" smtClean="0">
                <a:solidFill>
                  <a:schemeClr val="accent2">
                    <a:lumMod val="75000"/>
                  </a:schemeClr>
                </a:solidFill>
              </a:rPr>
              <a:t> </a:t>
            </a:r>
            <a:r>
              <a:rPr lang="ru-RU" sz="1100" b="1" dirty="0" smtClean="0">
                <a:solidFill>
                  <a:schemeClr val="accent2">
                    <a:lumMod val="75000"/>
                  </a:schemeClr>
                </a:solidFill>
              </a:rPr>
              <a:t>ЦЕЛЕВЫЕ ИНДИКАТОРЫ</a:t>
            </a:r>
            <a:r>
              <a:rPr lang="en-US"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процентов</a:t>
            </a:r>
            <a:r>
              <a:rPr lang="ru-RU" sz="1100" b="1" dirty="0" smtClean="0">
                <a:solidFill>
                  <a:schemeClr val="accent2">
                    <a:lumMod val="75000"/>
                  </a:schemeClr>
                </a:solidFill>
              </a:rPr>
              <a:t>;                                                                                                                                                                                    - </a:t>
            </a:r>
            <a:r>
              <a:rPr lang="ru-RU" sz="1100" b="1" dirty="0">
                <a:solidFill>
                  <a:schemeClr val="accent2">
                    <a:lumMod val="75000"/>
                  </a:schemeClr>
                </a:solidFill>
              </a:rPr>
              <a:t>доля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состоящих на учете для определения в муниципальные дошкольные образовательные учреждения в общей численности детей в возрасте </a:t>
            </a:r>
            <a:r>
              <a:rPr lang="ru-RU" sz="1100" b="1" dirty="0" smtClean="0">
                <a:solidFill>
                  <a:schemeClr val="accent2">
                    <a:lumMod val="75000"/>
                  </a:schemeClr>
                </a:solidFill>
              </a:rPr>
              <a:t>1-6 </a:t>
            </a:r>
            <a:r>
              <a:rPr lang="ru-RU" sz="1100" b="1" dirty="0">
                <a:solidFill>
                  <a:schemeClr val="accent2">
                    <a:lumMod val="75000"/>
                  </a:schemeClr>
                </a:solidFill>
              </a:rPr>
              <a:t>лет, %;</a:t>
            </a:r>
          </a:p>
          <a:p>
            <a:r>
              <a:rPr lang="ru-RU" sz="1100" b="1" dirty="0" smtClean="0">
                <a:solidFill>
                  <a:schemeClr val="accent2">
                    <a:lumMod val="75000"/>
                  </a:schemeClr>
                </a:solidFill>
              </a:rPr>
              <a:t>-доля </a:t>
            </a:r>
            <a:r>
              <a:rPr lang="ru-RU" sz="1100" b="1" dirty="0">
                <a:solidFill>
                  <a:schemeClr val="accent2">
                    <a:lumMod val="75000"/>
                  </a:schemeClr>
                </a:solidFill>
              </a:rPr>
              <a:t>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процентов</a:t>
            </a:r>
            <a:r>
              <a:rPr lang="ru-RU" sz="1100" b="1" dirty="0" smtClean="0">
                <a:solidFill>
                  <a:schemeClr val="accent2">
                    <a:lumMod val="75000"/>
                  </a:schemeClr>
                </a:solidFill>
              </a:rPr>
              <a:t>;</a:t>
            </a:r>
          </a:p>
          <a:p>
            <a:r>
              <a:rPr lang="ru-RU" sz="1100" b="1" dirty="0" smtClean="0">
                <a:solidFill>
                  <a:schemeClr val="accent2">
                    <a:lumMod val="75000"/>
                  </a:schemeClr>
                </a:solidFill>
              </a:rPr>
              <a:t>- </a:t>
            </a:r>
            <a:r>
              <a:rPr lang="ru-RU" sz="1100" b="1" dirty="0">
                <a:solidFill>
                  <a:schemeClr val="accent2">
                    <a:lumMod val="75000"/>
                  </a:schemeClr>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учреждений, %;</a:t>
            </a:r>
          </a:p>
          <a:p>
            <a:r>
              <a:rPr lang="ru-RU" sz="1100" b="1" dirty="0">
                <a:solidFill>
                  <a:schemeClr val="accent2">
                    <a:lumMod val="75000"/>
                  </a:schemeClr>
                </a:solidFill>
              </a:rPr>
              <a:t>- 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p>
          <a:p>
            <a:r>
              <a:rPr lang="ru-RU" sz="1100" b="1" dirty="0">
                <a:solidFill>
                  <a:schemeClr val="accent2">
                    <a:lumMod val="75000"/>
                  </a:schemeClr>
                </a:solidFill>
              </a:rPr>
              <a:t>- доля детей в возрасте 5 - </a:t>
            </a:r>
            <a:r>
              <a:rPr lang="ru-RU" sz="1100" b="1" dirty="0" smtClean="0">
                <a:solidFill>
                  <a:schemeClr val="accent2">
                    <a:lumMod val="75000"/>
                  </a:schemeClr>
                </a:solidFill>
              </a:rPr>
              <a:t>18</a:t>
            </a:r>
            <a:r>
              <a:rPr lang="ru-RU" sz="1100" b="1" dirty="0">
                <a:solidFill>
                  <a:schemeClr val="accent2">
                    <a:lumMod val="75000"/>
                  </a:schemeClr>
                </a:solidFill>
              </a:rPr>
              <a:t>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данной возрастной группы, процентов;</a:t>
            </a:r>
            <a:r>
              <a:rPr lang="ru-RU" sz="1100" b="1" dirty="0" smtClean="0">
                <a:solidFill>
                  <a:schemeClr val="accent2">
                    <a:lumMod val="75000"/>
                  </a:schemeClr>
                </a:solidFill>
              </a:rPr>
              <a:t> </a:t>
            </a:r>
            <a:endParaRPr lang="ru-RU" sz="1100" b="1" dirty="0">
              <a:solidFill>
                <a:schemeClr val="accent2">
                  <a:lumMod val="75000"/>
                </a:schemeClr>
              </a:solidFill>
            </a:endParaRPr>
          </a:p>
          <a:p>
            <a:r>
              <a:rPr lang="ru-RU" sz="1100" b="1" dirty="0" smtClean="0">
                <a:solidFill>
                  <a:schemeClr val="accent2">
                    <a:lumMod val="75000"/>
                  </a:schemeClr>
                </a:solidFill>
              </a:rPr>
              <a:t>доля </a:t>
            </a:r>
            <a:r>
              <a:rPr lang="ru-RU" sz="1100" b="1" dirty="0">
                <a:solidFill>
                  <a:schemeClr val="accent2">
                    <a:lumMod val="75000"/>
                  </a:schemeClr>
                </a:solidFill>
              </a:rPr>
              <a:t>детей, оставшихся без попечения родителей – всего, в том числе, переданных </a:t>
            </a:r>
            <a:r>
              <a:rPr lang="ru-RU" sz="1100" b="1" dirty="0" smtClean="0">
                <a:solidFill>
                  <a:schemeClr val="accent2">
                    <a:lumMod val="75000"/>
                  </a:schemeClr>
                </a:solidFill>
              </a:rPr>
              <a:t>не родственникам </a:t>
            </a:r>
            <a:r>
              <a:rPr lang="ru-RU" sz="1100" b="1" dirty="0">
                <a:solidFill>
                  <a:schemeClr val="accent2">
                    <a:lumMod val="75000"/>
                  </a:schemeClr>
                </a:solidFill>
              </a:rPr>
              <a:t>(в приемные семьи, на усыновление (удочерение),  под опеку (попечительство), охваченных другими формами семейного устройства (семейные детские дома, патронатные семьи), находящихся в государственных (муниципальных) учреждениях всех типов, </a:t>
            </a:r>
            <a:r>
              <a:rPr lang="ru-RU" sz="1100" b="1" dirty="0" smtClean="0">
                <a:solidFill>
                  <a:schemeClr val="accent2">
                    <a:lumMod val="75000"/>
                  </a:schemeClr>
                </a:solidFill>
              </a:rPr>
              <a:t>%;</a:t>
            </a:r>
            <a:r>
              <a:rPr lang="ru-RU" sz="1100" dirty="0">
                <a:solidFill>
                  <a:schemeClr val="accent2">
                    <a:lumMod val="75000"/>
                  </a:schemeClr>
                </a:solidFill>
              </a:rPr>
              <a:t> </a:t>
            </a:r>
            <a:endParaRPr lang="ru-RU" sz="1100" dirty="0" smtClean="0">
              <a:solidFill>
                <a:schemeClr val="accent2">
                  <a:lumMod val="75000"/>
                </a:schemeClr>
              </a:solidFill>
            </a:endParaRPr>
          </a:p>
          <a:p>
            <a:r>
              <a:rPr lang="ru-RU" sz="1100" b="1" dirty="0" smtClean="0">
                <a:solidFill>
                  <a:schemeClr val="accent2">
                    <a:lumMod val="75000"/>
                  </a:schemeClr>
                </a:solidFill>
              </a:rPr>
              <a:t>- </a:t>
            </a:r>
            <a:r>
              <a:rPr lang="ru-RU" sz="1100" b="1" dirty="0">
                <a:solidFill>
                  <a:schemeClr val="accent2">
                    <a:lumMod val="75000"/>
                  </a:schemeClr>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a:t>
            </a:r>
          </a:p>
        </p:txBody>
      </p:sp>
    </p:spTree>
    <p:extLst>
      <p:ext uri="{BB962C8B-B14F-4D97-AF65-F5344CB8AC3E}">
        <p14:creationId xmlns:p14="http://schemas.microsoft.com/office/powerpoint/2010/main" val="2979453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3482"/>
            <a:ext cx="8064896" cy="61756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Муниципальная программа Репьёвского муниципального района</a:t>
            </a:r>
          </a:p>
          <a:p>
            <a:pPr algn="ctr"/>
            <a:r>
              <a:rPr lang="ru-RU" b="1" dirty="0" smtClean="0">
                <a:solidFill>
                  <a:srgbClr val="006600"/>
                </a:solidFill>
              </a:rPr>
              <a:t> «Развитие образования»</a:t>
            </a:r>
            <a:endParaRPr lang="ru-RU" b="1" dirty="0">
              <a:solidFill>
                <a:srgbClr val="006600"/>
              </a:solidFill>
            </a:endParaRPr>
          </a:p>
        </p:txBody>
      </p:sp>
      <p:sp>
        <p:nvSpPr>
          <p:cNvPr id="3" name="Скругленный прямоугольник 2"/>
          <p:cNvSpPr/>
          <p:nvPr/>
        </p:nvSpPr>
        <p:spPr>
          <a:xfrm>
            <a:off x="107504" y="692696"/>
            <a:ext cx="8928992" cy="425826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tx1"/>
                </a:solidFill>
              </a:rPr>
              <a:t>                                                             </a:t>
            </a:r>
            <a:r>
              <a:rPr lang="ru-RU" sz="1100" b="1" dirty="0" smtClean="0">
                <a:solidFill>
                  <a:schemeClr val="accent3">
                    <a:lumMod val="50000"/>
                  </a:schemeClr>
                </a:solidFill>
              </a:rPr>
              <a:t>ОЖИДАЕМЫЕ КОНЕЧНЫЕ РЕЗУЛЬТАТЫ</a:t>
            </a:r>
            <a:r>
              <a:rPr lang="en-US" sz="1100" b="1" dirty="0" smtClean="0">
                <a:solidFill>
                  <a:schemeClr val="accent3">
                    <a:lumMod val="50000"/>
                  </a:schemeClr>
                </a:solidFill>
              </a:rPr>
              <a:t>:</a:t>
            </a:r>
          </a:p>
          <a:p>
            <a:r>
              <a:rPr lang="ru-RU" sz="1100" b="1" dirty="0" smtClean="0">
                <a:solidFill>
                  <a:schemeClr val="accent3">
                    <a:lumMod val="50000"/>
                  </a:schemeClr>
                </a:solidFill>
              </a:rPr>
              <a:t>-</a:t>
            </a:r>
            <a:r>
              <a:rPr lang="ru-RU" sz="1100" b="1" dirty="0">
                <a:solidFill>
                  <a:schemeClr val="accent3">
                    <a:lumMod val="50000"/>
                  </a:schemeClr>
                </a:solidFill>
              </a:rPr>
              <a:t>доля детей в возрасте 1 - 6 лет, получающих дошкольную образовательную услугу и (или) услугу по их содержанию в муниципальных дошкольных образовательных учреждениях, в общей численности детей в возрасте 1 - 6 лет, к 2028 году составит не менее 60 </a:t>
            </a:r>
            <a:r>
              <a:rPr lang="ru-RU" sz="1100" b="1" dirty="0" smtClean="0">
                <a:solidFill>
                  <a:schemeClr val="accent3">
                    <a:lumMod val="50000"/>
                  </a:schemeClr>
                </a:solidFill>
              </a:rPr>
              <a:t>%;</a:t>
            </a:r>
            <a:endParaRPr lang="ru-RU" sz="1100" b="1" dirty="0">
              <a:solidFill>
                <a:schemeClr val="accent3">
                  <a:lumMod val="50000"/>
                </a:schemeClr>
              </a:solidFill>
            </a:endParaRPr>
          </a:p>
          <a:p>
            <a:r>
              <a:rPr lang="ru-RU" sz="1100" b="1" dirty="0">
                <a:solidFill>
                  <a:schemeClr val="accent3">
                    <a:lumMod val="50000"/>
                  </a:schemeClr>
                </a:solidFill>
              </a:rPr>
              <a:t>- доля муниципальных дошкольных образовательных учреждений, здания которых находятся в аварийном состоянии или требуют капитального ремонта, в общем числе муниципальных дошкольных образовательных учреждений составит 0 %</a:t>
            </a:r>
          </a:p>
          <a:p>
            <a:r>
              <a:rPr lang="ru-RU" sz="1100" b="1" dirty="0" smtClean="0">
                <a:solidFill>
                  <a:schemeClr val="accent3">
                    <a:lumMod val="50000"/>
                  </a:schemeClr>
                </a:solidFill>
              </a:rPr>
              <a:t>доля </a:t>
            </a:r>
            <a:r>
              <a:rPr lang="ru-RU" sz="1100" b="1" dirty="0">
                <a:solidFill>
                  <a:schemeClr val="accent3">
                    <a:lumMod val="50000"/>
                  </a:schemeClr>
                </a:solidFill>
              </a:rPr>
              <a:t>выпускников муниципальных общеобразовательных учреждений, не получивших аттестат о среднем (полном) образовании, в общей численности выпускников муниципальных общеобразовательных учреждений составит не более </a:t>
            </a:r>
            <a:r>
              <a:rPr lang="ru-RU" sz="1100" b="1" dirty="0" smtClean="0">
                <a:solidFill>
                  <a:schemeClr val="accent3">
                    <a:lumMod val="50000"/>
                  </a:schemeClr>
                </a:solidFill>
              </a:rPr>
              <a:t>1 %; </a:t>
            </a:r>
          </a:p>
          <a:p>
            <a:r>
              <a:rPr lang="ru-RU" sz="1100" b="1" dirty="0" smtClean="0">
                <a:solidFill>
                  <a:schemeClr val="accent3">
                    <a:lumMod val="50000"/>
                  </a:schemeClr>
                </a:solidFill>
              </a:rPr>
              <a:t>- </a:t>
            </a:r>
            <a:r>
              <a:rPr lang="ru-RU" sz="1100" b="1" dirty="0">
                <a:solidFill>
                  <a:schemeClr val="accent3">
                    <a:lumMod val="50000"/>
                  </a:schemeClr>
                </a:solidFill>
              </a:rPr>
              <a:t>доля выпускников муниципальных общеобразовательных учреждений, не получивших аттестат о среднем (полном) общем образовании, в общей численности выпускников муниципальных общеобразовательных </a:t>
            </a:r>
            <a:r>
              <a:rPr lang="ru-RU" sz="1100" b="1" dirty="0" smtClean="0">
                <a:solidFill>
                  <a:schemeClr val="accent3">
                    <a:lumMod val="50000"/>
                  </a:schemeClr>
                </a:solidFill>
              </a:rPr>
              <a:t>учреждений составит</a:t>
            </a:r>
            <a:r>
              <a:rPr lang="en-US" sz="1100" b="1" dirty="0" smtClean="0">
                <a:solidFill>
                  <a:schemeClr val="accent3">
                    <a:lumMod val="50000"/>
                  </a:schemeClr>
                </a:solidFill>
              </a:rPr>
              <a:t> </a:t>
            </a:r>
            <a:r>
              <a:rPr lang="ru-RU" sz="1100" b="1" dirty="0" smtClean="0">
                <a:solidFill>
                  <a:schemeClr val="accent3">
                    <a:lumMod val="50000"/>
                  </a:schemeClr>
                </a:solidFill>
              </a:rPr>
              <a:t>0,1 </a:t>
            </a:r>
            <a:r>
              <a:rPr lang="ru-RU" sz="1100" b="1" dirty="0">
                <a:solidFill>
                  <a:schemeClr val="accent3">
                    <a:lumMod val="50000"/>
                  </a:schemeClr>
                </a:solidFill>
              </a:rPr>
              <a:t>%</a:t>
            </a:r>
          </a:p>
          <a:p>
            <a:r>
              <a:rPr lang="ru-RU" sz="1100" b="1" dirty="0">
                <a:solidFill>
                  <a:schemeClr val="accent3">
                    <a:lumMod val="50000"/>
                  </a:schemeClr>
                </a:solidFill>
              </a:rPr>
              <a:t>- доля общеобразовательных учреждений, соответствующих современным требованиям обучения, в общем количестве муниципальных общеобразовательных учреждений, составит 100 %; </a:t>
            </a:r>
          </a:p>
          <a:p>
            <a:r>
              <a:rPr lang="ru-RU" sz="1100" b="1" dirty="0">
                <a:solidFill>
                  <a:schemeClr val="accent3">
                    <a:lumMod val="50000"/>
                  </a:schemeClr>
                </a:solidFill>
              </a:rPr>
              <a:t>- не менее 95 процентов детей 5 - 18 лет будут охвачены программами дополнительного </a:t>
            </a:r>
            <a:r>
              <a:rPr lang="ru-RU" sz="1100" b="1" dirty="0" smtClean="0">
                <a:solidFill>
                  <a:schemeClr val="accent3">
                    <a:lumMod val="50000"/>
                  </a:schemeClr>
                </a:solidFill>
              </a:rPr>
              <a:t>образования</a:t>
            </a:r>
            <a:r>
              <a:rPr lang="en-US" sz="1100" b="1" dirty="0" smtClean="0">
                <a:solidFill>
                  <a:schemeClr val="accent3">
                    <a:lumMod val="50000"/>
                  </a:schemeClr>
                </a:solidFill>
              </a:rPr>
              <a:t>;</a:t>
            </a:r>
            <a:endParaRPr lang="ru-RU" sz="1100" b="1" dirty="0">
              <a:solidFill>
                <a:schemeClr val="accent3">
                  <a:lumMod val="50000"/>
                </a:schemeClr>
              </a:solidFill>
            </a:endParaRPr>
          </a:p>
          <a:p>
            <a:r>
              <a:rPr lang="ru-RU" sz="1100" b="1" dirty="0" smtClean="0">
                <a:solidFill>
                  <a:schemeClr val="accent3">
                    <a:lumMod val="50000"/>
                  </a:schemeClr>
                </a:solidFill>
              </a:rPr>
              <a:t>-увеличится </a:t>
            </a:r>
            <a:r>
              <a:rPr lang="ru-RU" sz="1100" b="1" dirty="0">
                <a:solidFill>
                  <a:schemeClr val="accent3">
                    <a:lumMod val="50000"/>
                  </a:schemeClr>
                </a:solidFill>
              </a:rPr>
              <a:t>удельный вес численности обучающихся по основным образовательным программам начального общего, основного общего и среднего общего образования, участвующих в олимпиадах и конкурсах различного уровня, в общей численности обучающихся по основным образовательным программам начального общего, основного общего и среднего общего образования до 25 </a:t>
            </a:r>
            <a:r>
              <a:rPr lang="ru-RU" sz="1100" dirty="0" smtClean="0">
                <a:solidFill>
                  <a:schemeClr val="accent3">
                    <a:lumMod val="50000"/>
                  </a:schemeClr>
                </a:solidFill>
              </a:rPr>
              <a:t>%;</a:t>
            </a:r>
          </a:p>
          <a:p>
            <a:r>
              <a:rPr lang="ru-RU" sz="1100" dirty="0" smtClean="0">
                <a:solidFill>
                  <a:schemeClr val="accent3">
                    <a:lumMod val="50000"/>
                  </a:schemeClr>
                </a:solidFill>
              </a:rPr>
              <a:t> -</a:t>
            </a:r>
            <a:r>
              <a:rPr lang="ru-RU" sz="1100" b="1" dirty="0" smtClean="0">
                <a:solidFill>
                  <a:schemeClr val="accent3">
                    <a:lumMod val="50000"/>
                  </a:schemeClr>
                </a:solidFill>
              </a:rPr>
              <a:t>снизится </a:t>
            </a:r>
            <a:r>
              <a:rPr lang="ru-RU" sz="1100" b="1" dirty="0">
                <a:solidFill>
                  <a:schemeClr val="accent3">
                    <a:lumMod val="50000"/>
                  </a:schemeClr>
                </a:solidFill>
              </a:rPr>
              <a:t>число детей-сирот и детей, оставшихся без попечения родителей</a:t>
            </a:r>
            <a:r>
              <a:rPr lang="ru-RU" sz="1100" b="1" dirty="0" smtClean="0">
                <a:solidFill>
                  <a:schemeClr val="accent3">
                    <a:lumMod val="50000"/>
                  </a:schemeClr>
                </a:solidFill>
              </a:rPr>
              <a:t>;</a:t>
            </a:r>
            <a:r>
              <a:rPr lang="ru-RU" sz="1100" b="1" dirty="0">
                <a:solidFill>
                  <a:schemeClr val="accent3">
                    <a:lumMod val="50000"/>
                  </a:schemeClr>
                </a:solidFill>
              </a:rPr>
              <a:t> </a:t>
            </a:r>
            <a:endParaRPr lang="ru-RU" sz="1100" b="1" dirty="0" smtClean="0">
              <a:solidFill>
                <a:schemeClr val="accent3">
                  <a:lumMod val="50000"/>
                </a:schemeClr>
              </a:solidFill>
            </a:endParaRPr>
          </a:p>
          <a:p>
            <a:r>
              <a:rPr lang="ru-RU" sz="1100" b="1" dirty="0">
                <a:solidFill>
                  <a:schemeClr val="accent3">
                    <a:lumMod val="50000"/>
                  </a:schemeClr>
                </a:solidFill>
              </a:rPr>
              <a:t>-</a:t>
            </a:r>
            <a:r>
              <a:rPr lang="ru-RU" sz="1100" b="1" dirty="0" smtClean="0">
                <a:solidFill>
                  <a:schemeClr val="accent3">
                    <a:lumMod val="50000"/>
                  </a:schemeClr>
                </a:solidFill>
              </a:rPr>
              <a:t>произойдет </a:t>
            </a:r>
            <a:r>
              <a:rPr lang="ru-RU" sz="1100" b="1" dirty="0">
                <a:solidFill>
                  <a:schemeClr val="accent3">
                    <a:lumMod val="50000"/>
                  </a:schemeClr>
                </a:solidFill>
              </a:rPr>
              <a:t>увеличение количества детей, охваченных организованным отдыхом и оздоровлением, в общем количестве детей школьного возраста до 90 </a:t>
            </a:r>
            <a:r>
              <a:rPr lang="ru-RU" sz="1100" dirty="0" smtClean="0">
                <a:solidFill>
                  <a:schemeClr val="accent3">
                    <a:lumMod val="50000"/>
                  </a:schemeClr>
                </a:solidFill>
              </a:rPr>
              <a:t>%;</a:t>
            </a:r>
            <a:r>
              <a:rPr lang="ru-RU" sz="1100" dirty="0">
                <a:solidFill>
                  <a:schemeClr val="accent3">
                    <a:lumMod val="50000"/>
                  </a:schemeClr>
                </a:solidFill>
              </a:rPr>
              <a:t> </a:t>
            </a:r>
            <a:endParaRPr lang="ru-RU" sz="1100" dirty="0" smtClean="0">
              <a:solidFill>
                <a:schemeClr val="accent3">
                  <a:lumMod val="50000"/>
                </a:schemeClr>
              </a:solidFill>
            </a:endParaRPr>
          </a:p>
          <a:p>
            <a:r>
              <a:rPr lang="ru-RU" sz="1100" b="1" dirty="0">
                <a:solidFill>
                  <a:schemeClr val="accent3">
                    <a:lumMod val="50000"/>
                  </a:schemeClr>
                </a:solidFill>
              </a:rPr>
              <a:t>-</a:t>
            </a:r>
            <a:r>
              <a:rPr lang="ru-RU" sz="1100" b="1" dirty="0" smtClean="0">
                <a:solidFill>
                  <a:schemeClr val="accent3">
                    <a:lumMod val="50000"/>
                  </a:schemeClr>
                </a:solidFill>
              </a:rPr>
              <a:t>увеличится </a:t>
            </a:r>
            <a:r>
              <a:rPr lang="ru-RU" sz="1100" b="1" dirty="0">
                <a:solidFill>
                  <a:schemeClr val="accent3">
                    <a:lumMod val="50000"/>
                  </a:schemeClr>
                </a:solidFill>
              </a:rPr>
              <a:t>доля детей-сирот и детей, оставшихся без попечения родителей, воспитывающихся в семьях граждан, не менее 99%.</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0685"/>
          <a:stretch/>
        </p:blipFill>
        <p:spPr>
          <a:xfrm>
            <a:off x="3811362" y="4950958"/>
            <a:ext cx="2448272" cy="129614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032601"/>
            <a:ext cx="2088232" cy="120158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725144"/>
            <a:ext cx="1512168" cy="1672484"/>
          </a:xfrm>
          <a:prstGeom prst="rect">
            <a:avLst/>
          </a:prstGeom>
        </p:spPr>
      </p:pic>
    </p:spTree>
    <p:extLst>
      <p:ext uri="{BB962C8B-B14F-4D97-AF65-F5344CB8AC3E}">
        <p14:creationId xmlns:p14="http://schemas.microsoft.com/office/powerpoint/2010/main" val="1240911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60" y="361022"/>
            <a:ext cx="7691072" cy="528224"/>
          </a:xfrm>
          <a:solidFill>
            <a:schemeClr val="accent2">
              <a:lumMod val="20000"/>
              <a:lumOff val="80000"/>
            </a:schemeClr>
          </a:solidFill>
        </p:spPr>
        <p:txBody>
          <a:bodyPr>
            <a:noAutofit/>
          </a:bodyPr>
          <a:lstStyle/>
          <a:p>
            <a:pPr algn="ctr"/>
            <a:r>
              <a:rPr lang="ru-RU" sz="2000" b="1" dirty="0" smtClean="0">
                <a:solidFill>
                  <a:srgbClr val="336600"/>
                </a:solidFill>
                <a:latin typeface="Arial" panose="020B0604020202020204" pitchFamily="34" charset="0"/>
                <a:cs typeface="Arial" panose="020B0604020202020204" pitchFamily="34" charset="0"/>
              </a:rPr>
              <a:t>Субвенции на общее и дошкольное образование</a:t>
            </a:r>
            <a:endParaRPr lang="ru-RU" sz="2000" b="1" dirty="0">
              <a:solidFill>
                <a:srgbClr val="3366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8596" y="928670"/>
            <a:ext cx="8258204" cy="5500726"/>
          </a:xfrm>
        </p:spPr>
        <p:txBody>
          <a:bodyPr/>
          <a:lstStyle/>
          <a:p>
            <a:endParaRPr lang="ru-RU" dirty="0" smtClean="0"/>
          </a:p>
          <a:p>
            <a:endParaRPr lang="ru-RU" dirty="0" smtClean="0"/>
          </a:p>
          <a:p>
            <a:endParaRPr lang="ru-RU" dirty="0" smtClean="0"/>
          </a:p>
          <a:p>
            <a:endParaRPr lang="ru-RU" dirty="0" smtClean="0"/>
          </a:p>
          <a:p>
            <a:pPr>
              <a:buNone/>
            </a:pPr>
            <a:endParaRPr lang="ru-RU" sz="1600" dirty="0" smtClean="0"/>
          </a:p>
          <a:p>
            <a:pPr>
              <a:buNone/>
            </a:pPr>
            <a:r>
              <a:rPr lang="ru-RU" sz="1600" dirty="0" smtClean="0"/>
              <a:t>                            </a:t>
            </a:r>
            <a:endParaRPr lang="ru-RU" dirty="0" smtClean="0"/>
          </a:p>
          <a:p>
            <a:endParaRPr lang="ru-RU" dirty="0" smtClean="0"/>
          </a:p>
          <a:p>
            <a:endParaRPr lang="ru-RU" dirty="0"/>
          </a:p>
        </p:txBody>
      </p:sp>
      <p:sp>
        <p:nvSpPr>
          <p:cNvPr id="4" name="Rectangle 3"/>
          <p:cNvSpPr/>
          <p:nvPr/>
        </p:nvSpPr>
        <p:spPr>
          <a:xfrm>
            <a:off x="785786" y="958421"/>
            <a:ext cx="4362278" cy="382347"/>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Rectangle 4"/>
          <p:cNvSpPr/>
          <p:nvPr/>
        </p:nvSpPr>
        <p:spPr>
          <a:xfrm>
            <a:off x="5214519" y="948767"/>
            <a:ext cx="991807" cy="382347"/>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2023</a:t>
            </a:r>
            <a:endParaRPr lang="ru-RU" sz="1600" b="1" dirty="0"/>
          </a:p>
        </p:txBody>
      </p:sp>
      <p:sp>
        <p:nvSpPr>
          <p:cNvPr id="6" name="Rectangle 5"/>
          <p:cNvSpPr/>
          <p:nvPr/>
        </p:nvSpPr>
        <p:spPr>
          <a:xfrm>
            <a:off x="6258836" y="958421"/>
            <a:ext cx="1049468" cy="38234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2024</a:t>
            </a:r>
            <a:endParaRPr lang="ru-RU" sz="1600" b="1" dirty="0"/>
          </a:p>
        </p:txBody>
      </p:sp>
      <p:sp>
        <p:nvSpPr>
          <p:cNvPr id="7" name="Rectangle 6"/>
          <p:cNvSpPr/>
          <p:nvPr/>
        </p:nvSpPr>
        <p:spPr>
          <a:xfrm>
            <a:off x="7358487" y="954996"/>
            <a:ext cx="1243634" cy="41114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200" b="1" dirty="0" smtClean="0"/>
              <a:t>Темп роста 20</a:t>
            </a:r>
            <a:r>
              <a:rPr lang="en-US" sz="1200" b="1" dirty="0" smtClean="0"/>
              <a:t>2</a:t>
            </a:r>
            <a:r>
              <a:rPr lang="ru-RU" sz="1200" b="1" dirty="0"/>
              <a:t>4</a:t>
            </a:r>
            <a:r>
              <a:rPr lang="ru-RU" sz="1200" b="1" dirty="0" smtClean="0"/>
              <a:t> к 2023.%</a:t>
            </a:r>
            <a:endParaRPr lang="ru-RU" sz="1200" b="1" dirty="0"/>
          </a:p>
        </p:txBody>
      </p:sp>
      <p:sp>
        <p:nvSpPr>
          <p:cNvPr id="8" name="Rectangle 7"/>
          <p:cNvSpPr/>
          <p:nvPr/>
        </p:nvSpPr>
        <p:spPr>
          <a:xfrm>
            <a:off x="785786" y="1390469"/>
            <a:ext cx="4362278"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a:t>
            </a:r>
            <a:r>
              <a:rPr lang="ru-RU" dirty="0" smtClean="0"/>
              <a:t> </a:t>
            </a:r>
            <a:r>
              <a:rPr lang="ru-RU" b="1" dirty="0" smtClean="0"/>
              <a:t>на общее образование, тыс. руб.</a:t>
            </a:r>
            <a:endParaRPr lang="ru-RU" b="1" dirty="0"/>
          </a:p>
        </p:txBody>
      </p:sp>
      <p:sp>
        <p:nvSpPr>
          <p:cNvPr id="9" name="Rectangle 8"/>
          <p:cNvSpPr/>
          <p:nvPr/>
        </p:nvSpPr>
        <p:spPr>
          <a:xfrm>
            <a:off x="5214518" y="1387386"/>
            <a:ext cx="991807"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96353,6</a:t>
            </a:r>
            <a:endParaRPr lang="ru-RU" sz="1600" b="1" dirty="0"/>
          </a:p>
        </p:txBody>
      </p:sp>
      <p:sp>
        <p:nvSpPr>
          <p:cNvPr id="10" name="Rectangle 9"/>
          <p:cNvSpPr/>
          <p:nvPr/>
        </p:nvSpPr>
        <p:spPr>
          <a:xfrm>
            <a:off x="6272779" y="1379241"/>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114164,3</a:t>
            </a:r>
            <a:endParaRPr lang="ru-RU" sz="1400" b="1" dirty="0"/>
          </a:p>
        </p:txBody>
      </p:sp>
      <p:sp>
        <p:nvSpPr>
          <p:cNvPr id="11" name="Rectangle 10"/>
          <p:cNvSpPr/>
          <p:nvPr/>
        </p:nvSpPr>
        <p:spPr>
          <a:xfrm>
            <a:off x="7358487" y="1404440"/>
            <a:ext cx="1229690"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118,5</a:t>
            </a:r>
            <a:endParaRPr lang="ru-RU" sz="1600" b="1" dirty="0"/>
          </a:p>
        </p:txBody>
      </p:sp>
      <p:sp>
        <p:nvSpPr>
          <p:cNvPr id="12" name="Rectangle 11"/>
          <p:cNvSpPr/>
          <p:nvPr/>
        </p:nvSpPr>
        <p:spPr>
          <a:xfrm>
            <a:off x="5214518" y="2028264"/>
            <a:ext cx="998826" cy="45743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1063</a:t>
            </a:r>
            <a:endParaRPr lang="ru-RU" sz="1600" b="1" dirty="0"/>
          </a:p>
        </p:txBody>
      </p:sp>
      <p:sp>
        <p:nvSpPr>
          <p:cNvPr id="13" name="Rectangle 12"/>
          <p:cNvSpPr/>
          <p:nvPr/>
        </p:nvSpPr>
        <p:spPr>
          <a:xfrm>
            <a:off x="6279798" y="2035458"/>
            <a:ext cx="1028506" cy="457438"/>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1021</a:t>
            </a:r>
            <a:endParaRPr lang="ru-RU" sz="1600" b="1" dirty="0"/>
          </a:p>
        </p:txBody>
      </p:sp>
      <p:sp>
        <p:nvSpPr>
          <p:cNvPr id="14" name="Rectangle 13"/>
          <p:cNvSpPr/>
          <p:nvPr/>
        </p:nvSpPr>
        <p:spPr>
          <a:xfrm>
            <a:off x="7367873" y="2018884"/>
            <a:ext cx="1235980" cy="492496"/>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96</a:t>
            </a:r>
            <a:endParaRPr lang="ru-RU" sz="1600" b="1" dirty="0"/>
          </a:p>
        </p:txBody>
      </p:sp>
      <p:sp>
        <p:nvSpPr>
          <p:cNvPr id="15" name="Rectangle 14"/>
          <p:cNvSpPr/>
          <p:nvPr/>
        </p:nvSpPr>
        <p:spPr>
          <a:xfrm>
            <a:off x="5211011" y="2532320"/>
            <a:ext cx="995314" cy="67346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27036,3</a:t>
            </a:r>
            <a:endParaRPr lang="ru-RU" sz="1600" b="1" dirty="0"/>
          </a:p>
        </p:txBody>
      </p:sp>
      <p:sp>
        <p:nvSpPr>
          <p:cNvPr id="16" name="Rectangle 15"/>
          <p:cNvSpPr/>
          <p:nvPr/>
        </p:nvSpPr>
        <p:spPr>
          <a:xfrm>
            <a:off x="6293097" y="2544935"/>
            <a:ext cx="1035525" cy="673462"/>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25851,43</a:t>
            </a:r>
            <a:endParaRPr lang="ru-RU" sz="1400" b="1" dirty="0"/>
          </a:p>
        </p:txBody>
      </p:sp>
      <p:sp>
        <p:nvSpPr>
          <p:cNvPr id="17" name="Rectangle 16"/>
          <p:cNvSpPr/>
          <p:nvPr/>
        </p:nvSpPr>
        <p:spPr>
          <a:xfrm>
            <a:off x="7382614" y="2565521"/>
            <a:ext cx="1235980" cy="640261"/>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95,6</a:t>
            </a:r>
            <a:endParaRPr lang="ru-RU" sz="1600" b="1" dirty="0"/>
          </a:p>
        </p:txBody>
      </p:sp>
      <p:sp>
        <p:nvSpPr>
          <p:cNvPr id="18" name="Rectangle 17"/>
          <p:cNvSpPr/>
          <p:nvPr/>
        </p:nvSpPr>
        <p:spPr>
          <a:xfrm>
            <a:off x="5211011" y="3252400"/>
            <a:ext cx="1002333" cy="60145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304</a:t>
            </a:r>
            <a:endParaRPr lang="ru-RU" sz="1600" b="1" dirty="0"/>
          </a:p>
        </p:txBody>
      </p:sp>
      <p:sp>
        <p:nvSpPr>
          <p:cNvPr id="19" name="Rectangle 18"/>
          <p:cNvSpPr/>
          <p:nvPr/>
        </p:nvSpPr>
        <p:spPr>
          <a:xfrm>
            <a:off x="6272778" y="3259594"/>
            <a:ext cx="1035525" cy="60145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283</a:t>
            </a:r>
            <a:endParaRPr lang="ru-RU" sz="1600" b="1" dirty="0"/>
          </a:p>
        </p:txBody>
      </p:sp>
      <p:sp>
        <p:nvSpPr>
          <p:cNvPr id="20" name="Rectangle 19"/>
          <p:cNvSpPr/>
          <p:nvPr/>
        </p:nvSpPr>
        <p:spPr>
          <a:xfrm>
            <a:off x="7365286" y="3260735"/>
            <a:ext cx="1236835" cy="601454"/>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93,1</a:t>
            </a:r>
            <a:endParaRPr lang="ru-RU" sz="1600" b="1" dirty="0"/>
          </a:p>
        </p:txBody>
      </p:sp>
      <p:sp>
        <p:nvSpPr>
          <p:cNvPr id="21" name="Rectangle 20"/>
          <p:cNvSpPr/>
          <p:nvPr/>
        </p:nvSpPr>
        <p:spPr>
          <a:xfrm>
            <a:off x="785786" y="2038541"/>
            <a:ext cx="4362278" cy="454355"/>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учеников, человек</a:t>
            </a:r>
            <a:endParaRPr lang="ru-RU" b="1" dirty="0"/>
          </a:p>
        </p:txBody>
      </p:sp>
      <p:sp>
        <p:nvSpPr>
          <p:cNvPr id="22" name="Rectangle 21"/>
          <p:cNvSpPr/>
          <p:nvPr/>
        </p:nvSpPr>
        <p:spPr>
          <a:xfrm>
            <a:off x="785786" y="2542597"/>
            <a:ext cx="4362278" cy="670379"/>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Субвенция на дошкольное образование, тыс. руб.</a:t>
            </a:r>
            <a:endParaRPr lang="ru-RU" b="1" dirty="0"/>
          </a:p>
        </p:txBody>
      </p:sp>
      <p:sp>
        <p:nvSpPr>
          <p:cNvPr id="23" name="Rectangle 22"/>
          <p:cNvSpPr/>
          <p:nvPr/>
        </p:nvSpPr>
        <p:spPr>
          <a:xfrm>
            <a:off x="769360" y="3261135"/>
            <a:ext cx="4378704" cy="598371"/>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ru-RU" b="1" dirty="0" smtClean="0"/>
              <a:t>Количество детей, человек </a:t>
            </a:r>
            <a:endParaRPr lang="ru-RU" b="1" dirty="0"/>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666" y="4006959"/>
            <a:ext cx="2120782" cy="2185013"/>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35" y="4130001"/>
            <a:ext cx="1891849" cy="1963295"/>
          </a:xfrm>
          <a:prstGeom prst="rect">
            <a:avLst/>
          </a:prstGeom>
        </p:spPr>
      </p:pic>
      <p:pic>
        <p:nvPicPr>
          <p:cNvPr id="30" name="Объект 4"/>
          <p:cNvPicPr>
            <a:picLocks noChangeAspect="1"/>
          </p:cNvPicPr>
          <p:nvPr/>
        </p:nvPicPr>
        <p:blipFill rotWithShape="1">
          <a:blip r:embed="rId5">
            <a:extLst>
              <a:ext uri="{28A0092B-C50C-407E-A947-70E740481C1C}">
                <a14:useLocalDpi xmlns:a14="http://schemas.microsoft.com/office/drawing/2010/main" val="0"/>
              </a:ext>
            </a:extLst>
          </a:blip>
          <a:srcRect t="2104" r="33333" b="20526"/>
          <a:stretch/>
        </p:blipFill>
        <p:spPr>
          <a:xfrm>
            <a:off x="3309900" y="4239317"/>
            <a:ext cx="2495596" cy="1810267"/>
          </a:xfrm>
          <a:prstGeom prst="rect">
            <a:avLst/>
          </a:prstGeom>
          <a:solidFill>
            <a:srgbClr val="FFFF99"/>
          </a:solid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552232" y="96429"/>
            <a:ext cx="8064896"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6600"/>
                </a:solidFill>
                <a:latin typeface="Arial" panose="020B0604020202020204" pitchFamily="34" charset="0"/>
                <a:cs typeface="Arial" panose="020B0604020202020204" pitchFamily="34" charset="0"/>
              </a:rPr>
              <a:t>Муниципальная программа Репьёвского муниципального района</a:t>
            </a:r>
            <a:r>
              <a:rPr lang="en-US" sz="1600" b="1" dirty="0" smtClean="0">
                <a:solidFill>
                  <a:srgbClr val="006600"/>
                </a:solidFill>
                <a:latin typeface="Arial" panose="020B0604020202020204" pitchFamily="34" charset="0"/>
                <a:cs typeface="Arial" panose="020B0604020202020204" pitchFamily="34" charset="0"/>
              </a:rPr>
              <a:t>                   </a:t>
            </a:r>
            <a:r>
              <a:rPr lang="ru-RU" sz="1600" b="1" dirty="0" smtClean="0">
                <a:solidFill>
                  <a:srgbClr val="006600"/>
                </a:solidFill>
                <a:latin typeface="Arial" panose="020B0604020202020204" pitchFamily="34" charset="0"/>
                <a:cs typeface="Arial" panose="020B0604020202020204" pitchFamily="34" charset="0"/>
              </a:rPr>
              <a:t> « Обеспечение доступным и комфортным жильем и коммунальными услугами населения Репьёвского района» (2020-2028 гг.)</a:t>
            </a:r>
            <a:endParaRPr lang="ru-RU" sz="1600" b="1" dirty="0">
              <a:solidFill>
                <a:srgbClr val="006600"/>
              </a:solidFill>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552232" y="935434"/>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Ответственный исполнитель муниципальной программы</a:t>
            </a:r>
            <a:r>
              <a:rPr lang="en-US" sz="1600" b="1" dirty="0" smtClean="0">
                <a:solidFill>
                  <a:schemeClr val="accent1">
                    <a:lumMod val="50000"/>
                  </a:schemeClr>
                </a:solidFill>
              </a:rPr>
              <a:t>: </a:t>
            </a:r>
            <a:r>
              <a:rPr lang="ru-RU" sz="1600" b="1" dirty="0" smtClean="0">
                <a:solidFill>
                  <a:schemeClr val="accent1">
                    <a:lumMod val="50000"/>
                  </a:schemeClr>
                </a:solidFill>
              </a:rPr>
              <a:t>администрация Репьёвского муниципального района Воронежской области</a:t>
            </a:r>
            <a:endParaRPr lang="ru-RU" sz="1600" b="1" dirty="0">
              <a:solidFill>
                <a:schemeClr val="accent1">
                  <a:lumMod val="50000"/>
                </a:schemeClr>
              </a:solidFill>
            </a:endParaRPr>
          </a:p>
        </p:txBody>
      </p:sp>
      <p:sp>
        <p:nvSpPr>
          <p:cNvPr id="4" name="Скругленный прямоугольник 3"/>
          <p:cNvSpPr/>
          <p:nvPr/>
        </p:nvSpPr>
        <p:spPr>
          <a:xfrm>
            <a:off x="107504" y="3257181"/>
            <a:ext cx="3299688" cy="35641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ЦЕЛЬ МУНИЦИПАЛЬНОЙ ПРОГРАММЫ</a:t>
            </a:r>
            <a:r>
              <a:rPr lang="en-US" sz="1200" b="1" dirty="0" smtClean="0">
                <a:solidFill>
                  <a:schemeClr val="accent1">
                    <a:lumMod val="75000"/>
                  </a:schemeClr>
                </a:solidFill>
              </a:rPr>
              <a:t>:</a:t>
            </a:r>
            <a:endParaRPr lang="ru-RU" sz="1200" b="1" dirty="0" smtClean="0">
              <a:solidFill>
                <a:schemeClr val="accent1">
                  <a:lumMod val="75000"/>
                </a:schemeClr>
              </a:solidFill>
            </a:endParaRPr>
          </a:p>
          <a:p>
            <a:pPr algn="ctr"/>
            <a:endParaRPr lang="ru-RU" sz="1200" b="1" dirty="0" smtClean="0">
              <a:solidFill>
                <a:schemeClr val="accent1">
                  <a:lumMod val="75000"/>
                </a:schemeClr>
              </a:solidFill>
            </a:endParaRPr>
          </a:p>
          <a:p>
            <a:pPr algn="ctr"/>
            <a:r>
              <a:rPr lang="ru-RU" sz="1200" b="1" dirty="0" smtClean="0">
                <a:solidFill>
                  <a:schemeClr val="accent1">
                    <a:lumMod val="75000"/>
                  </a:schemeClr>
                </a:solidFill>
              </a:rPr>
              <a:t>1.Обеспечение </a:t>
            </a:r>
            <a:r>
              <a:rPr lang="ru-RU" sz="1200" b="1" dirty="0">
                <a:solidFill>
                  <a:schemeClr val="accent1">
                    <a:lumMod val="75000"/>
                  </a:schemeClr>
                </a:solidFill>
              </a:rPr>
              <a:t>населения </a:t>
            </a:r>
            <a:r>
              <a:rPr lang="ru-RU" sz="1200" b="1" dirty="0" smtClean="0">
                <a:solidFill>
                  <a:schemeClr val="accent1">
                    <a:lumMod val="75000"/>
                  </a:schemeClr>
                </a:solidFill>
              </a:rPr>
              <a:t>Репьёвского </a:t>
            </a:r>
            <a:r>
              <a:rPr lang="ru-RU" sz="1200" b="1" dirty="0">
                <a:solidFill>
                  <a:schemeClr val="accent1">
                    <a:lumMod val="75000"/>
                  </a:schemeClr>
                </a:solidFill>
              </a:rPr>
              <a:t>муниципального района доступным жильем путем реализации механизмов поддержки и развития жилищного строительства и стимулирования спроса на рынке жилья. </a:t>
            </a:r>
            <a:endParaRPr lang="ru-RU" sz="1200" b="1" dirty="0" smtClean="0">
              <a:solidFill>
                <a:schemeClr val="accent1">
                  <a:lumMod val="75000"/>
                </a:schemeClr>
              </a:solidFill>
            </a:endParaRPr>
          </a:p>
          <a:p>
            <a:pPr algn="ctr"/>
            <a:r>
              <a:rPr lang="ru-RU" sz="1200" b="1" dirty="0" smtClean="0">
                <a:solidFill>
                  <a:schemeClr val="accent1">
                    <a:lumMod val="75000"/>
                  </a:schemeClr>
                </a:solidFill>
              </a:rPr>
              <a:t>2. Создание условий для обеспечения качественными услугами жилищно-коммунального хозяйства населения Репьёвского муниципального района</a:t>
            </a:r>
            <a:endParaRPr lang="ru-RU" sz="1200" b="1" dirty="0">
              <a:solidFill>
                <a:schemeClr val="accent1">
                  <a:lumMod val="75000"/>
                </a:schemeClr>
              </a:solidFill>
            </a:endParaRPr>
          </a:p>
        </p:txBody>
      </p:sp>
      <p:sp>
        <p:nvSpPr>
          <p:cNvPr id="5" name="Скругленный прямоугольник 4"/>
          <p:cNvSpPr/>
          <p:nvPr/>
        </p:nvSpPr>
        <p:spPr>
          <a:xfrm>
            <a:off x="3563888" y="3284984"/>
            <a:ext cx="5472608" cy="35730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75000"/>
                  </a:schemeClr>
                </a:solidFill>
              </a:rPr>
              <a:t>ЗАДАЧИ МУНИЦИПАЛЬНОЙ ПРОГРАММЫ</a:t>
            </a:r>
            <a:r>
              <a:rPr lang="en-US" sz="1200" b="1" dirty="0" smtClean="0">
                <a:solidFill>
                  <a:schemeClr val="accent1">
                    <a:lumMod val="75000"/>
                  </a:schemeClr>
                </a:solidFill>
              </a:rPr>
              <a:t>:</a:t>
            </a:r>
          </a:p>
          <a:p>
            <a:r>
              <a:rPr lang="ru-RU" sz="1200" b="1" dirty="0" smtClean="0">
                <a:solidFill>
                  <a:schemeClr val="accent1">
                    <a:lumMod val="75000"/>
                  </a:schemeClr>
                </a:solidFill>
              </a:rPr>
              <a:t>- </a:t>
            </a:r>
            <a:r>
              <a:rPr lang="ru-RU" sz="1200" b="1" dirty="0">
                <a:solidFill>
                  <a:schemeClr val="accent1">
                    <a:lumMod val="75000"/>
                  </a:schemeClr>
                </a:solidFill>
              </a:rPr>
              <a:t>формирование приоритетов </a:t>
            </a:r>
            <a:r>
              <a:rPr lang="ru-RU" sz="1200" b="1" dirty="0" smtClean="0">
                <a:solidFill>
                  <a:schemeClr val="accent1">
                    <a:lumMod val="75000"/>
                  </a:schemeClr>
                </a:solidFill>
              </a:rPr>
              <a:t>роста </a:t>
            </a:r>
            <a:r>
              <a:rPr lang="ru-RU" sz="1200" b="1" dirty="0">
                <a:solidFill>
                  <a:schemeClr val="accent1">
                    <a:lumMod val="75000"/>
                  </a:schemeClr>
                </a:solidFill>
              </a:rPr>
              <a:t>жилищного строительства в </a:t>
            </a:r>
            <a:r>
              <a:rPr lang="ru-RU" sz="1200" b="1" dirty="0" err="1" smtClean="0">
                <a:solidFill>
                  <a:schemeClr val="accent1">
                    <a:lumMod val="75000"/>
                  </a:schemeClr>
                </a:solidFill>
              </a:rPr>
              <a:t>Репьёвском</a:t>
            </a:r>
            <a:r>
              <a:rPr lang="ru-RU" sz="1200" b="1" dirty="0" smtClean="0">
                <a:solidFill>
                  <a:schemeClr val="accent1">
                    <a:lumMod val="75000"/>
                  </a:schemeClr>
                </a:solidFill>
              </a:rPr>
              <a:t> </a:t>
            </a:r>
            <a:r>
              <a:rPr lang="ru-RU" sz="1200" b="1" dirty="0">
                <a:solidFill>
                  <a:schemeClr val="accent1">
                    <a:lumMod val="75000"/>
                  </a:schemeClr>
                </a:solidFill>
              </a:rPr>
              <a:t>муниципальном районе;</a:t>
            </a:r>
          </a:p>
          <a:p>
            <a:r>
              <a:rPr lang="ru-RU" sz="1200" b="1" dirty="0">
                <a:solidFill>
                  <a:schemeClr val="accent1">
                    <a:lumMod val="75000"/>
                  </a:schemeClr>
                </a:solidFill>
              </a:rPr>
              <a:t>- обеспечение ежегодного роста объемов ввода жилья;</a:t>
            </a:r>
          </a:p>
          <a:p>
            <a:r>
              <a:rPr lang="ru-RU" sz="1200" b="1" dirty="0">
                <a:solidFill>
                  <a:schemeClr val="accent1">
                    <a:lumMod val="75000"/>
                  </a:schemeClr>
                </a:solidFill>
              </a:rPr>
              <a:t>- развитие направлений строительства жилья, доступного для широких слоев населения</a:t>
            </a:r>
            <a:r>
              <a:rPr lang="ru-RU" sz="1200" b="1" dirty="0" smtClean="0">
                <a:solidFill>
                  <a:schemeClr val="accent1">
                    <a:lumMod val="75000"/>
                  </a:schemeClr>
                </a:solidFill>
              </a:rPr>
              <a:t>;</a:t>
            </a:r>
            <a:endParaRPr lang="ru-RU" sz="1200" b="1" dirty="0">
              <a:solidFill>
                <a:schemeClr val="accent1">
                  <a:lumMod val="75000"/>
                </a:schemeClr>
              </a:solidFill>
            </a:endParaRPr>
          </a:p>
          <a:p>
            <a:r>
              <a:rPr lang="ru-RU" sz="1200" b="1" dirty="0">
                <a:solidFill>
                  <a:schemeClr val="accent1">
                    <a:lumMod val="75000"/>
                  </a:schemeClr>
                </a:solidFill>
              </a:rPr>
              <a:t>- обеспечение информационной открытости для населения мер, предпринимаемых государством в целях стимулирования развития жилищного строительства;</a:t>
            </a:r>
          </a:p>
          <a:p>
            <a:r>
              <a:rPr lang="ru-RU" sz="1200" b="1" dirty="0">
                <a:solidFill>
                  <a:schemeClr val="accent1">
                    <a:lumMod val="75000"/>
                  </a:schemeClr>
                </a:solidFill>
              </a:rPr>
              <a:t>- оказание содействия по привлечению в жилищное строительство финансовых ресурсов из бюджетных и внебюджетных </a:t>
            </a:r>
            <a:r>
              <a:rPr lang="ru-RU" sz="1200" b="1" dirty="0" smtClean="0">
                <a:solidFill>
                  <a:schemeClr val="accent1">
                    <a:lumMod val="75000"/>
                  </a:schemeClr>
                </a:solidFill>
              </a:rPr>
              <a:t>источников</a:t>
            </a:r>
            <a:r>
              <a:rPr lang="en-US" sz="1200" b="1" dirty="0" smtClean="0">
                <a:solidFill>
                  <a:schemeClr val="accent1">
                    <a:lumMod val="75000"/>
                  </a:schemeClr>
                </a:solidFill>
              </a:rPr>
              <a:t>;</a:t>
            </a:r>
          </a:p>
          <a:p>
            <a:pPr marL="171450" indent="-171450">
              <a:buFontTx/>
              <a:buChar char="-"/>
            </a:pPr>
            <a:r>
              <a:rPr lang="ru-RU" sz="1200" b="1" dirty="0" smtClean="0">
                <a:solidFill>
                  <a:schemeClr val="accent1">
                    <a:lumMod val="75000"/>
                  </a:schemeClr>
                </a:solidFill>
              </a:rPr>
              <a:t>формирование </a:t>
            </a:r>
            <a:r>
              <a:rPr lang="ru-RU" sz="1200" b="1" dirty="0">
                <a:solidFill>
                  <a:schemeClr val="accent1">
                    <a:lumMod val="75000"/>
                  </a:schemeClr>
                </a:solidFill>
              </a:rPr>
              <a:t>активной гражданской позиции населения в вопросах охраны и поддержания порядка на территориях сельских поселений</a:t>
            </a:r>
            <a:r>
              <a:rPr lang="ru-RU" sz="1200" b="1" dirty="0" smtClean="0">
                <a:solidFill>
                  <a:schemeClr val="accent1">
                    <a:lumMod val="75000"/>
                  </a:schemeClr>
                </a:solidFill>
              </a:rPr>
              <a:t>;</a:t>
            </a:r>
            <a:endParaRPr lang="en-US" sz="1200" b="1" dirty="0" smtClean="0">
              <a:solidFill>
                <a:schemeClr val="accent1">
                  <a:lumMod val="75000"/>
                </a:schemeClr>
              </a:solidFill>
            </a:endParaRPr>
          </a:p>
          <a:p>
            <a:r>
              <a:rPr lang="en-US" sz="1200" b="1" dirty="0">
                <a:solidFill>
                  <a:schemeClr val="accent1">
                    <a:lumMod val="75000"/>
                  </a:schemeClr>
                </a:solidFill>
              </a:rPr>
              <a:t>-</a:t>
            </a:r>
            <a:r>
              <a:rPr lang="ru-RU" sz="1200" b="1" dirty="0" smtClean="0">
                <a:solidFill>
                  <a:schemeClr val="accent1">
                    <a:lumMod val="75000"/>
                  </a:schemeClr>
                </a:solidFill>
              </a:rPr>
              <a:t> </a:t>
            </a:r>
            <a:r>
              <a:rPr lang="ru-RU" sz="1200" b="1" dirty="0">
                <a:solidFill>
                  <a:schemeClr val="accent1">
                    <a:lumMod val="75000"/>
                  </a:schemeClr>
                </a:solidFill>
              </a:rPr>
              <a:t>улучшение технической обеспеченности муниципального района.</a:t>
            </a:r>
          </a:p>
          <a:p>
            <a:r>
              <a:rPr lang="ru-RU" sz="1200" b="1" dirty="0">
                <a:solidFill>
                  <a:schemeClr val="accent1">
                    <a:lumMod val="75000"/>
                  </a:schemeClr>
                </a:solidFill>
              </a:rPr>
              <a:t>- организовать раздельный сбор твердых коммунальных отходов на территории населенных пунктов.</a:t>
            </a:r>
          </a:p>
        </p:txBody>
      </p:sp>
      <p:sp>
        <p:nvSpPr>
          <p:cNvPr id="9" name="Скругленный прямоугольник 8"/>
          <p:cNvSpPr/>
          <p:nvPr/>
        </p:nvSpPr>
        <p:spPr>
          <a:xfrm>
            <a:off x="696248" y="2160904"/>
            <a:ext cx="7776864" cy="92208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2116,8 </a:t>
            </a:r>
            <a:r>
              <a:rPr lang="ru-RU" sz="1200" b="1" u="sng" dirty="0" err="1">
                <a:solidFill>
                  <a:schemeClr val="accent1">
                    <a:lumMod val="50000"/>
                  </a:schemeClr>
                </a:solidFill>
              </a:rPr>
              <a:t>тыс.руб</a:t>
            </a:r>
            <a:r>
              <a:rPr lang="ru-RU" sz="1200" b="1" u="sng" dirty="0" smtClean="0">
                <a:solidFill>
                  <a:schemeClr val="accent1">
                    <a:lumMod val="50000"/>
                  </a:schemeClr>
                </a:solidFill>
              </a:rPr>
              <a:t>., в 2025г. 3982 тыс. руб., в 2026г. 1921,6 тыс. руб.</a:t>
            </a:r>
            <a:endParaRPr lang="ru-RU" sz="1200" b="1" u="sng" dirty="0">
              <a:solidFill>
                <a:schemeClr val="accent1">
                  <a:lumMod val="50000"/>
                </a:schemeClr>
              </a:solidFill>
            </a:endParaRPr>
          </a:p>
          <a:p>
            <a:r>
              <a:rPr lang="ru-RU" sz="1200" b="1" dirty="0">
                <a:solidFill>
                  <a:schemeClr val="accent1">
                    <a:lumMod val="50000"/>
                  </a:schemeClr>
                </a:solidFill>
              </a:rPr>
              <a:t>Подпрограмма1. </a:t>
            </a:r>
            <a:r>
              <a:rPr lang="ru-RU" sz="1200" b="1" dirty="0" smtClean="0">
                <a:solidFill>
                  <a:schemeClr val="accent1">
                    <a:lumMod val="50000"/>
                  </a:schemeClr>
                </a:solidFill>
              </a:rPr>
              <a:t>«Обеспечение доступным и комфортным  жильем молодых семей» </a:t>
            </a:r>
            <a:endParaRPr lang="ru-RU" sz="1200" b="1" dirty="0">
              <a:solidFill>
                <a:schemeClr val="accent1">
                  <a:lumMod val="50000"/>
                </a:schemeClr>
              </a:solidFill>
            </a:endParaRPr>
          </a:p>
        </p:txBody>
      </p:sp>
      <p:sp>
        <p:nvSpPr>
          <p:cNvPr id="10" name="Стрелка вниз 9"/>
          <p:cNvSpPr/>
          <p:nvPr/>
        </p:nvSpPr>
        <p:spPr>
          <a:xfrm flipH="1">
            <a:off x="4188636" y="1724054"/>
            <a:ext cx="792088" cy="407200"/>
          </a:xfrm>
          <a:prstGeom prst="down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7802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9555" y="35695"/>
            <a:ext cx="8064896" cy="83596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3">
                    <a:lumMod val="75000"/>
                  </a:schemeClr>
                </a:solidFill>
              </a:rPr>
              <a:t>Муниципальная программа </a:t>
            </a:r>
            <a:r>
              <a:rPr lang="ru-RU" b="1" dirty="0" smtClean="0">
                <a:solidFill>
                  <a:schemeClr val="accent3">
                    <a:lumMod val="75000"/>
                  </a:schemeClr>
                </a:solidFill>
              </a:rPr>
              <a:t>Репьёвского </a:t>
            </a:r>
            <a:r>
              <a:rPr lang="ru-RU" b="1" dirty="0">
                <a:solidFill>
                  <a:schemeClr val="accent3">
                    <a:lumMod val="75000"/>
                  </a:schemeClr>
                </a:solidFill>
              </a:rPr>
              <a:t>муниципального района </a:t>
            </a:r>
            <a:endParaRPr lang="ru-RU" b="1" dirty="0" smtClean="0">
              <a:solidFill>
                <a:schemeClr val="accent3">
                  <a:lumMod val="75000"/>
                </a:schemeClr>
              </a:solidFill>
            </a:endParaRPr>
          </a:p>
          <a:p>
            <a:pPr algn="ctr"/>
            <a:r>
              <a:rPr lang="ru-RU" b="1" dirty="0" smtClean="0">
                <a:solidFill>
                  <a:schemeClr val="accent3">
                    <a:lumMod val="75000"/>
                  </a:schemeClr>
                </a:solidFill>
              </a:rPr>
              <a:t>« </a:t>
            </a:r>
            <a:r>
              <a:rPr lang="ru-RU" b="1" dirty="0">
                <a:solidFill>
                  <a:schemeClr val="accent3">
                    <a:lumMod val="75000"/>
                  </a:schemeClr>
                </a:solidFill>
              </a:rPr>
              <a:t>Обеспечение доступным и комфортным жильем и коммунальными услугами населения </a:t>
            </a:r>
            <a:r>
              <a:rPr lang="ru-RU" b="1" dirty="0" smtClean="0">
                <a:solidFill>
                  <a:schemeClr val="accent3">
                    <a:lumMod val="75000"/>
                  </a:schemeClr>
                </a:solidFill>
              </a:rPr>
              <a:t>Репьёвского </a:t>
            </a:r>
            <a:r>
              <a:rPr lang="ru-RU" b="1" dirty="0">
                <a:solidFill>
                  <a:schemeClr val="accent3">
                    <a:lumMod val="75000"/>
                  </a:schemeClr>
                </a:solidFill>
              </a:rPr>
              <a:t>района»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65" y="1038664"/>
            <a:ext cx="2972048" cy="1841498"/>
          </a:xfrm>
          <a:prstGeom prst="rect">
            <a:avLst/>
          </a:prstGeom>
        </p:spPr>
      </p:pic>
      <p:sp>
        <p:nvSpPr>
          <p:cNvPr id="6" name="Скругленный прямоугольник 5"/>
          <p:cNvSpPr/>
          <p:nvPr/>
        </p:nvSpPr>
        <p:spPr>
          <a:xfrm>
            <a:off x="3677645" y="1038664"/>
            <a:ext cx="5400600" cy="21142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Ожидаемые конечные результаты</a:t>
            </a:r>
            <a:r>
              <a:rPr lang="en-US" sz="1600" b="1" dirty="0" smtClean="0">
                <a:solidFill>
                  <a:srgbClr val="003300"/>
                </a:solidFill>
              </a:rPr>
              <a:t>:</a:t>
            </a:r>
          </a:p>
          <a:p>
            <a:r>
              <a:rPr lang="ru-RU" sz="1100" b="1" dirty="0">
                <a:solidFill>
                  <a:schemeClr val="bg2">
                    <a:lumMod val="75000"/>
                  </a:schemeClr>
                </a:solidFill>
              </a:rPr>
              <a:t>- обеспечить население Репьёвского муниципального района доступным и комфортным жильем;</a:t>
            </a:r>
          </a:p>
          <a:p>
            <a:r>
              <a:rPr lang="ru-RU" sz="1100" b="1" dirty="0">
                <a:solidFill>
                  <a:schemeClr val="bg2">
                    <a:lumMod val="75000"/>
                  </a:schemeClr>
                </a:solidFill>
              </a:rPr>
              <a:t>- пополнить парк специализированной техникой;</a:t>
            </a:r>
          </a:p>
          <a:p>
            <a:r>
              <a:rPr lang="ru-RU" sz="1100" b="1" dirty="0">
                <a:solidFill>
                  <a:schemeClr val="bg2">
                    <a:lumMod val="75000"/>
                  </a:schemeClr>
                </a:solidFill>
              </a:rPr>
              <a:t>- повысить уровень технической обеспеченности муниципального района за счет приобретения 9 ед. коммунальной (специализированной) техники.</a:t>
            </a:r>
          </a:p>
          <a:p>
            <a:r>
              <a:rPr lang="ru-RU" sz="1100" b="1" dirty="0">
                <a:solidFill>
                  <a:schemeClr val="bg2">
                    <a:lumMod val="75000"/>
                  </a:schemeClr>
                </a:solidFill>
              </a:rPr>
              <a:t>- организовать раздельный сбор твердых коммунальных отходов.</a:t>
            </a:r>
          </a:p>
          <a:p>
            <a:r>
              <a:rPr lang="ru-RU" sz="1100" b="1" dirty="0">
                <a:solidFill>
                  <a:schemeClr val="bg2">
                    <a:lumMod val="75000"/>
                  </a:schemeClr>
                </a:solidFill>
              </a:rPr>
              <a:t>-провести мероприятия, направленные на формирование экологической культуры раздельного накопления твердых коммунальных отходов.</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429000"/>
            <a:ext cx="3816424" cy="3096344"/>
          </a:xfrm>
          <a:prstGeom prst="rect">
            <a:avLst/>
          </a:prstGeom>
        </p:spPr>
      </p:pic>
      <p:sp>
        <p:nvSpPr>
          <p:cNvPr id="11" name="Скругленный прямоугольник 10"/>
          <p:cNvSpPr/>
          <p:nvPr/>
        </p:nvSpPr>
        <p:spPr>
          <a:xfrm>
            <a:off x="16933" y="3131715"/>
            <a:ext cx="4843235" cy="359245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3300"/>
                </a:solidFill>
              </a:rPr>
              <a:t>ЦЕЛЕВЫЕ ИНДИКАТОРЫ</a:t>
            </a:r>
            <a:r>
              <a:rPr lang="en-US" sz="1600" b="1" dirty="0" smtClean="0">
                <a:solidFill>
                  <a:srgbClr val="003300"/>
                </a:solidFill>
              </a:rPr>
              <a:t>:</a:t>
            </a:r>
          </a:p>
          <a:p>
            <a:r>
              <a:rPr lang="ru-RU" sz="1100" b="1" dirty="0" smtClean="0">
                <a:solidFill>
                  <a:schemeClr val="bg2">
                    <a:lumMod val="75000"/>
                  </a:schemeClr>
                </a:solidFill>
              </a:rPr>
              <a:t>1</a:t>
            </a:r>
            <a:r>
              <a:rPr lang="ru-RU" sz="1100" b="1" dirty="0">
                <a:solidFill>
                  <a:schemeClr val="bg2">
                    <a:lumMod val="75000"/>
                  </a:schemeClr>
                </a:solidFill>
              </a:rPr>
              <a:t>. Удельный вес введенной общей площади жилых домов по отношению к общей площади жилищного фонда;</a:t>
            </a:r>
          </a:p>
          <a:p>
            <a:r>
              <a:rPr lang="ru-RU" sz="1100" b="1" dirty="0">
                <a:solidFill>
                  <a:schemeClr val="bg2">
                    <a:lumMod val="75000"/>
                  </a:schemeClr>
                </a:solidFill>
              </a:rPr>
              <a:t>2. Общая площадь жилых помещений, приходящихся в среднем на 1 жителя района;</a:t>
            </a:r>
          </a:p>
          <a:p>
            <a:r>
              <a:rPr lang="ru-RU" sz="1100" b="1" dirty="0">
                <a:solidFill>
                  <a:schemeClr val="bg2">
                    <a:lumMod val="75000"/>
                  </a:schemeClr>
                </a:solidFill>
              </a:rPr>
              <a:t>3. Количество граждан, получивших государственную поддержку на улучшение жилищных условий в рамках подпрограммы «Обеспечение жильем молодых семей» (2020 - 2028 </a:t>
            </a:r>
            <a:r>
              <a:rPr lang="ru-RU" sz="1100" b="1" dirty="0" err="1">
                <a:solidFill>
                  <a:schemeClr val="bg2">
                    <a:lumMod val="75000"/>
                  </a:schemeClr>
                </a:solidFill>
              </a:rPr>
              <a:t>г.г</a:t>
            </a:r>
            <a:r>
              <a:rPr lang="ru-RU" sz="1100" b="1" dirty="0">
                <a:solidFill>
                  <a:schemeClr val="bg2">
                    <a:lumMod val="75000"/>
                  </a:schemeClr>
                </a:solidFill>
              </a:rPr>
              <a:t>.);</a:t>
            </a:r>
          </a:p>
          <a:p>
            <a:r>
              <a:rPr lang="ru-RU" sz="1100" b="1" dirty="0">
                <a:solidFill>
                  <a:schemeClr val="bg2">
                    <a:lumMod val="75000"/>
                  </a:schemeClr>
                </a:solidFill>
              </a:rPr>
              <a:t>4. Количество молодых семей, улучшивших жилищные условия с помощью государственной поддержки;</a:t>
            </a:r>
          </a:p>
          <a:p>
            <a:r>
              <a:rPr lang="ru-RU" sz="1100" b="1" dirty="0">
                <a:solidFill>
                  <a:schemeClr val="bg2">
                    <a:lumMod val="75000"/>
                  </a:schemeClr>
                </a:solidFill>
              </a:rPr>
              <a:t>5. Уровень износа коммунальной инфраструктуры;</a:t>
            </a:r>
          </a:p>
          <a:p>
            <a:r>
              <a:rPr lang="ru-RU" sz="1100" b="1" dirty="0">
                <a:solidFill>
                  <a:schemeClr val="bg2">
                    <a:lumMod val="75000"/>
                  </a:schemeClr>
                </a:solidFill>
              </a:rPr>
              <a:t>6. Количество приобретенной коммунальной техники.</a:t>
            </a:r>
          </a:p>
          <a:p>
            <a:r>
              <a:rPr lang="ru-RU" sz="1100" b="1" dirty="0">
                <a:solidFill>
                  <a:schemeClr val="bg2">
                    <a:lumMod val="75000"/>
                  </a:schemeClr>
                </a:solidFill>
              </a:rPr>
              <a:t>7. Количество приобретенных контейнеров.</a:t>
            </a:r>
          </a:p>
          <a:p>
            <a:r>
              <a:rPr lang="ru-RU" sz="1100" b="1" dirty="0">
                <a:solidFill>
                  <a:schemeClr val="bg2">
                    <a:lumMod val="75000"/>
                  </a:schemeClr>
                </a:solidFill>
              </a:rPr>
              <a:t>8. Количество проведенных мероприятий, направленных на формирование экологической культуры раздельного накопления твердых коммунальных отходов.</a:t>
            </a:r>
          </a:p>
        </p:txBody>
      </p:sp>
    </p:spTree>
    <p:extLst>
      <p:ext uri="{BB962C8B-B14F-4D97-AF65-F5344CB8AC3E}">
        <p14:creationId xmlns:p14="http://schemas.microsoft.com/office/powerpoint/2010/main" val="2340434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0998" y="240900"/>
            <a:ext cx="8075386" cy="6075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культуры»</a:t>
            </a:r>
            <a:endParaRPr lang="ru-RU" b="1" dirty="0">
              <a:solidFill>
                <a:schemeClr val="accent1">
                  <a:lumMod val="50000"/>
                </a:schemeClr>
              </a:solidFill>
            </a:endParaRPr>
          </a:p>
        </p:txBody>
      </p:sp>
      <p:sp>
        <p:nvSpPr>
          <p:cNvPr id="5" name="Скругленный прямоугольник 4"/>
          <p:cNvSpPr/>
          <p:nvPr/>
        </p:nvSpPr>
        <p:spPr>
          <a:xfrm rot="10800000" flipV="1">
            <a:off x="530998" y="924756"/>
            <a:ext cx="8066833" cy="58351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Ответственный исполнитель муниципальной программы</a:t>
            </a:r>
            <a:r>
              <a:rPr lang="en-US" sz="1400" b="1" dirty="0" smtClean="0">
                <a:solidFill>
                  <a:schemeClr val="accent1">
                    <a:lumMod val="50000"/>
                  </a:schemeClr>
                </a:solidFill>
              </a:rPr>
              <a:t>:</a:t>
            </a:r>
            <a:r>
              <a:rPr lang="ru-RU" sz="1400" b="1" dirty="0" smtClean="0">
                <a:solidFill>
                  <a:schemeClr val="accent1">
                    <a:lumMod val="50000"/>
                  </a:schemeClr>
                </a:solidFill>
              </a:rPr>
              <a:t> </a:t>
            </a:r>
          </a:p>
          <a:p>
            <a:pPr algn="ctr"/>
            <a:r>
              <a:rPr lang="ru-RU" sz="1400" b="1" dirty="0" smtClean="0">
                <a:solidFill>
                  <a:schemeClr val="accent1">
                    <a:lumMod val="50000"/>
                  </a:schemeClr>
                </a:solidFill>
              </a:rPr>
              <a:t>Отдел культуры администрации Репьёвского муниципального района</a:t>
            </a:r>
            <a:endParaRPr lang="ru-RU" sz="1400" b="1" dirty="0">
              <a:solidFill>
                <a:schemeClr val="accent1">
                  <a:lumMod val="50000"/>
                </a:schemeClr>
              </a:solidFill>
            </a:endParaRPr>
          </a:p>
        </p:txBody>
      </p:sp>
      <p:sp>
        <p:nvSpPr>
          <p:cNvPr id="6" name="Скругленный прямоугольник 5"/>
          <p:cNvSpPr/>
          <p:nvPr/>
        </p:nvSpPr>
        <p:spPr>
          <a:xfrm>
            <a:off x="530998" y="1672596"/>
            <a:ext cx="8075386" cy="109759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endParaRPr lang="ru-RU" sz="1200" b="1" u="sng" dirty="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Объем </a:t>
            </a:r>
            <a:r>
              <a:rPr lang="ru-RU" sz="1200" b="1" u="sng" dirty="0">
                <a:solidFill>
                  <a:schemeClr val="accent1">
                    <a:lumMod val="50000"/>
                  </a:schemeClr>
                </a:solidFill>
              </a:rPr>
              <a:t>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2024г. </a:t>
            </a:r>
            <a:r>
              <a:rPr lang="ru-RU" sz="1200" b="1" u="sng" dirty="0" smtClean="0">
                <a:solidFill>
                  <a:schemeClr val="accent1">
                    <a:lumMod val="50000"/>
                  </a:schemeClr>
                </a:solidFill>
              </a:rPr>
              <a:t>70756,9 </a:t>
            </a:r>
            <a:r>
              <a:rPr lang="ru-RU" sz="1200" b="1" u="sng" dirty="0" smtClean="0">
                <a:solidFill>
                  <a:schemeClr val="accent1">
                    <a:lumMod val="50000"/>
                  </a:schemeClr>
                </a:solidFill>
              </a:rPr>
              <a:t>тыс</a:t>
            </a:r>
            <a:r>
              <a:rPr lang="ru-RU" sz="1200" b="1" u="sng" dirty="0">
                <a:solidFill>
                  <a:schemeClr val="accent1">
                    <a:lumMod val="50000"/>
                  </a:schemeClr>
                </a:solidFill>
              </a:rPr>
              <a:t>. руб</a:t>
            </a:r>
            <a:r>
              <a:rPr lang="ru-RU" sz="1200" b="1" u="sng" dirty="0" smtClean="0">
                <a:solidFill>
                  <a:schemeClr val="accent1">
                    <a:lumMod val="50000"/>
                  </a:schemeClr>
                </a:solidFill>
              </a:rPr>
              <a:t>., в 2025г. 45601,4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46859,3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«Искусство и наследие» </a:t>
            </a:r>
            <a:r>
              <a:rPr lang="ru-RU" sz="1200" b="1" dirty="0" smtClean="0">
                <a:solidFill>
                  <a:schemeClr val="accent1">
                    <a:lumMod val="50000"/>
                  </a:schemeClr>
                </a:solidFill>
              </a:rPr>
              <a:t> Подпрограмма 2 «Образование» Подпрограмма </a:t>
            </a:r>
            <a:r>
              <a:rPr lang="ru-RU" sz="1200" b="1" dirty="0">
                <a:solidFill>
                  <a:schemeClr val="accent1">
                    <a:lumMod val="50000"/>
                  </a:schemeClr>
                </a:solidFill>
              </a:rPr>
              <a:t>3</a:t>
            </a:r>
            <a:r>
              <a:rPr lang="ru-RU" sz="1200" b="1" dirty="0" smtClean="0">
                <a:solidFill>
                  <a:schemeClr val="accent1">
                    <a:lumMod val="50000"/>
                  </a:schemeClr>
                </a:solidFill>
              </a:rPr>
              <a:t> </a:t>
            </a:r>
            <a:r>
              <a:rPr lang="ru-RU" sz="1200" b="1" dirty="0">
                <a:solidFill>
                  <a:schemeClr val="accent1">
                    <a:lumMod val="50000"/>
                  </a:schemeClr>
                </a:solidFill>
              </a:rPr>
              <a:t>«Развитие культуры» </a:t>
            </a:r>
            <a:r>
              <a:rPr lang="ru-RU" sz="1200" b="1" dirty="0" smtClean="0">
                <a:solidFill>
                  <a:schemeClr val="accent1">
                    <a:lumMod val="50000"/>
                  </a:schemeClr>
                </a:solidFill>
              </a:rPr>
              <a:t>Подпрограмма </a:t>
            </a:r>
            <a:r>
              <a:rPr lang="ru-RU" sz="1200" b="1" dirty="0">
                <a:solidFill>
                  <a:schemeClr val="accent1">
                    <a:lumMod val="50000"/>
                  </a:schemeClr>
                </a:solidFill>
              </a:rPr>
              <a:t>4</a:t>
            </a:r>
            <a:r>
              <a:rPr lang="ru-RU" sz="1200" b="1" dirty="0" smtClean="0">
                <a:solidFill>
                  <a:schemeClr val="accent1">
                    <a:lumMod val="50000"/>
                  </a:schemeClr>
                </a:solidFill>
              </a:rPr>
              <a:t> </a:t>
            </a:r>
            <a:r>
              <a:rPr lang="ru-RU" sz="1200" b="1" dirty="0">
                <a:solidFill>
                  <a:schemeClr val="accent1">
                    <a:lumMod val="50000"/>
                  </a:schemeClr>
                </a:solidFill>
              </a:rPr>
              <a:t>«Обеспечение реализации муниципальной </a:t>
            </a:r>
            <a:r>
              <a:rPr lang="ru-RU" sz="1200" b="1" dirty="0" smtClean="0">
                <a:solidFill>
                  <a:schemeClr val="accent1">
                    <a:lumMod val="50000"/>
                  </a:schemeClr>
                </a:solidFill>
              </a:rPr>
              <a:t>программы</a:t>
            </a:r>
            <a:r>
              <a:rPr lang="ru-RU" sz="1200" b="1" dirty="0">
                <a:solidFill>
                  <a:schemeClr val="accent1">
                    <a:lumMod val="50000"/>
                  </a:schemeClr>
                </a:solidFill>
              </a:rPr>
              <a:t>» </a:t>
            </a:r>
            <a:r>
              <a:rPr lang="ru-RU" sz="1200" b="1" dirty="0" smtClean="0">
                <a:solidFill>
                  <a:schemeClr val="accent1">
                    <a:lumMod val="50000"/>
                  </a:schemeClr>
                </a:solidFill>
              </a:rPr>
              <a:t>Подпрограмма </a:t>
            </a:r>
            <a:r>
              <a:rPr lang="ru-RU" sz="1200" b="1" dirty="0">
                <a:solidFill>
                  <a:schemeClr val="accent1">
                    <a:lumMod val="50000"/>
                  </a:schemeClr>
                </a:solidFill>
              </a:rPr>
              <a:t>5</a:t>
            </a:r>
            <a:r>
              <a:rPr lang="ru-RU" sz="1200" b="1" dirty="0" smtClean="0">
                <a:solidFill>
                  <a:schemeClr val="accent1">
                    <a:lumMod val="50000"/>
                  </a:schemeClr>
                </a:solidFill>
              </a:rPr>
              <a:t> </a:t>
            </a:r>
            <a:r>
              <a:rPr lang="ru-RU" sz="1200" b="1" dirty="0">
                <a:solidFill>
                  <a:schemeClr val="accent1">
                    <a:lumMod val="50000"/>
                  </a:schemeClr>
                </a:solidFill>
              </a:rPr>
              <a:t>« Развитие сельской культуры </a:t>
            </a:r>
            <a:r>
              <a:rPr lang="ru-RU" sz="1200" b="1" dirty="0" smtClean="0">
                <a:solidFill>
                  <a:schemeClr val="accent1">
                    <a:lumMod val="50000"/>
                  </a:schemeClr>
                </a:solidFill>
              </a:rPr>
              <a:t>Репьёвского </a:t>
            </a:r>
            <a:r>
              <a:rPr lang="ru-RU" sz="1200" b="1" dirty="0">
                <a:solidFill>
                  <a:schemeClr val="accent1">
                    <a:lumMod val="50000"/>
                  </a:schemeClr>
                </a:solidFill>
              </a:rPr>
              <a:t>муниципального </a:t>
            </a:r>
            <a:r>
              <a:rPr lang="ru-RU" sz="1200" b="1" dirty="0" smtClean="0">
                <a:solidFill>
                  <a:schemeClr val="accent1">
                    <a:lumMod val="50000"/>
                  </a:schemeClr>
                </a:solidFill>
              </a:rPr>
              <a:t>района на 2020-2028 годы».</a:t>
            </a:r>
            <a:endParaRPr lang="ru-RU" sz="1200" b="1" dirty="0">
              <a:solidFill>
                <a:schemeClr val="accent1">
                  <a:lumMod val="50000"/>
                </a:schemeClr>
              </a:solidFill>
            </a:endParaRPr>
          </a:p>
          <a:p>
            <a:pPr algn="ct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9" name="Скругленный прямоугольник 8"/>
          <p:cNvSpPr/>
          <p:nvPr/>
        </p:nvSpPr>
        <p:spPr>
          <a:xfrm>
            <a:off x="4042640" y="3152181"/>
            <a:ext cx="5066209"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5">
                    <a:lumMod val="50000"/>
                  </a:schemeClr>
                </a:solidFill>
              </a:rPr>
              <a:t>ОЖИДАЕМЫЕ КОНЕЧНЫЕ РЕЗУЛЬТАТЫ</a:t>
            </a:r>
            <a:r>
              <a:rPr lang="en-US" sz="1000" b="1" dirty="0" smtClean="0">
                <a:solidFill>
                  <a:schemeClr val="accent5">
                    <a:lumMod val="50000"/>
                  </a:schemeClr>
                </a:solidFill>
              </a:rPr>
              <a:t>:</a:t>
            </a:r>
            <a:endParaRPr lang="ru-RU" sz="1000" b="1" dirty="0" smtClean="0">
              <a:solidFill>
                <a:schemeClr val="accent5">
                  <a:lumMod val="50000"/>
                </a:schemeClr>
              </a:solidFill>
            </a:endParaRPr>
          </a:p>
          <a:p>
            <a:r>
              <a:rPr lang="ru-RU" sz="1100" b="1" dirty="0" smtClean="0">
                <a:solidFill>
                  <a:schemeClr val="bg2">
                    <a:lumMod val="75000"/>
                  </a:schemeClr>
                </a:solidFill>
              </a:rPr>
              <a:t>К 2028 </a:t>
            </a:r>
            <a:r>
              <a:rPr lang="ru-RU" sz="1100" b="1" dirty="0">
                <a:solidFill>
                  <a:schemeClr val="bg2">
                    <a:lumMod val="75000"/>
                  </a:schemeClr>
                </a:solidFill>
              </a:rPr>
              <a:t>году планируется достичь следующих результатов:</a:t>
            </a:r>
          </a:p>
          <a:p>
            <a:r>
              <a:rPr lang="ru-RU" sz="1100" b="1" dirty="0">
                <a:solidFill>
                  <a:schemeClr val="bg2">
                    <a:lumMod val="75000"/>
                  </a:schemeClr>
                </a:solidFill>
              </a:rPr>
              <a:t>Увеличение численности участников культурно-досуговых мероприятий (по сравнению с предыдущим годом) составит 23216 чел.;</a:t>
            </a:r>
          </a:p>
          <a:p>
            <a:r>
              <a:rPr lang="ru-RU" sz="1100" b="1" dirty="0">
                <a:solidFill>
                  <a:schemeClr val="bg2">
                    <a:lumMod val="75000"/>
                  </a:schemeClr>
                </a:solidFill>
              </a:rPr>
              <a:t>Рост количества культурно-досуговых мероприятий 3375 ед.;</a:t>
            </a:r>
          </a:p>
          <a:p>
            <a:r>
              <a:rPr lang="ru-RU" sz="1100" b="1" dirty="0">
                <a:solidFill>
                  <a:schemeClr val="bg2">
                    <a:lumMod val="75000"/>
                  </a:schemeClr>
                </a:solidFill>
              </a:rPr>
              <a:t>Уменьшение 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культуры-1,5%;</a:t>
            </a:r>
          </a:p>
          <a:p>
            <a:r>
              <a:rPr lang="ru-RU" sz="1100" b="1" dirty="0">
                <a:solidFill>
                  <a:schemeClr val="bg2">
                    <a:lumMod val="75000"/>
                  </a:schemeClr>
                </a:solidFill>
              </a:rPr>
              <a:t>Отношение 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региона-90,2%;</a:t>
            </a:r>
          </a:p>
          <a:p>
            <a:r>
              <a:rPr lang="ru-RU" sz="1100" b="1" dirty="0">
                <a:solidFill>
                  <a:schemeClr val="bg2">
                    <a:lumMod val="75000"/>
                  </a:schemeClr>
                </a:solidFill>
              </a:rPr>
              <a:t>5.Увеличение количества наименований библиографических записей (изданий), включенных в электронный каталог-5490 </a:t>
            </a:r>
            <a:r>
              <a:rPr lang="ru-RU" sz="1100" b="1" dirty="0" err="1">
                <a:solidFill>
                  <a:schemeClr val="bg2">
                    <a:lumMod val="75000"/>
                  </a:schemeClr>
                </a:solidFill>
              </a:rPr>
              <a:t>ед</a:t>
            </a:r>
            <a:r>
              <a:rPr lang="ru-RU" sz="1100" b="1" dirty="0">
                <a:solidFill>
                  <a:schemeClr val="bg2">
                    <a:lumMod val="75000"/>
                  </a:schemeClr>
                </a:solidFill>
              </a:rPr>
              <a:t>;</a:t>
            </a:r>
          </a:p>
          <a:p>
            <a:r>
              <a:rPr lang="ru-RU" sz="1100" b="1" dirty="0">
                <a:solidFill>
                  <a:schemeClr val="bg2">
                    <a:lumMod val="75000"/>
                  </a:schemeClr>
                </a:solidFill>
              </a:rPr>
              <a:t>6.Увеличение количества библиотек, подключенных к сети «Интернет»-7 ед.</a:t>
            </a:r>
          </a:p>
          <a:p>
            <a:r>
              <a:rPr lang="ru-RU" sz="1100" b="1" dirty="0">
                <a:solidFill>
                  <a:schemeClr val="bg2">
                    <a:lumMod val="75000"/>
                  </a:schemeClr>
                </a:solidFill>
              </a:rPr>
              <a:t>7. Увеличение доли детей, обучающихся в детской музыкальной школе, в общей численн</a:t>
            </a:r>
            <a:r>
              <a:rPr lang="ru-RU" sz="1100" b="1" dirty="0">
                <a:solidFill>
                  <a:schemeClr val="tx1"/>
                </a:solidFill>
              </a:rPr>
              <a:t>ости учащихся детей-15%.</a:t>
            </a:r>
          </a:p>
        </p:txBody>
      </p:sp>
      <p:sp>
        <p:nvSpPr>
          <p:cNvPr id="10" name="Скругленный прямоугольник 9"/>
          <p:cNvSpPr/>
          <p:nvPr/>
        </p:nvSpPr>
        <p:spPr>
          <a:xfrm>
            <a:off x="1896683" y="3172627"/>
            <a:ext cx="201622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accent5">
                    <a:lumMod val="50000"/>
                  </a:schemeClr>
                </a:solidFill>
              </a:rPr>
              <a:t>ЗАДАЧИ МУНИЦИПАЛЬНОЙ ПРОГРАММЫ</a:t>
            </a:r>
            <a:r>
              <a:rPr lang="en-US" sz="1100" b="1" dirty="0">
                <a:solidFill>
                  <a:srgbClr val="FFFF99"/>
                </a:solidFill>
              </a:rPr>
              <a:t>:</a:t>
            </a:r>
          </a:p>
          <a:p>
            <a:r>
              <a:rPr lang="ru-RU" sz="1100" b="1" dirty="0" smtClean="0">
                <a:solidFill>
                  <a:schemeClr val="bg2">
                    <a:lumMod val="75000"/>
                  </a:schemeClr>
                </a:solidFill>
              </a:rPr>
              <a:t>1.Сохранение </a:t>
            </a:r>
            <a:r>
              <a:rPr lang="ru-RU" sz="1100" b="1" dirty="0">
                <a:solidFill>
                  <a:schemeClr val="bg2">
                    <a:lumMod val="75000"/>
                  </a:schemeClr>
                </a:solidFill>
              </a:rPr>
              <a:t>культурного и исторического наследия района, обеспечение доступа граждан к культурным ценностям и участию в культурной жизни, реализация творческого потенциала для граждан  района;</a:t>
            </a:r>
          </a:p>
          <a:p>
            <a:r>
              <a:rPr lang="ru-RU" sz="1100" b="1" dirty="0" smtClean="0">
                <a:solidFill>
                  <a:schemeClr val="bg2">
                    <a:lumMod val="75000"/>
                  </a:schemeClr>
                </a:solidFill>
              </a:rPr>
              <a:t>2</a:t>
            </a:r>
            <a:r>
              <a:rPr lang="ru-RU" sz="1100" b="1" dirty="0">
                <a:solidFill>
                  <a:schemeClr val="bg2">
                    <a:lumMod val="75000"/>
                  </a:schemeClr>
                </a:solidFill>
              </a:rPr>
              <a:t>. </a:t>
            </a:r>
            <a:r>
              <a:rPr lang="ru-RU" sz="1100" b="1" dirty="0" smtClean="0">
                <a:solidFill>
                  <a:schemeClr val="bg2">
                    <a:lumMod val="75000"/>
                  </a:schemeClr>
                </a:solidFill>
              </a:rPr>
              <a:t>Создание </a:t>
            </a:r>
            <a:r>
              <a:rPr lang="ru-RU" sz="1100" b="1" dirty="0">
                <a:solidFill>
                  <a:schemeClr val="bg2">
                    <a:lumMod val="75000"/>
                  </a:schemeClr>
                </a:solidFill>
              </a:rPr>
              <a:t>благоприятных условий для устойчивого развития сферы культуры.</a:t>
            </a:r>
          </a:p>
        </p:txBody>
      </p:sp>
      <p:sp>
        <p:nvSpPr>
          <p:cNvPr id="14" name="Стрелка вниз 13"/>
          <p:cNvSpPr/>
          <p:nvPr/>
        </p:nvSpPr>
        <p:spPr>
          <a:xfrm>
            <a:off x="1002358" y="2844636"/>
            <a:ext cx="477767" cy="332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99"/>
              </a:solidFill>
            </a:endParaRPr>
          </a:p>
        </p:txBody>
      </p:sp>
      <p:sp>
        <p:nvSpPr>
          <p:cNvPr id="15" name="Стрелка вниз 14"/>
          <p:cNvSpPr/>
          <p:nvPr/>
        </p:nvSpPr>
        <p:spPr>
          <a:xfrm>
            <a:off x="2843806"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197424" y="2828664"/>
            <a:ext cx="477767" cy="319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76744" y="3152181"/>
            <a:ext cx="1686944" cy="36809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5">
                    <a:lumMod val="50000"/>
                  </a:schemeClr>
                </a:solidFill>
              </a:rPr>
              <a:t>ЦЕЛЬ МУНИЦИПАЛЬНОЙ ПРОГРАММЫ</a:t>
            </a:r>
            <a:r>
              <a:rPr lang="en-US" sz="1100" b="1" dirty="0" smtClean="0">
                <a:solidFill>
                  <a:srgbClr val="FFFF99"/>
                </a:solidFill>
              </a:rPr>
              <a:t>:</a:t>
            </a:r>
          </a:p>
          <a:p>
            <a:r>
              <a:rPr lang="ru-RU" sz="1100" b="1" dirty="0">
                <a:solidFill>
                  <a:schemeClr val="bg2">
                    <a:lumMod val="75000"/>
                  </a:schemeClr>
                </a:solidFill>
              </a:rPr>
              <a:t>Формирование многообразной и полноценной культурной жизни населения Репьёвского муниципального района Воронежской области</a:t>
            </a:r>
          </a:p>
        </p:txBody>
      </p:sp>
    </p:spTree>
    <p:extLst>
      <p:ext uri="{BB962C8B-B14F-4D97-AF65-F5344CB8AC3E}">
        <p14:creationId xmlns:p14="http://schemas.microsoft.com/office/powerpoint/2010/main" val="2623149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6199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1">
                    <a:lumMod val="50000"/>
                  </a:schemeClr>
                </a:solidFill>
              </a:rPr>
              <a:t>Муниципальная </a:t>
            </a:r>
            <a:r>
              <a:rPr lang="ru-RU" b="1">
                <a:solidFill>
                  <a:schemeClr val="accent1">
                    <a:lumMod val="50000"/>
                  </a:schemeClr>
                </a:solidFill>
              </a:rPr>
              <a:t>программа </a:t>
            </a:r>
            <a:r>
              <a:rPr lang="ru-RU" b="1" smtClean="0">
                <a:solidFill>
                  <a:schemeClr val="accent1">
                    <a:lumMod val="50000"/>
                  </a:schemeClr>
                </a:solidFill>
              </a:rPr>
              <a:t>Репьёвского </a:t>
            </a:r>
            <a:r>
              <a:rPr lang="ru-RU" b="1" dirty="0">
                <a:solidFill>
                  <a:schemeClr val="accent1">
                    <a:lumMod val="50000"/>
                  </a:schemeClr>
                </a:solidFill>
              </a:rPr>
              <a:t>муниципального района </a:t>
            </a:r>
            <a:endParaRPr lang="ru-RU" b="1" dirty="0" smtClean="0">
              <a:solidFill>
                <a:schemeClr val="accent1">
                  <a:lumMod val="50000"/>
                </a:schemeClr>
              </a:solidFill>
            </a:endParaRPr>
          </a:p>
          <a:p>
            <a:pPr algn="ctr"/>
            <a:r>
              <a:rPr lang="ru-RU" b="1" dirty="0" smtClean="0">
                <a:solidFill>
                  <a:schemeClr val="accent1">
                    <a:lumMod val="50000"/>
                  </a:schemeClr>
                </a:solidFill>
              </a:rPr>
              <a:t>«</a:t>
            </a:r>
            <a:r>
              <a:rPr lang="ru-RU" b="1" dirty="0">
                <a:solidFill>
                  <a:schemeClr val="accent1">
                    <a:lumMod val="50000"/>
                  </a:schemeClr>
                </a:solidFill>
              </a:rPr>
              <a:t>Развитие культуры»</a:t>
            </a:r>
          </a:p>
        </p:txBody>
      </p:sp>
      <p:sp>
        <p:nvSpPr>
          <p:cNvPr id="3" name="Скругленный прямоугольник 2"/>
          <p:cNvSpPr/>
          <p:nvPr/>
        </p:nvSpPr>
        <p:spPr>
          <a:xfrm>
            <a:off x="3563888" y="1179066"/>
            <a:ext cx="5040559" cy="5678934"/>
          </a:xfrm>
          <a:prstGeom prst="round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accent1">
                    <a:lumMod val="50000"/>
                  </a:schemeClr>
                </a:solidFill>
              </a:rPr>
              <a:t>                     </a:t>
            </a:r>
            <a:r>
              <a:rPr lang="ru-RU" sz="1400" b="1" dirty="0" smtClean="0">
                <a:solidFill>
                  <a:schemeClr val="accent1">
                    <a:lumMod val="50000"/>
                  </a:schemeClr>
                </a:solidFill>
              </a:rPr>
              <a:t>ЦЕЛЕВЫЕ ИНДИКАТОРЫ</a:t>
            </a:r>
            <a:r>
              <a:rPr lang="en-US" sz="1400" b="1" dirty="0" smtClean="0">
                <a:solidFill>
                  <a:schemeClr val="accent1">
                    <a:lumMod val="50000"/>
                  </a:schemeClr>
                </a:solidFill>
              </a:rPr>
              <a:t>:</a:t>
            </a:r>
          </a:p>
          <a:p>
            <a:pPr lvl="0"/>
            <a:r>
              <a:rPr lang="ru-RU" sz="1400" b="1" dirty="0" smtClean="0">
                <a:solidFill>
                  <a:srgbClr val="003300"/>
                </a:solidFill>
              </a:rPr>
              <a:t>1.Увеличение </a:t>
            </a:r>
            <a:r>
              <a:rPr lang="ru-RU" sz="1400" b="1" dirty="0">
                <a:solidFill>
                  <a:srgbClr val="003300"/>
                </a:solidFill>
              </a:rPr>
              <a:t>численности участников культурно-досуговых мероприятий (по сравнению с предыдущим годом)- чел.;</a:t>
            </a:r>
          </a:p>
          <a:p>
            <a:pPr lvl="0"/>
            <a:r>
              <a:rPr lang="ru-RU" sz="1400" b="1" dirty="0" smtClean="0">
                <a:solidFill>
                  <a:srgbClr val="003300"/>
                </a:solidFill>
              </a:rPr>
              <a:t>2.Рост </a:t>
            </a:r>
            <a:r>
              <a:rPr lang="ru-RU" sz="1400" b="1" dirty="0">
                <a:solidFill>
                  <a:srgbClr val="003300"/>
                </a:solidFill>
              </a:rPr>
              <a:t>количества культурно-досуговых мероприятий-ед.;</a:t>
            </a:r>
          </a:p>
          <a:p>
            <a:pPr lvl="0"/>
            <a:r>
              <a:rPr lang="ru-RU" sz="1400" b="1" dirty="0" smtClean="0">
                <a:solidFill>
                  <a:srgbClr val="003300"/>
                </a:solidFill>
              </a:rPr>
              <a:t>3.Уменьшение </a:t>
            </a:r>
            <a:r>
              <a:rPr lang="ru-RU" sz="1400" b="1" dirty="0">
                <a:solidFill>
                  <a:srgbClr val="003300"/>
                </a:solidFill>
              </a:rPr>
              <a:t>доли муниципальных учреждений культуры, здания которых находятся в аварийном состоянии или требуют капитального ремонта, в общем количестве муниципальных учреждений культуры-%;</a:t>
            </a:r>
          </a:p>
          <a:p>
            <a:pPr lvl="0"/>
            <a:r>
              <a:rPr lang="ru-RU" sz="1400" b="1" dirty="0" smtClean="0">
                <a:solidFill>
                  <a:srgbClr val="003300"/>
                </a:solidFill>
              </a:rPr>
              <a:t>4.Отношение </a:t>
            </a:r>
            <a:r>
              <a:rPr lang="ru-RU" sz="1400" b="1" dirty="0">
                <a:solidFill>
                  <a:srgbClr val="003300"/>
                </a:solidFill>
              </a:rPr>
              <a:t>среднемесячной номинальной начисленной заработной платы работников муниципальных учреждений культуры к среднемесячной начисленной заработной плате работников, занятых в сфере экономики региона-%;</a:t>
            </a:r>
          </a:p>
          <a:p>
            <a:r>
              <a:rPr lang="ru-RU" sz="1400" b="1" dirty="0">
                <a:solidFill>
                  <a:srgbClr val="003300"/>
                </a:solidFill>
              </a:rPr>
              <a:t>5.Увеличение количества наименований библиографических записей (изданий), включенных в    электронный каталог-</a:t>
            </a:r>
            <a:r>
              <a:rPr lang="ru-RU" sz="1400" b="1" dirty="0" err="1">
                <a:solidFill>
                  <a:srgbClr val="003300"/>
                </a:solidFill>
              </a:rPr>
              <a:t>ед</a:t>
            </a:r>
            <a:r>
              <a:rPr lang="ru-RU" sz="1400" b="1" dirty="0">
                <a:solidFill>
                  <a:srgbClr val="003300"/>
                </a:solidFill>
              </a:rPr>
              <a:t>;</a:t>
            </a:r>
          </a:p>
          <a:p>
            <a:r>
              <a:rPr lang="ru-RU" sz="1400" b="1" dirty="0">
                <a:solidFill>
                  <a:srgbClr val="003300"/>
                </a:solidFill>
              </a:rPr>
              <a:t>6.Увеличение количества библиотек, подключенных к сети «Интернет»-ед.</a:t>
            </a:r>
          </a:p>
          <a:p>
            <a:r>
              <a:rPr lang="ru-RU" sz="1400" b="1" dirty="0">
                <a:solidFill>
                  <a:srgbClr val="003300"/>
                </a:solidFill>
              </a:rPr>
              <a:t>7. Увеличение доли детей, обучающихся в детской музыкальной школе, в общей численности учащихся детей-%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64" y="1196752"/>
            <a:ext cx="2664296" cy="1656184"/>
          </a:xfrm>
          <a:prstGeom prst="rect">
            <a:avLst/>
          </a:prstGeom>
          <a:ln w="57150">
            <a:solidFill>
              <a:schemeClr val="accent1">
                <a:lumMod val="75000"/>
              </a:schemeClr>
            </a:solidFill>
          </a:ln>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76" y="4653136"/>
            <a:ext cx="2664296" cy="1553363"/>
          </a:xfrm>
          <a:prstGeom prst="rect">
            <a:avLst/>
          </a:prstGeom>
          <a:ln w="57150">
            <a:solidFill>
              <a:schemeClr val="accent1">
                <a:lumMod val="75000"/>
              </a:schemeClr>
            </a:solidFill>
          </a:ln>
        </p:spPr>
      </p:pic>
    </p:spTree>
    <p:extLst>
      <p:ext uri="{BB962C8B-B14F-4D97-AF65-F5344CB8AC3E}">
        <p14:creationId xmlns:p14="http://schemas.microsoft.com/office/powerpoint/2010/main" val="3979463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2243"/>
            <a:ext cx="8064896" cy="8892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rPr>
              <a:t>Муниципальная программа Репьёвского муниципального района </a:t>
            </a:r>
          </a:p>
          <a:p>
            <a:pPr algn="ctr"/>
            <a:r>
              <a:rPr lang="ru-RU" b="1" dirty="0" smtClean="0">
                <a:solidFill>
                  <a:schemeClr val="accent1">
                    <a:lumMod val="50000"/>
                  </a:schemeClr>
                </a:solidFill>
              </a:rPr>
              <a:t>«Развитие транспортной системы»</a:t>
            </a:r>
            <a:endParaRPr lang="ru-RU" b="1" dirty="0">
              <a:solidFill>
                <a:schemeClr val="accent1">
                  <a:lumMod val="50000"/>
                </a:schemeClr>
              </a:solidFill>
            </a:endParaRPr>
          </a:p>
        </p:txBody>
      </p:sp>
      <p:sp>
        <p:nvSpPr>
          <p:cNvPr id="3" name="Скругленный прямоугольник 2"/>
          <p:cNvSpPr/>
          <p:nvPr/>
        </p:nvSpPr>
        <p:spPr>
          <a:xfrm>
            <a:off x="539552" y="1112986"/>
            <a:ext cx="8064896" cy="7200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Ответственные исполнители муниципальной программы</a:t>
            </a:r>
            <a:r>
              <a:rPr lang="en-US" sz="1400" b="1" dirty="0" smtClean="0">
                <a:solidFill>
                  <a:schemeClr val="accent1">
                    <a:lumMod val="75000"/>
                  </a:schemeClr>
                </a:solidFill>
              </a:rPr>
              <a:t>: </a:t>
            </a:r>
            <a:endParaRPr lang="ru-RU" sz="1400" b="1" dirty="0" smtClean="0">
              <a:solidFill>
                <a:schemeClr val="accent1">
                  <a:lumMod val="75000"/>
                </a:schemeClr>
              </a:solidFill>
            </a:endParaRPr>
          </a:p>
          <a:p>
            <a:pPr algn="ctr"/>
            <a:r>
              <a:rPr lang="ru-RU" sz="1400" b="1" dirty="0" smtClean="0">
                <a:solidFill>
                  <a:schemeClr val="accent1">
                    <a:lumMod val="75000"/>
                  </a:schemeClr>
                </a:solidFill>
              </a:rPr>
              <a:t>Администрация Репьёвского муниципального района</a:t>
            </a:r>
          </a:p>
          <a:p>
            <a:pPr algn="ctr"/>
            <a:r>
              <a:rPr lang="ru-RU" sz="1400" b="1" dirty="0" smtClean="0">
                <a:solidFill>
                  <a:schemeClr val="accent1">
                    <a:lumMod val="75000"/>
                  </a:schemeClr>
                </a:solidFill>
              </a:rPr>
              <a:t>Отдел финансов администрации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2091498"/>
            <a:ext cx="8064896" cy="86317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a:solidFill>
                  <a:schemeClr val="accent1">
                    <a:lumMod val="50000"/>
                  </a:schemeClr>
                </a:solidFill>
              </a:rPr>
              <a:t>Объем финансирования муниципальной </a:t>
            </a:r>
            <a:r>
              <a:rPr lang="ru-RU" sz="1200" b="1" u="sng" dirty="0" smtClean="0">
                <a:solidFill>
                  <a:schemeClr val="accent1">
                    <a:lumMod val="50000"/>
                  </a:schemeClr>
                </a:solidFill>
              </a:rPr>
              <a:t>программы</a:t>
            </a:r>
            <a:r>
              <a:rPr lang="en-US" sz="1200" b="1" u="sng" dirty="0" smtClean="0">
                <a:solidFill>
                  <a:schemeClr val="accent1">
                    <a:lumMod val="50000"/>
                  </a:schemeClr>
                </a:solidFill>
              </a:rPr>
              <a:t>:</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2024г. 64528,9 тыс</a:t>
            </a:r>
            <a:r>
              <a:rPr lang="ru-RU" sz="1200" b="1" u="sng" dirty="0">
                <a:solidFill>
                  <a:schemeClr val="accent1">
                    <a:lumMod val="50000"/>
                  </a:schemeClr>
                </a:solidFill>
              </a:rPr>
              <a:t>. руб</a:t>
            </a:r>
            <a:r>
              <a:rPr lang="ru-RU" sz="1200" b="1" u="sng" dirty="0" smtClean="0">
                <a:solidFill>
                  <a:schemeClr val="accent1">
                    <a:lumMod val="50000"/>
                  </a:schemeClr>
                </a:solidFill>
              </a:rPr>
              <a:t>., в 2025г. 40050,2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62865,6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endParaRPr lang="ru-RU" sz="1200" b="1" u="sng" dirty="0">
              <a:solidFill>
                <a:schemeClr val="accent1">
                  <a:lumMod val="50000"/>
                </a:schemeClr>
              </a:solidFill>
            </a:endParaRPr>
          </a:p>
          <a:p>
            <a:r>
              <a:rPr lang="ru-RU" sz="1200" b="1" dirty="0">
                <a:solidFill>
                  <a:schemeClr val="accent1">
                    <a:lumMod val="50000"/>
                  </a:schemeClr>
                </a:solidFill>
              </a:rPr>
              <a:t>Подпрограмма 1 </a:t>
            </a:r>
            <a:r>
              <a:rPr lang="ru-RU" sz="1200" b="1" dirty="0" smtClean="0">
                <a:solidFill>
                  <a:schemeClr val="accent1">
                    <a:lumMod val="50000"/>
                  </a:schemeClr>
                </a:solidFill>
              </a:rPr>
              <a:t>«Развитие дорожного хозяйства в </a:t>
            </a:r>
            <a:r>
              <a:rPr lang="ru-RU" sz="1200" b="1" dirty="0" err="1" smtClean="0">
                <a:solidFill>
                  <a:schemeClr val="accent1">
                    <a:lumMod val="50000"/>
                  </a:schemeClr>
                </a:solidFill>
              </a:rPr>
              <a:t>Репьёвском</a:t>
            </a:r>
            <a:r>
              <a:rPr lang="ru-RU" sz="1200" b="1" dirty="0" smtClean="0">
                <a:solidFill>
                  <a:schemeClr val="accent1">
                    <a:lumMod val="50000"/>
                  </a:schemeClr>
                </a:solidFill>
              </a:rPr>
              <a:t> муниципальном районе»</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7" name="Скругленный прямоугольник 6"/>
          <p:cNvSpPr/>
          <p:nvPr/>
        </p:nvSpPr>
        <p:spPr>
          <a:xfrm>
            <a:off x="539551" y="3515367"/>
            <a:ext cx="2090767" cy="33426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ЦЕЛЬ МУНИЦИПАЛЬНОЙ ПРОГРАММЫ</a:t>
            </a:r>
            <a:r>
              <a:rPr lang="en-US" sz="1400" b="1" dirty="0" smtClean="0">
                <a:solidFill>
                  <a:schemeClr val="accent2">
                    <a:lumMod val="50000"/>
                  </a:schemeClr>
                </a:solidFill>
              </a:rPr>
              <a:t>:</a:t>
            </a:r>
          </a:p>
          <a:p>
            <a:r>
              <a:rPr lang="ru-RU" sz="1400" b="1" dirty="0">
                <a:solidFill>
                  <a:schemeClr val="accent2">
                    <a:lumMod val="50000"/>
                  </a:schemeClr>
                </a:solidFill>
              </a:rPr>
              <a:t>Повышение доступности и качества транспортных услуг для населения.</a:t>
            </a:r>
          </a:p>
        </p:txBody>
      </p:sp>
      <p:sp>
        <p:nvSpPr>
          <p:cNvPr id="8" name="Скругленный прямоугольник 7"/>
          <p:cNvSpPr/>
          <p:nvPr/>
        </p:nvSpPr>
        <p:spPr>
          <a:xfrm>
            <a:off x="2771800" y="3515366"/>
            <a:ext cx="2845583" cy="33426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2">
                    <a:lumMod val="50000"/>
                  </a:schemeClr>
                </a:solidFill>
              </a:rPr>
              <a:t>ЗАДАЧИ МУНИЦИПАЛЬНОЙ ПРОГРАММЫ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smtClean="0">
                <a:solidFill>
                  <a:schemeClr val="accent2">
                    <a:lumMod val="50000"/>
                  </a:schemeClr>
                </a:solidFill>
              </a:rPr>
              <a:t>Обеспечение </a:t>
            </a:r>
            <a:r>
              <a:rPr lang="ru-RU" sz="1400" b="1" dirty="0">
                <a:solidFill>
                  <a:schemeClr val="accent2">
                    <a:lumMod val="50000"/>
                  </a:schemeClr>
                </a:solidFill>
              </a:rPr>
              <a:t>функционирования сети автомобильных дорог общего пользования муниципального значения.</a:t>
            </a:r>
          </a:p>
          <a:p>
            <a:r>
              <a:rPr lang="ru-RU" sz="1400" b="1" dirty="0">
                <a:solidFill>
                  <a:schemeClr val="accent2">
                    <a:lumMod val="50000"/>
                  </a:schemeClr>
                </a:solidFill>
              </a:rPr>
              <a:t>Формирование единой дорожной сети круглогодичной доступности для населения</a:t>
            </a:r>
            <a:endParaRPr lang="en-US" sz="1400" b="1" dirty="0">
              <a:solidFill>
                <a:schemeClr val="accent2">
                  <a:lumMod val="50000"/>
                </a:schemeClr>
              </a:solidFill>
            </a:endParaRPr>
          </a:p>
        </p:txBody>
      </p:sp>
      <p:sp>
        <p:nvSpPr>
          <p:cNvPr id="10" name="Скругленный прямоугольник 9"/>
          <p:cNvSpPr/>
          <p:nvPr/>
        </p:nvSpPr>
        <p:spPr>
          <a:xfrm>
            <a:off x="5758865" y="3515367"/>
            <a:ext cx="2845583" cy="33426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2">
                    <a:lumMod val="50000"/>
                  </a:schemeClr>
                </a:solidFill>
              </a:rPr>
              <a:t>ОЖИДАЕМЫЕ КОНЕЧНЫЕ РЕЗУЛЬТАТЫ</a:t>
            </a:r>
            <a:r>
              <a:rPr lang="en-US" sz="1400" b="1" dirty="0" smtClean="0">
                <a:solidFill>
                  <a:schemeClr val="accent2">
                    <a:lumMod val="50000"/>
                  </a:schemeClr>
                </a:solidFill>
              </a:rPr>
              <a:t>:</a:t>
            </a:r>
            <a:endParaRPr lang="ru-RU" sz="1400" b="1" dirty="0" smtClean="0">
              <a:solidFill>
                <a:schemeClr val="accent2">
                  <a:lumMod val="50000"/>
                </a:schemeClr>
              </a:solidFill>
            </a:endParaRPr>
          </a:p>
          <a:p>
            <a:r>
              <a:rPr lang="ru-RU" sz="1400" b="1" dirty="0">
                <a:solidFill>
                  <a:schemeClr val="accent2">
                    <a:lumMod val="50000"/>
                  </a:schemeClr>
                </a:solidFill>
              </a:rPr>
              <a:t>Ежегодный прирост протяженности автомобильных дорог общего пользования </a:t>
            </a:r>
            <a:r>
              <a:rPr lang="ru-RU" sz="1400" b="1" dirty="0" smtClean="0">
                <a:solidFill>
                  <a:schemeClr val="accent2">
                    <a:lumMod val="50000"/>
                  </a:schemeClr>
                </a:solidFill>
              </a:rPr>
              <a:t>муниципального </a:t>
            </a:r>
            <a:r>
              <a:rPr lang="ru-RU" sz="1400" b="1" dirty="0">
                <a:solidFill>
                  <a:schemeClr val="accent2">
                    <a:lumMod val="50000"/>
                  </a:schemeClr>
                </a:solidFill>
              </a:rPr>
              <a:t>значения, соответствующих нормативным требованиям к транспортно-эксплуатационным показателям, на 1,1% к предыдущему году</a:t>
            </a:r>
          </a:p>
        </p:txBody>
      </p:sp>
      <p:sp>
        <p:nvSpPr>
          <p:cNvPr id="11" name="Стрелка вниз 10"/>
          <p:cNvSpPr/>
          <p:nvPr/>
        </p:nvSpPr>
        <p:spPr>
          <a:xfrm>
            <a:off x="4094233"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1346050" y="3140152"/>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236296" y="3129675"/>
            <a:ext cx="477767" cy="375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0235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5779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Муниципальная программа Репьёвского муниципального района </a:t>
            </a:r>
          </a:p>
          <a:p>
            <a:pPr algn="ctr"/>
            <a:r>
              <a:rPr lang="ru-RU" b="1" dirty="0" smtClean="0"/>
              <a:t>«Развитие транспортной системы»</a:t>
            </a:r>
            <a:endParaRPr lang="ru-RU" b="1" dirty="0"/>
          </a:p>
        </p:txBody>
      </p:sp>
      <p:sp>
        <p:nvSpPr>
          <p:cNvPr id="3" name="Скругленный прямоугольник 2"/>
          <p:cNvSpPr/>
          <p:nvPr/>
        </p:nvSpPr>
        <p:spPr>
          <a:xfrm>
            <a:off x="4517148" y="1018446"/>
            <a:ext cx="4303324" cy="5506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smtClean="0">
                <a:solidFill>
                  <a:schemeClr val="tx1"/>
                </a:solidFill>
              </a:rPr>
              <a:t>                </a:t>
            </a:r>
            <a:r>
              <a:rPr lang="ru-RU" sz="1400" b="1" dirty="0" smtClean="0">
                <a:solidFill>
                  <a:schemeClr val="accent1">
                    <a:lumMod val="75000"/>
                  </a:schemeClr>
                </a:solidFill>
              </a:rPr>
              <a:t>ЦЕЛЕВЫЕ </a:t>
            </a:r>
            <a:r>
              <a:rPr lang="ru-RU" sz="1400" b="1" dirty="0">
                <a:solidFill>
                  <a:schemeClr val="accent1">
                    <a:lumMod val="75000"/>
                  </a:schemeClr>
                </a:solidFill>
              </a:rPr>
              <a:t>ИНДИКАТОРЫ</a:t>
            </a:r>
            <a:r>
              <a:rPr lang="en-US" sz="1400" b="1" dirty="0" smtClean="0">
                <a:solidFill>
                  <a:schemeClr val="accent1">
                    <a:lumMod val="75000"/>
                  </a:schemeClr>
                </a:solidFill>
              </a:rPr>
              <a:t>:</a:t>
            </a:r>
            <a:endParaRPr lang="ru-RU" sz="1400" b="1" dirty="0" smtClean="0">
              <a:solidFill>
                <a:schemeClr val="accent1">
                  <a:lumMod val="75000"/>
                </a:schemeClr>
              </a:solidFill>
            </a:endParaRPr>
          </a:p>
          <a:p>
            <a:r>
              <a:rPr lang="ru-RU" sz="1400" b="1" dirty="0" smtClean="0">
                <a:solidFill>
                  <a:schemeClr val="accent1">
                    <a:lumMod val="75000"/>
                  </a:schemeClr>
                </a:solidFill>
              </a:rPr>
              <a:t>1.Прирост </a:t>
            </a:r>
            <a:r>
              <a:rPr lang="ru-RU" sz="1400" b="1" dirty="0">
                <a:solidFill>
                  <a:schemeClr val="accent1">
                    <a:lumMod val="75000"/>
                  </a:schemeClr>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в результате капитального ремонта и ремонта автомобильных дорог</a:t>
            </a:r>
          </a:p>
          <a:p>
            <a:r>
              <a:rPr lang="ru-RU" sz="1400" b="1" dirty="0" smtClean="0">
                <a:solidFill>
                  <a:schemeClr val="accent1">
                    <a:lumMod val="75000"/>
                  </a:schemeClr>
                </a:solidFill>
              </a:rPr>
              <a:t>2.Общая </a:t>
            </a:r>
            <a:r>
              <a:rPr lang="ru-RU" sz="1400" b="1" dirty="0">
                <a:solidFill>
                  <a:schemeClr val="accent1">
                    <a:lumMod val="75000"/>
                  </a:schemeClr>
                </a:solidFill>
              </a:rPr>
              <a:t>протяженность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p>
            <a:r>
              <a:rPr lang="ru-RU" sz="1400" b="1" dirty="0" smtClean="0">
                <a:solidFill>
                  <a:schemeClr val="accent1">
                    <a:lumMod val="75000"/>
                  </a:schemeClr>
                </a:solidFill>
              </a:rPr>
              <a:t>3.Доля </a:t>
            </a:r>
            <a:r>
              <a:rPr lang="ru-RU" sz="1400" b="1" dirty="0">
                <a:solidFill>
                  <a:schemeClr val="accent1">
                    <a:lumMod val="75000"/>
                  </a:schemeClr>
                </a:solidFill>
              </a:rPr>
              <a:t>протяженности автомобильных дорог общего пользования местного значения на территории Воронежской области, соответствующих нормативным требованиям к транспортно-эксплуатационным показателям, на 31 декабря отчетного года</a:t>
            </a:r>
            <a:endParaRPr lang="en-US" sz="1400" b="1" dirty="0">
              <a:solidFill>
                <a:schemeClr val="accent1">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982205"/>
            <a:ext cx="3384376" cy="229571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94191"/>
            <a:ext cx="3384376" cy="2412268"/>
          </a:xfrm>
          <a:prstGeom prst="rect">
            <a:avLst/>
          </a:prstGeom>
        </p:spPr>
      </p:pic>
    </p:spTree>
    <p:extLst>
      <p:ext uri="{BB962C8B-B14F-4D97-AF65-F5344CB8AC3E}">
        <p14:creationId xmlns:p14="http://schemas.microsoft.com/office/powerpoint/2010/main" val="105434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714"/>
            <a:ext cx="8143932" cy="355622"/>
          </a:xfrm>
        </p:spPr>
        <p:txBody>
          <a:bodyPr>
            <a:noAutofit/>
          </a:bodyPr>
          <a:lstStyle/>
          <a:p>
            <a:pPr algn="ctr"/>
            <a:r>
              <a:rPr lang="ru-RU" sz="2400" b="1" dirty="0" smtClean="0">
                <a:solidFill>
                  <a:schemeClr val="accent2">
                    <a:lumMod val="20000"/>
                    <a:lumOff val="80000"/>
                  </a:schemeClr>
                </a:solidFill>
                <a:latin typeface="Times New Roman" panose="02020603050405020304" pitchFamily="18" charset="0"/>
                <a:cs typeface="Times New Roman" panose="02020603050405020304" pitchFamily="18" charset="0"/>
              </a:rPr>
              <a:t>На чем основано составление проекта районного бюджета?</a:t>
            </a:r>
            <a:br>
              <a:rPr lang="ru-RU" sz="2400" b="1" dirty="0" smtClean="0">
                <a:solidFill>
                  <a:schemeClr val="accent2">
                    <a:lumMod val="20000"/>
                    <a:lumOff val="80000"/>
                  </a:schemeClr>
                </a:solidFill>
                <a:latin typeface="Times New Roman" panose="02020603050405020304" pitchFamily="18" charset="0"/>
                <a:cs typeface="Times New Roman" panose="02020603050405020304" pitchFamily="18" charset="0"/>
              </a:rPr>
            </a:br>
            <a:endParaRPr lang="ru-RU" sz="2400" b="1" dirty="0">
              <a:solidFill>
                <a:schemeClr val="accent2">
                  <a:lumMod val="20000"/>
                  <a:lumOff val="80000"/>
                </a:schemeClr>
              </a:solidFill>
              <a:latin typeface="Times New Roman" panose="02020603050405020304" pitchFamily="18" charset="0"/>
              <a:cs typeface="Times New Roman" panose="02020603050405020304" pitchFamily="18" charset="0"/>
            </a:endParaRPr>
          </a:p>
        </p:txBody>
      </p:sp>
      <p:sp>
        <p:nvSpPr>
          <p:cNvPr id="11" name="Text Placeholder 10"/>
          <p:cNvSpPr>
            <a:spLocks noGrp="1"/>
          </p:cNvSpPr>
          <p:nvPr>
            <p:ph type="body" idx="1"/>
          </p:nvPr>
        </p:nvSpPr>
        <p:spPr>
          <a:xfrm>
            <a:off x="500655" y="2204557"/>
            <a:ext cx="2071701" cy="633119"/>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dirty="0" smtClean="0"/>
              <a:t>       </a:t>
            </a:r>
            <a:r>
              <a:rPr lang="ru-RU" dirty="0" smtClean="0"/>
              <a:t>   </a:t>
            </a:r>
            <a:r>
              <a:rPr lang="ru-RU" b="1" dirty="0" smtClean="0">
                <a:solidFill>
                  <a:schemeClr val="accent1">
                    <a:lumMod val="50000"/>
                  </a:schemeClr>
                </a:solidFill>
              </a:rPr>
              <a:t>1</a:t>
            </a:r>
            <a:endParaRPr lang="ru-RU" b="1" dirty="0">
              <a:solidFill>
                <a:schemeClr val="accent1">
                  <a:lumMod val="50000"/>
                </a:schemeClr>
              </a:solidFill>
            </a:endParaRPr>
          </a:p>
        </p:txBody>
      </p:sp>
      <p:sp>
        <p:nvSpPr>
          <p:cNvPr id="4" name="Content Placeholder 3"/>
          <p:cNvSpPr>
            <a:spLocks noGrp="1"/>
          </p:cNvSpPr>
          <p:nvPr>
            <p:ph sz="half" idx="2"/>
          </p:nvPr>
        </p:nvSpPr>
        <p:spPr>
          <a:xfrm>
            <a:off x="738892" y="3212976"/>
            <a:ext cx="8158840" cy="3429024"/>
          </a:xfrm>
        </p:spPr>
        <p:txBody>
          <a:bodyPr/>
          <a:lstStyle/>
          <a:p>
            <a:endParaRPr lang="ru-RU" dirty="0"/>
          </a:p>
        </p:txBody>
      </p:sp>
      <p:sp>
        <p:nvSpPr>
          <p:cNvPr id="16" name="Text Placeholder 15"/>
          <p:cNvSpPr>
            <a:spLocks noGrp="1"/>
          </p:cNvSpPr>
          <p:nvPr>
            <p:ph type="body" sz="quarter" idx="3"/>
          </p:nvPr>
        </p:nvSpPr>
        <p:spPr>
          <a:xfrm>
            <a:off x="6922012" y="2204557"/>
            <a:ext cx="1928826" cy="641412"/>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ru-RU" sz="3600" dirty="0" smtClean="0"/>
              <a:t>      </a:t>
            </a:r>
            <a:r>
              <a:rPr lang="ru-RU" b="1" dirty="0" smtClean="0">
                <a:solidFill>
                  <a:schemeClr val="accent1">
                    <a:lumMod val="50000"/>
                  </a:schemeClr>
                </a:solidFill>
              </a:rPr>
              <a:t>4</a:t>
            </a:r>
            <a:endParaRPr lang="ru-RU" b="1" dirty="0">
              <a:solidFill>
                <a:schemeClr val="accent1">
                  <a:lumMod val="50000"/>
                </a:schemeClr>
              </a:solidFill>
            </a:endParaRPr>
          </a:p>
        </p:txBody>
      </p:sp>
      <p:sp>
        <p:nvSpPr>
          <p:cNvPr id="18" name="Content Placeholder 17"/>
          <p:cNvSpPr>
            <a:spLocks noGrp="1"/>
          </p:cNvSpPr>
          <p:nvPr>
            <p:ph sz="quarter" idx="4"/>
          </p:nvPr>
        </p:nvSpPr>
        <p:spPr>
          <a:xfrm>
            <a:off x="4830330" y="2966836"/>
            <a:ext cx="1928826"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buNone/>
            </a:pPr>
            <a:r>
              <a:rPr lang="ru-RU" sz="1600" dirty="0" smtClean="0"/>
              <a:t>Основные</a:t>
            </a:r>
          </a:p>
          <a:p>
            <a:pPr algn="ctr">
              <a:buNone/>
            </a:pPr>
            <a:r>
              <a:rPr lang="ru-RU" sz="1600" dirty="0" smtClean="0"/>
              <a:t>направления</a:t>
            </a:r>
          </a:p>
          <a:p>
            <a:pPr algn="ctr">
              <a:buNone/>
            </a:pPr>
            <a:r>
              <a:rPr lang="ru-RU" sz="1600" dirty="0" smtClean="0"/>
              <a:t>бюджетной и</a:t>
            </a:r>
          </a:p>
          <a:p>
            <a:pPr algn="ctr">
              <a:buNone/>
            </a:pPr>
            <a:r>
              <a:rPr lang="ru-RU" sz="1600" dirty="0" smtClean="0"/>
              <a:t>налоговой</a:t>
            </a:r>
          </a:p>
          <a:p>
            <a:pPr algn="ctr">
              <a:buNone/>
            </a:pPr>
            <a:r>
              <a:rPr lang="ru-RU" sz="1600" dirty="0" smtClean="0"/>
              <a:t>политики</a:t>
            </a:r>
            <a:endParaRPr lang="ru-RU" sz="1600" dirty="0"/>
          </a:p>
        </p:txBody>
      </p:sp>
      <p:sp>
        <p:nvSpPr>
          <p:cNvPr id="7" name="Rounded Rectangle 6"/>
          <p:cNvSpPr/>
          <p:nvPr/>
        </p:nvSpPr>
        <p:spPr>
          <a:xfrm>
            <a:off x="500655" y="1313886"/>
            <a:ext cx="8361469" cy="769117"/>
          </a:xfrm>
          <a:prstGeom prst="roundRect">
            <a:avLst/>
          </a:prstGeom>
          <a:scene3d>
            <a:camera prst="orthographicFront"/>
            <a:lightRig rig="threePt" dir="t"/>
          </a:scene3d>
          <a:sp3d>
            <a:bevelT w="114300" prst="hardEdg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Составление проекта районного бюджета основывается на</a:t>
            </a:r>
            <a:r>
              <a:rPr lang="en-US" sz="2400" dirty="0" smtClean="0"/>
              <a:t>:</a:t>
            </a:r>
            <a:endParaRPr lang="ru-RU" sz="2400" dirty="0"/>
          </a:p>
        </p:txBody>
      </p:sp>
      <p:sp>
        <p:nvSpPr>
          <p:cNvPr id="8" name="Rounded Rectangle 7"/>
          <p:cNvSpPr/>
          <p:nvPr/>
        </p:nvSpPr>
        <p:spPr>
          <a:xfrm>
            <a:off x="2714612" y="2204557"/>
            <a:ext cx="2000264" cy="6331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2</a:t>
            </a:r>
            <a:endParaRPr lang="ru-RU" sz="2400" b="1" dirty="0">
              <a:solidFill>
                <a:schemeClr val="accent1">
                  <a:lumMod val="50000"/>
                </a:schemeClr>
              </a:solidFill>
            </a:endParaRPr>
          </a:p>
        </p:txBody>
      </p:sp>
      <p:sp>
        <p:nvSpPr>
          <p:cNvPr id="9" name="Rounded Rectangle 8"/>
          <p:cNvSpPr/>
          <p:nvPr/>
        </p:nvSpPr>
        <p:spPr>
          <a:xfrm>
            <a:off x="2659768" y="2980553"/>
            <a:ext cx="2071702"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Прогнозе социально-экономического развития Репьёвского муниципального района Воронежской области</a:t>
            </a:r>
            <a:endParaRPr lang="ru-RU" sz="1600" dirty="0"/>
          </a:p>
        </p:txBody>
      </p:sp>
      <p:sp>
        <p:nvSpPr>
          <p:cNvPr id="10" name="Rounded Rectangle 9"/>
          <p:cNvSpPr/>
          <p:nvPr/>
        </p:nvSpPr>
        <p:spPr>
          <a:xfrm>
            <a:off x="521192" y="2980553"/>
            <a:ext cx="2051164" cy="2643206"/>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Бюджетном послании президента Российской федерации</a:t>
            </a:r>
            <a:endParaRPr lang="ru-RU" sz="1600" dirty="0"/>
          </a:p>
        </p:txBody>
      </p:sp>
      <p:sp>
        <p:nvSpPr>
          <p:cNvPr id="12" name="Rounded Rectangle 11"/>
          <p:cNvSpPr/>
          <p:nvPr/>
        </p:nvSpPr>
        <p:spPr>
          <a:xfrm>
            <a:off x="4818312" y="2204557"/>
            <a:ext cx="2000264" cy="640726"/>
          </a:xfrm>
          <a:prstGeom prst="round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3</a:t>
            </a:r>
            <a:endParaRPr lang="ru-RU" sz="2400" b="1" dirty="0">
              <a:solidFill>
                <a:schemeClr val="accent1">
                  <a:lumMod val="50000"/>
                </a:schemeClr>
              </a:solidFill>
            </a:endParaRPr>
          </a:p>
        </p:txBody>
      </p:sp>
      <p:sp>
        <p:nvSpPr>
          <p:cNvPr id="17" name="Rounded Rectangle 16"/>
          <p:cNvSpPr/>
          <p:nvPr/>
        </p:nvSpPr>
        <p:spPr>
          <a:xfrm>
            <a:off x="6858016" y="2951386"/>
            <a:ext cx="1964891" cy="2714644"/>
          </a:xfrm>
          <a:prstGeom prst="roundRect">
            <a:avLst/>
          </a:prstGeom>
          <a:scene3d>
            <a:camera prst="orthographicFront"/>
            <a:lightRig rig="threePt" dir="t"/>
          </a:scene3d>
          <a:sp3d>
            <a:bevelT w="114300" prst="hardEdg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Муниципальных программах Репьёвского муниципального района Воронежской области</a:t>
            </a:r>
            <a:endParaRPr lang="ru-RU" sz="1600" dirty="0"/>
          </a:p>
        </p:txBody>
      </p:sp>
      <p:sp>
        <p:nvSpPr>
          <p:cNvPr id="19" name="Rounded Rectangle 18"/>
          <p:cNvSpPr/>
          <p:nvPr/>
        </p:nvSpPr>
        <p:spPr>
          <a:xfrm>
            <a:off x="489369" y="5766629"/>
            <a:ext cx="8361469" cy="1044136"/>
          </a:xfrm>
          <a:prstGeom prst="roundRec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Проект районного бюджета на 2024 год и плановый период 2025 и 2026 годов сформирован в программном формате. Всего на данный момент в </a:t>
            </a:r>
            <a:r>
              <a:rPr lang="ru-RU" sz="1600" b="1" dirty="0" err="1" smtClean="0"/>
              <a:t>Репьёвском</a:t>
            </a:r>
            <a:r>
              <a:rPr lang="ru-RU" sz="1600" b="1" dirty="0" smtClean="0"/>
              <a:t> районе разработано 12 муниципальных программ</a:t>
            </a:r>
            <a:endParaRPr lang="ru-RU" sz="1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
            <a:ext cx="8352928" cy="670213"/>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программа </a:t>
            </a:r>
            <a:r>
              <a:rPr lang="ru-RU" b="1" dirty="0"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3" name="Скругленный прямоугольник 2"/>
          <p:cNvSpPr/>
          <p:nvPr/>
        </p:nvSpPr>
        <p:spPr>
          <a:xfrm>
            <a:off x="352079" y="745529"/>
            <a:ext cx="8352928" cy="4624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accent1">
                    <a:lumMod val="50000"/>
                  </a:schemeClr>
                </a:solidFill>
                <a:latin typeface="Arial" panose="020B0604020202020204" pitchFamily="34" charset="0"/>
                <a:cs typeface="Arial" panose="020B0604020202020204" pitchFamily="34" charset="0"/>
              </a:rPr>
              <a:t>Ответственный исполнитель муниципальной программы</a:t>
            </a:r>
            <a:r>
              <a:rPr lang="en-US" sz="1400" dirty="0" smtClean="0">
                <a:solidFill>
                  <a:schemeClr val="accent1">
                    <a:lumMod val="50000"/>
                  </a:schemeClr>
                </a:solidFill>
                <a:latin typeface="Arial" panose="020B0604020202020204" pitchFamily="34" charset="0"/>
                <a:cs typeface="Arial" panose="020B0604020202020204" pitchFamily="34" charset="0"/>
              </a:rPr>
              <a:t>: </a:t>
            </a:r>
            <a:r>
              <a:rPr lang="ru-RU" sz="1400" dirty="0" smtClean="0">
                <a:solidFill>
                  <a:schemeClr val="accent1">
                    <a:lumMod val="50000"/>
                  </a:schemeClr>
                </a:solidFill>
                <a:latin typeface="Arial" panose="020B0604020202020204" pitchFamily="34" charset="0"/>
                <a:cs typeface="Arial" panose="020B0604020202020204" pitchFamily="34" charset="0"/>
              </a:rPr>
              <a:t>Отдел по образованию администрации Репьёвского муниципального района</a:t>
            </a:r>
            <a:endParaRPr lang="ru-RU" sz="1400" dirty="0">
              <a:solidFill>
                <a:schemeClr val="accent1">
                  <a:lumMod val="50000"/>
                </a:schemeClr>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420738" y="1743114"/>
            <a:ext cx="8352928" cy="71339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 </a:t>
            </a:r>
          </a:p>
          <a:p>
            <a:pPr algn="ctr"/>
            <a:r>
              <a:rPr lang="ru-RU" sz="1400" b="1" u="sng" dirty="0" smtClean="0">
                <a:solidFill>
                  <a:schemeClr val="accent1">
                    <a:lumMod val="50000"/>
                  </a:schemeClr>
                </a:solidFill>
              </a:rPr>
              <a:t>в 2024г. </a:t>
            </a:r>
            <a:r>
              <a:rPr lang="ru-RU" sz="1400" b="1" u="sng" dirty="0" smtClean="0">
                <a:solidFill>
                  <a:schemeClr val="accent1">
                    <a:lumMod val="50000"/>
                  </a:schemeClr>
                </a:solidFill>
              </a:rPr>
              <a:t>10281,8</a:t>
            </a:r>
            <a:r>
              <a:rPr lang="ru-RU" sz="1400" b="1" u="sng" dirty="0" smtClean="0">
                <a:solidFill>
                  <a:schemeClr val="accent1">
                    <a:lumMod val="50000"/>
                  </a:schemeClr>
                </a:solidFill>
              </a:rPr>
              <a:t>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2025г.7852,1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2026г. 8472,7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a:t>
            </a:r>
          </a:p>
          <a:p>
            <a:r>
              <a:rPr lang="ru-RU" sz="1200" b="1" dirty="0" smtClean="0">
                <a:solidFill>
                  <a:schemeClr val="accent1">
                    <a:lumMod val="50000"/>
                  </a:schemeClr>
                </a:solidFill>
              </a:rPr>
              <a:t>Подпрограмма1</a:t>
            </a:r>
            <a:r>
              <a:rPr lang="ru-RU" sz="1200" b="1" dirty="0" smtClean="0">
                <a:solidFill>
                  <a:schemeClr val="accent1">
                    <a:lumMod val="50000"/>
                  </a:schemeClr>
                </a:solidFill>
              </a:rPr>
              <a:t>. «Организация и проведение физкультурных и спортивных мероприятий»</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108520" y="3016181"/>
            <a:ext cx="4733156" cy="384181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ЦЕЛЬ МУНИЦИПАЛЬНОЙ ПРОГРАММЫ</a:t>
            </a:r>
            <a:r>
              <a:rPr lang="en-US" sz="1200" b="1" dirty="0" smtClean="0">
                <a:solidFill>
                  <a:srgbClr val="FFFF99"/>
                </a:solidFill>
              </a:rPr>
              <a:t>:</a:t>
            </a:r>
            <a:endParaRPr lang="ru-RU" sz="1200" b="1" dirty="0" smtClean="0">
              <a:solidFill>
                <a:schemeClr val="tx1"/>
              </a:solidFill>
            </a:endParaRPr>
          </a:p>
          <a:p>
            <a:r>
              <a:rPr lang="ru-RU" sz="1200" dirty="0">
                <a:solidFill>
                  <a:srgbClr val="006600"/>
                </a:solidFill>
              </a:rPr>
              <a:t>- </a:t>
            </a:r>
            <a:r>
              <a:rPr lang="ru-RU" sz="1200" b="1" dirty="0">
                <a:solidFill>
                  <a:srgbClr val="006600"/>
                </a:solidFill>
              </a:rPr>
              <a:t>Комплексное решение проблем физического воспитания и вовлечения подрастающего поколения в систематические занятия физической культурой и спортом;</a:t>
            </a:r>
          </a:p>
          <a:p>
            <a:r>
              <a:rPr lang="ru-RU" sz="1200" b="1" dirty="0">
                <a:solidFill>
                  <a:srgbClr val="006600"/>
                </a:solidFill>
              </a:rPr>
              <a:t>- Создание условий для укрепления здоровья населения путем приобщения молодого поколения, лиц с ограниченными возможностями здоровья и инвалидов к регулярным занятиям спортом, развития инфраструктуры спорта, популяризации массового спорта;</a:t>
            </a:r>
          </a:p>
          <a:p>
            <a:r>
              <a:rPr lang="ru-RU" sz="1200" b="1" dirty="0">
                <a:solidFill>
                  <a:srgbClr val="006600"/>
                </a:solidFill>
              </a:rPr>
              <a:t>- Развитие </a:t>
            </a:r>
            <a:r>
              <a:rPr lang="ru-RU" sz="1200" b="1" dirty="0" smtClean="0">
                <a:solidFill>
                  <a:srgbClr val="006600"/>
                </a:solidFill>
              </a:rPr>
              <a:t>материально–технической </a:t>
            </a:r>
            <a:r>
              <a:rPr lang="ru-RU" sz="1200" b="1" dirty="0">
                <a:solidFill>
                  <a:srgbClr val="006600"/>
                </a:solidFill>
              </a:rPr>
              <a:t>базы для физической культуры и спорта;</a:t>
            </a:r>
          </a:p>
          <a:p>
            <a:r>
              <a:rPr lang="ru-RU" sz="1200" b="1" dirty="0">
                <a:solidFill>
                  <a:srgbClr val="006600"/>
                </a:solidFill>
              </a:rPr>
              <a:t>- Снижение криминогенной напряженности, вредных привычек и правонарушений в подростковой молодежной среде средствами физической культуры и спорта;</a:t>
            </a:r>
          </a:p>
          <a:p>
            <a:r>
              <a:rPr lang="ru-RU" sz="1200" b="1" dirty="0">
                <a:solidFill>
                  <a:srgbClr val="006600"/>
                </a:solidFill>
              </a:rPr>
              <a:t>- Физическая реабилитация и социальная адаптация людей с ограниченными жизненными возможностями </a:t>
            </a:r>
          </a:p>
        </p:txBody>
      </p:sp>
      <p:sp>
        <p:nvSpPr>
          <p:cNvPr id="6" name="Скругленный прямоугольник 5"/>
          <p:cNvSpPr/>
          <p:nvPr/>
        </p:nvSpPr>
        <p:spPr>
          <a:xfrm>
            <a:off x="4969540" y="3034450"/>
            <a:ext cx="4139952" cy="3844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75000"/>
                  </a:schemeClr>
                </a:solidFill>
              </a:rPr>
              <a:t>ЗАДАЧИ МУНИЦИПАЛЬНОЙ ПРОГРАММЫ</a:t>
            </a:r>
            <a:r>
              <a:rPr lang="en-US" sz="1200" b="1" dirty="0" smtClean="0">
                <a:solidFill>
                  <a:schemeClr val="accent4">
                    <a:lumMod val="75000"/>
                  </a:schemeClr>
                </a:solidFill>
              </a:rPr>
              <a:t>:</a:t>
            </a:r>
          </a:p>
          <a:p>
            <a:pPr lvl="0"/>
            <a:r>
              <a:rPr lang="ru-RU" sz="1200" b="1" dirty="0" smtClean="0">
                <a:solidFill>
                  <a:srgbClr val="006600"/>
                </a:solidFill>
              </a:rPr>
              <a:t>-Организация </a:t>
            </a:r>
            <a:r>
              <a:rPr lang="ru-RU" sz="1200" b="1" dirty="0">
                <a:solidFill>
                  <a:srgbClr val="006600"/>
                </a:solidFill>
              </a:rPr>
              <a:t>и проведение физкультурных и спортивных мероприятий</a:t>
            </a:r>
            <a:r>
              <a:rPr lang="ru-RU" sz="1200" b="1" dirty="0" smtClean="0">
                <a:solidFill>
                  <a:srgbClr val="006600"/>
                </a:solidFill>
              </a:rPr>
              <a:t>»</a:t>
            </a:r>
            <a:r>
              <a:rPr lang="en-US" sz="1200" b="1" dirty="0">
                <a:solidFill>
                  <a:srgbClr val="006600"/>
                </a:solidFill>
              </a:rPr>
              <a:t>;</a:t>
            </a:r>
            <a:endParaRPr lang="ru-RU" sz="1200" b="1" dirty="0">
              <a:solidFill>
                <a:srgbClr val="006600"/>
              </a:solidFill>
            </a:endParaRPr>
          </a:p>
          <a:p>
            <a:pPr lvl="0"/>
            <a:r>
              <a:rPr lang="ru-RU" sz="1200" b="1" dirty="0" smtClean="0">
                <a:solidFill>
                  <a:srgbClr val="006600"/>
                </a:solidFill>
              </a:rPr>
              <a:t>-формирование </a:t>
            </a:r>
            <a:r>
              <a:rPr lang="ru-RU" sz="1200" b="1" dirty="0">
                <a:solidFill>
                  <a:srgbClr val="006600"/>
                </a:solidFill>
              </a:rPr>
              <a:t>у широких слоев населения, и в первую очередь у детей и молодежи устойчивой потребности в двигательной активности;</a:t>
            </a:r>
          </a:p>
          <a:p>
            <a:r>
              <a:rPr lang="ru-RU" sz="1200" b="1" dirty="0" smtClean="0">
                <a:solidFill>
                  <a:srgbClr val="006600"/>
                </a:solidFill>
              </a:rPr>
              <a:t>-привлечение </a:t>
            </a:r>
            <a:r>
              <a:rPr lang="ru-RU" sz="1200" b="1" dirty="0">
                <a:solidFill>
                  <a:srgbClr val="006600"/>
                </a:solidFill>
              </a:rPr>
              <a:t>к систематическим занятиям физической культурой и спортом молодежи и лиц с  ограниченными возможностями здоровья, инвалидов</a:t>
            </a:r>
            <a:r>
              <a:rPr lang="ru-RU" sz="1200" b="1" dirty="0" smtClean="0">
                <a:solidFill>
                  <a:srgbClr val="006600"/>
                </a:solidFill>
              </a:rPr>
              <a:t>;</a:t>
            </a:r>
          </a:p>
          <a:p>
            <a:r>
              <a:rPr lang="ru-RU" sz="1200" b="1" dirty="0" smtClean="0">
                <a:solidFill>
                  <a:srgbClr val="006600"/>
                </a:solidFill>
              </a:rPr>
              <a:t>- пропаганда здорового образа жизни среди населения муниципального района средствами физической культуры и спорта</a:t>
            </a:r>
            <a:r>
              <a:rPr lang="en-US" sz="1200" b="1" dirty="0" smtClean="0">
                <a:solidFill>
                  <a:srgbClr val="006600"/>
                </a:solidFill>
              </a:rPr>
              <a:t>; - </a:t>
            </a:r>
            <a:r>
              <a:rPr lang="ru-RU" sz="1200" b="1" dirty="0" smtClean="0">
                <a:solidFill>
                  <a:srgbClr val="006600"/>
                </a:solidFill>
              </a:rPr>
              <a:t>укрепление и развитие материально-технической базы для занятий физической культурой  и спортом</a:t>
            </a:r>
            <a:endParaRPr lang="ru-RU" sz="1200" b="1" dirty="0">
              <a:solidFill>
                <a:srgbClr val="006600"/>
              </a:solidFill>
            </a:endParaRPr>
          </a:p>
        </p:txBody>
      </p:sp>
      <p:sp>
        <p:nvSpPr>
          <p:cNvPr id="8" name="Стрелка вниз 7"/>
          <p:cNvSpPr/>
          <p:nvPr/>
        </p:nvSpPr>
        <p:spPr>
          <a:xfrm>
            <a:off x="4048572" y="1283328"/>
            <a:ext cx="576064" cy="35611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079612" y="2540611"/>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308304" y="2560178"/>
            <a:ext cx="576064" cy="391470"/>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5381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6" cy="7920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Муниципальная </a:t>
            </a:r>
            <a:r>
              <a:rPr lang="ru-RU" b="1"/>
              <a:t>программа </a:t>
            </a:r>
            <a:r>
              <a:rPr lang="ru-RU" b="1" smtClean="0"/>
              <a:t>Репьёвского </a:t>
            </a:r>
            <a:r>
              <a:rPr lang="ru-RU" b="1" dirty="0"/>
              <a:t>муниципального района </a:t>
            </a:r>
            <a:endParaRPr lang="ru-RU" b="1" dirty="0" smtClean="0"/>
          </a:p>
          <a:p>
            <a:pPr algn="ctr"/>
            <a:r>
              <a:rPr lang="ru-RU" b="1" dirty="0" smtClean="0"/>
              <a:t>« Развитие физической культуры и спорта»</a:t>
            </a:r>
            <a:endParaRPr lang="ru-RU" b="1" dirty="0"/>
          </a:p>
        </p:txBody>
      </p:sp>
      <p:sp>
        <p:nvSpPr>
          <p:cNvPr id="4" name="Скругленный прямоугольник 3"/>
          <p:cNvSpPr/>
          <p:nvPr/>
        </p:nvSpPr>
        <p:spPr>
          <a:xfrm>
            <a:off x="461990" y="4116417"/>
            <a:ext cx="3960440" cy="24084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     </a:t>
            </a:r>
            <a:r>
              <a:rPr lang="ru-RU" sz="1600" b="1" dirty="0" smtClean="0">
                <a:solidFill>
                  <a:schemeClr val="accent1">
                    <a:lumMod val="75000"/>
                  </a:schemeClr>
                </a:solidFill>
              </a:rPr>
              <a:t>ЦЕЛЕВЫЕ </a:t>
            </a:r>
            <a:r>
              <a:rPr lang="ru-RU" sz="1600" b="1" dirty="0">
                <a:solidFill>
                  <a:schemeClr val="accent1">
                    <a:lumMod val="75000"/>
                  </a:schemeClr>
                </a:solidFill>
              </a:rPr>
              <a:t>ИНДИКАТОРЫ</a:t>
            </a:r>
            <a:r>
              <a:rPr lang="en-US" sz="1600" b="1" dirty="0" smtClean="0">
                <a:solidFill>
                  <a:schemeClr val="accent1">
                    <a:lumMod val="75000"/>
                  </a:schemeClr>
                </a:solidFill>
              </a:rPr>
              <a:t>:</a:t>
            </a:r>
            <a:endParaRPr lang="ru-RU" b="1" dirty="0" smtClean="0">
              <a:solidFill>
                <a:schemeClr val="accent1">
                  <a:lumMod val="75000"/>
                </a:schemeClr>
              </a:solidFill>
            </a:endParaRPr>
          </a:p>
          <a:p>
            <a:r>
              <a:rPr lang="ru-RU" sz="1400" b="1" dirty="0" smtClean="0">
                <a:solidFill>
                  <a:srgbClr val="006600"/>
                </a:solidFill>
              </a:rPr>
              <a:t>- количество </a:t>
            </a:r>
            <a:r>
              <a:rPr lang="ru-RU" sz="1400" b="1" dirty="0">
                <a:solidFill>
                  <a:srgbClr val="006600"/>
                </a:solidFill>
              </a:rPr>
              <a:t>мероприятий в области физической культуры и спорта, шт. </a:t>
            </a:r>
          </a:p>
          <a:p>
            <a:r>
              <a:rPr lang="ru-RU" sz="1400" b="1" dirty="0">
                <a:solidFill>
                  <a:srgbClr val="006600"/>
                </a:solidFill>
              </a:rPr>
              <a:t>- </a:t>
            </a:r>
            <a:r>
              <a:rPr lang="ru-RU" sz="1400" b="1" dirty="0" smtClean="0">
                <a:solidFill>
                  <a:srgbClr val="006600"/>
                </a:solidFill>
              </a:rPr>
              <a:t>удельный </a:t>
            </a:r>
            <a:r>
              <a:rPr lang="ru-RU" sz="1400" b="1" dirty="0">
                <a:solidFill>
                  <a:srgbClr val="006600"/>
                </a:solidFill>
              </a:rPr>
              <a:t>вес населения, систематически занимающихся физической культурой и спортом, в общей численности учащихся, %.</a:t>
            </a:r>
          </a:p>
          <a:p>
            <a:r>
              <a:rPr lang="ru-RU" sz="1400" b="1" dirty="0">
                <a:solidFill>
                  <a:srgbClr val="006600"/>
                </a:solidFill>
              </a:rPr>
              <a:t>- </a:t>
            </a:r>
            <a:r>
              <a:rPr lang="ru-RU" sz="1400" b="1" dirty="0" smtClean="0">
                <a:solidFill>
                  <a:srgbClr val="006600"/>
                </a:solidFill>
              </a:rPr>
              <a:t>результативность </a:t>
            </a:r>
            <a:r>
              <a:rPr lang="ru-RU" sz="1400" b="1" dirty="0">
                <a:solidFill>
                  <a:srgbClr val="006600"/>
                </a:solidFill>
              </a:rPr>
              <a:t>участия </a:t>
            </a:r>
            <a:r>
              <a:rPr lang="ru-RU" sz="1400" b="1" dirty="0" err="1">
                <a:solidFill>
                  <a:srgbClr val="006600"/>
                </a:solidFill>
              </a:rPr>
              <a:t>Репьёвских</a:t>
            </a:r>
            <a:r>
              <a:rPr lang="ru-RU" sz="1400" b="1" dirty="0">
                <a:solidFill>
                  <a:srgbClr val="006600"/>
                </a:solidFill>
              </a:rPr>
              <a:t> спортсменов в областных соревнованиях по видам спорта, ко-во.</a:t>
            </a:r>
            <a:endParaRPr lang="en-US" sz="1400" b="1" dirty="0">
              <a:solidFill>
                <a:srgbClr val="006600"/>
              </a:solidFill>
            </a:endParaRPr>
          </a:p>
        </p:txBody>
      </p:sp>
      <p:pic>
        <p:nvPicPr>
          <p:cNvPr id="5" name="Picture 2" descr="https://dg55.mycdn.me/image?t=3&amp;bid=813075778730&amp;id=813075778730&amp;plc=WEB&amp;tkn=*JJN9dGwJLJDym13S9jpaoYHDCV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081039"/>
            <a:ext cx="3888432" cy="2443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Репьевский библиотекарь стала чемпионом области по кенд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76" y="1270194"/>
            <a:ext cx="3922372" cy="2446838"/>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461990" y="1266480"/>
            <a:ext cx="3960440" cy="263619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1">
                  <a:lumMod val="75000"/>
                </a:schemeClr>
              </a:solidFill>
            </a:endParaRPr>
          </a:p>
          <a:p>
            <a:pPr algn="ctr"/>
            <a:r>
              <a:rPr lang="ru-RU" sz="1400" b="1" dirty="0" smtClean="0">
                <a:solidFill>
                  <a:schemeClr val="accent4">
                    <a:lumMod val="75000"/>
                  </a:schemeClr>
                </a:solidFill>
              </a:rPr>
              <a:t>ОЖИДАЕМЫЕ КОНЕЧНЫЕ РЕЗУЛЬТАТЫ</a:t>
            </a:r>
            <a:r>
              <a:rPr lang="en-US" sz="1400" b="1" dirty="0" smtClean="0">
                <a:solidFill>
                  <a:schemeClr val="accent4">
                    <a:lumMod val="75000"/>
                  </a:schemeClr>
                </a:solidFill>
              </a:rPr>
              <a:t>:</a:t>
            </a:r>
            <a:endParaRPr lang="ru-RU" sz="1400" b="1" dirty="0" smtClean="0">
              <a:solidFill>
                <a:schemeClr val="accent4">
                  <a:lumMod val="75000"/>
                </a:schemeClr>
              </a:solidFill>
            </a:endParaRPr>
          </a:p>
          <a:p>
            <a:r>
              <a:rPr lang="ru-RU" sz="1400" b="1" dirty="0">
                <a:solidFill>
                  <a:srgbClr val="006600"/>
                </a:solidFill>
              </a:rPr>
              <a:t>- увеличение количества мероприятий в области физической культуры и спорта с  </a:t>
            </a:r>
            <a:r>
              <a:rPr lang="ru-RU" sz="1400" b="1" dirty="0" smtClean="0">
                <a:solidFill>
                  <a:srgbClr val="006600"/>
                </a:solidFill>
              </a:rPr>
              <a:t>87 </a:t>
            </a:r>
            <a:r>
              <a:rPr lang="ru-RU" sz="1400" b="1" dirty="0">
                <a:solidFill>
                  <a:srgbClr val="006600"/>
                </a:solidFill>
              </a:rPr>
              <a:t>мероприятия (на начало </a:t>
            </a:r>
            <a:r>
              <a:rPr lang="ru-RU" sz="1400" b="1" dirty="0" smtClean="0">
                <a:solidFill>
                  <a:srgbClr val="006600"/>
                </a:solidFill>
              </a:rPr>
              <a:t>2020 </a:t>
            </a:r>
            <a:r>
              <a:rPr lang="ru-RU" sz="1400" b="1" dirty="0">
                <a:solidFill>
                  <a:srgbClr val="006600"/>
                </a:solidFill>
              </a:rPr>
              <a:t>года) до </a:t>
            </a:r>
            <a:r>
              <a:rPr lang="ru-RU" sz="1400" b="1" dirty="0" smtClean="0">
                <a:solidFill>
                  <a:srgbClr val="006600"/>
                </a:solidFill>
              </a:rPr>
              <a:t>95 </a:t>
            </a:r>
            <a:r>
              <a:rPr lang="ru-RU" sz="1400" b="1" dirty="0">
                <a:solidFill>
                  <a:srgbClr val="006600"/>
                </a:solidFill>
              </a:rPr>
              <a:t>мероприятий (на конец </a:t>
            </a:r>
            <a:r>
              <a:rPr lang="ru-RU" sz="1400" b="1" dirty="0" smtClean="0">
                <a:solidFill>
                  <a:srgbClr val="006600"/>
                </a:solidFill>
              </a:rPr>
              <a:t>2028 </a:t>
            </a:r>
            <a:r>
              <a:rPr lang="ru-RU" sz="1400" b="1" dirty="0">
                <a:solidFill>
                  <a:srgbClr val="006600"/>
                </a:solidFill>
              </a:rPr>
              <a:t>года).</a:t>
            </a:r>
          </a:p>
          <a:p>
            <a:r>
              <a:rPr lang="ru-RU" sz="1400" b="1" dirty="0">
                <a:solidFill>
                  <a:srgbClr val="006600"/>
                </a:solidFill>
              </a:rPr>
              <a:t>- увеличение </a:t>
            </a:r>
            <a:r>
              <a:rPr lang="ru-RU" sz="1400" b="1" dirty="0" smtClean="0">
                <a:solidFill>
                  <a:srgbClr val="006600"/>
                </a:solidFill>
              </a:rPr>
              <a:t>результативности участия </a:t>
            </a:r>
            <a:r>
              <a:rPr lang="ru-RU" sz="1400" b="1" dirty="0" err="1" smtClean="0">
                <a:solidFill>
                  <a:srgbClr val="006600"/>
                </a:solidFill>
              </a:rPr>
              <a:t>Репьёвских</a:t>
            </a:r>
            <a:r>
              <a:rPr lang="ru-RU" sz="1400" b="1" dirty="0" smtClean="0">
                <a:solidFill>
                  <a:srgbClr val="006600"/>
                </a:solidFill>
              </a:rPr>
              <a:t> спортсменов в областных соревнованиях по видам спорта с 44 шт.(на </a:t>
            </a:r>
            <a:r>
              <a:rPr lang="ru-RU" sz="1400" b="1" dirty="0">
                <a:solidFill>
                  <a:srgbClr val="006600"/>
                </a:solidFill>
              </a:rPr>
              <a:t>начало </a:t>
            </a:r>
            <a:r>
              <a:rPr lang="ru-RU" sz="1400" b="1" dirty="0" smtClean="0">
                <a:solidFill>
                  <a:srgbClr val="006600"/>
                </a:solidFill>
              </a:rPr>
              <a:t>2020 </a:t>
            </a:r>
            <a:r>
              <a:rPr lang="ru-RU" sz="1400" b="1" dirty="0">
                <a:solidFill>
                  <a:srgbClr val="006600"/>
                </a:solidFill>
              </a:rPr>
              <a:t>года)  до </a:t>
            </a:r>
            <a:r>
              <a:rPr lang="ru-RU" sz="1400" b="1" dirty="0" smtClean="0">
                <a:solidFill>
                  <a:srgbClr val="006600"/>
                </a:solidFill>
              </a:rPr>
              <a:t>45 шт. </a:t>
            </a:r>
            <a:r>
              <a:rPr lang="ru-RU" sz="1400" b="1" dirty="0">
                <a:solidFill>
                  <a:srgbClr val="006600"/>
                </a:solidFill>
              </a:rPr>
              <a:t>(на конец </a:t>
            </a:r>
            <a:r>
              <a:rPr lang="ru-RU" sz="1400" b="1" dirty="0" smtClean="0">
                <a:solidFill>
                  <a:srgbClr val="006600"/>
                </a:solidFill>
              </a:rPr>
              <a:t>2028 </a:t>
            </a:r>
            <a:r>
              <a:rPr lang="ru-RU" sz="1400" b="1" dirty="0">
                <a:solidFill>
                  <a:srgbClr val="006600"/>
                </a:solidFill>
              </a:rPr>
              <a:t>года)</a:t>
            </a:r>
          </a:p>
          <a:p>
            <a:pPr algn="ctr"/>
            <a:endParaRPr lang="ru-RU" sz="1200" b="1" dirty="0" smtClean="0">
              <a:solidFill>
                <a:schemeClr val="tx1"/>
              </a:solidFill>
            </a:endParaRPr>
          </a:p>
          <a:p>
            <a:pPr algn="ctr"/>
            <a:endParaRPr lang="ru-RU" sz="1200" b="1" dirty="0">
              <a:solidFill>
                <a:schemeClr val="tx1"/>
              </a:solidFill>
            </a:endParaRPr>
          </a:p>
        </p:txBody>
      </p:sp>
    </p:spTree>
    <p:extLst>
      <p:ext uri="{BB962C8B-B14F-4D97-AF65-F5344CB8AC3E}">
        <p14:creationId xmlns:p14="http://schemas.microsoft.com/office/powerpoint/2010/main" val="3014170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251" y="0"/>
            <a:ext cx="8060862" cy="648072"/>
          </a:xfrm>
          <a:prstGeom prst="rect">
            <a:avLst/>
          </a:prstGeom>
          <a:solidFill>
            <a:srgbClr val="3366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 Экономическое развитие и инновационная экономика»</a:t>
            </a:r>
            <a:endParaRPr lang="ru-RU" sz="1600" b="1" dirty="0"/>
          </a:p>
        </p:txBody>
      </p:sp>
      <p:sp>
        <p:nvSpPr>
          <p:cNvPr id="3" name="Скругленный прямоугольник 2"/>
          <p:cNvSpPr/>
          <p:nvPr/>
        </p:nvSpPr>
        <p:spPr>
          <a:xfrm>
            <a:off x="251520" y="714684"/>
            <a:ext cx="8060862" cy="57606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a:t>
            </a:r>
            <a:r>
              <a:rPr lang="en-US" sz="1600" b="1" dirty="0" smtClean="0">
                <a:solidFill>
                  <a:schemeClr val="accent1">
                    <a:lumMod val="75000"/>
                  </a:schemeClr>
                </a:solidFill>
              </a:rPr>
              <a:t>:</a:t>
            </a:r>
            <a:r>
              <a:rPr lang="ru-RU" sz="1600" b="1" dirty="0" smtClean="0">
                <a:solidFill>
                  <a:schemeClr val="accent1">
                    <a:lumMod val="75000"/>
                  </a:schemeClr>
                </a:solidFill>
              </a:rPr>
              <a:t> </a:t>
            </a:r>
            <a:r>
              <a:rPr lang="ru-RU" sz="1600" b="1" dirty="0">
                <a:solidFill>
                  <a:schemeClr val="accent1">
                    <a:lumMod val="75000"/>
                  </a:schemeClr>
                </a:solidFill>
              </a:rPr>
              <a:t>Отдел по экономике, управлению муниципальным имуществом администрации муниципального района</a:t>
            </a:r>
          </a:p>
        </p:txBody>
      </p:sp>
      <p:sp>
        <p:nvSpPr>
          <p:cNvPr id="4" name="Скругленный прямоугольник 3"/>
          <p:cNvSpPr/>
          <p:nvPr/>
        </p:nvSpPr>
        <p:spPr>
          <a:xfrm>
            <a:off x="542208" y="1684182"/>
            <a:ext cx="8059194" cy="789025"/>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400" b="1" u="sng" dirty="0" smtClean="0">
                <a:solidFill>
                  <a:schemeClr val="accent1">
                    <a:lumMod val="50000"/>
                  </a:schemeClr>
                </a:solidFill>
              </a:rPr>
              <a:t>Объем финансирования муниципальной программы</a:t>
            </a:r>
            <a:r>
              <a:rPr lang="en-US" sz="1400" b="1" u="sng" dirty="0" smtClean="0">
                <a:solidFill>
                  <a:schemeClr val="accent1">
                    <a:lumMod val="50000"/>
                  </a:schemeClr>
                </a:solidFill>
              </a:rPr>
              <a:t>:</a:t>
            </a:r>
            <a:r>
              <a:rPr lang="ru-RU" sz="1400" b="1" u="sng" dirty="0" smtClean="0">
                <a:solidFill>
                  <a:schemeClr val="accent1">
                    <a:lumMod val="50000"/>
                  </a:schemeClr>
                </a:solidFill>
              </a:rPr>
              <a:t> </a:t>
            </a:r>
          </a:p>
          <a:p>
            <a:pPr algn="ctr"/>
            <a:r>
              <a:rPr lang="ru-RU" sz="1400" b="1" u="sng" dirty="0" smtClean="0">
                <a:solidFill>
                  <a:schemeClr val="accent1">
                    <a:lumMod val="50000"/>
                  </a:schemeClr>
                </a:solidFill>
              </a:rPr>
              <a:t>в 2024г. 2602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2025г. 2680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 в 2026г. 2758 </a:t>
            </a:r>
            <a:r>
              <a:rPr lang="ru-RU" sz="1400" b="1" u="sng" dirty="0" err="1" smtClean="0">
                <a:solidFill>
                  <a:schemeClr val="accent1">
                    <a:lumMod val="50000"/>
                  </a:schemeClr>
                </a:solidFill>
              </a:rPr>
              <a:t>тыс.руб</a:t>
            </a:r>
            <a:r>
              <a:rPr lang="ru-RU" sz="1400" b="1" u="sng" dirty="0" smtClean="0">
                <a:solidFill>
                  <a:schemeClr val="accent1">
                    <a:lumMod val="50000"/>
                  </a:schemeClr>
                </a:solidFill>
              </a:rPr>
              <a:t>.</a:t>
            </a:r>
          </a:p>
          <a:p>
            <a:r>
              <a:rPr lang="ru-RU" sz="1200" b="1" dirty="0" smtClean="0">
                <a:solidFill>
                  <a:schemeClr val="accent1">
                    <a:lumMod val="50000"/>
                  </a:schemeClr>
                </a:solidFill>
              </a:rPr>
              <a:t>Подпрограмма1. «Развитие и поддержка малого и среднего предпринимательства»</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0" y="2863279"/>
            <a:ext cx="1656184" cy="39737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6600"/>
                </a:solidFill>
              </a:rPr>
              <a:t>ЦЕЛЬ МУНИЦИПАЛЬНОЙ ПРОГРАММЫ</a:t>
            </a:r>
            <a:r>
              <a:rPr lang="en-US" sz="1200" b="1" dirty="0" smtClean="0">
                <a:solidFill>
                  <a:srgbClr val="006600"/>
                </a:solidFill>
              </a:rPr>
              <a:t>:</a:t>
            </a:r>
            <a:endParaRPr lang="ru-RU" sz="1200" b="1" dirty="0" smtClean="0">
              <a:solidFill>
                <a:srgbClr val="006600"/>
              </a:solidFill>
            </a:endParaRPr>
          </a:p>
          <a:p>
            <a:pPr algn="ctr"/>
            <a:endParaRPr lang="ru-RU" sz="1200" b="1" dirty="0">
              <a:solidFill>
                <a:srgbClr val="006600"/>
              </a:solidFill>
            </a:endParaRPr>
          </a:p>
          <a:p>
            <a:pPr algn="just"/>
            <a:r>
              <a:rPr lang="en-US" sz="1200" b="1" dirty="0" smtClean="0">
                <a:solidFill>
                  <a:srgbClr val="006600"/>
                </a:solidFill>
              </a:rPr>
              <a:t>1</a:t>
            </a:r>
            <a:r>
              <a:rPr lang="ru-RU" sz="1200" b="1" dirty="0" smtClean="0">
                <a:solidFill>
                  <a:srgbClr val="006600"/>
                </a:solidFill>
              </a:rPr>
              <a:t>.Создание </a:t>
            </a:r>
            <a:r>
              <a:rPr lang="ru-RU" sz="1200" b="1" dirty="0">
                <a:solidFill>
                  <a:srgbClr val="006600"/>
                </a:solidFill>
              </a:rPr>
              <a:t>благоприятного инвестиционного  климата и условий для ведения бизнеса</a:t>
            </a:r>
            <a:r>
              <a:rPr lang="ru-RU" sz="1200" b="1" dirty="0" smtClean="0">
                <a:solidFill>
                  <a:srgbClr val="006600"/>
                </a:solidFill>
              </a:rPr>
              <a:t>.</a:t>
            </a:r>
          </a:p>
          <a:p>
            <a:pPr algn="just"/>
            <a:r>
              <a:rPr lang="ru-RU" sz="1200" b="1" dirty="0" smtClean="0">
                <a:solidFill>
                  <a:srgbClr val="006600"/>
                </a:solidFill>
              </a:rPr>
              <a:t>2.Создание необходимых условий для максимальной реализации потребителем своих законных прав и интересов.</a:t>
            </a:r>
            <a:endParaRPr lang="ru-RU" sz="1200" b="1" dirty="0">
              <a:solidFill>
                <a:srgbClr val="006600"/>
              </a:solidFill>
            </a:endParaRPr>
          </a:p>
        </p:txBody>
      </p:sp>
      <p:sp>
        <p:nvSpPr>
          <p:cNvPr id="6" name="Скругленный прямоугольник 5"/>
          <p:cNvSpPr/>
          <p:nvPr/>
        </p:nvSpPr>
        <p:spPr>
          <a:xfrm>
            <a:off x="1833632" y="2848976"/>
            <a:ext cx="2916324" cy="40090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rgbClr val="006600"/>
                </a:solidFill>
              </a:rPr>
              <a:t>ЗАДАЧИ МУНИЦИПАЛЬНОЙ ПРОГРАММЫ</a:t>
            </a:r>
            <a:r>
              <a:rPr lang="en-US" sz="1200" b="1" dirty="0" smtClean="0">
                <a:solidFill>
                  <a:srgbClr val="006600"/>
                </a:solidFill>
              </a:rPr>
              <a:t>:</a:t>
            </a:r>
          </a:p>
          <a:p>
            <a:r>
              <a:rPr lang="ru-RU" sz="1200" b="1" dirty="0">
                <a:solidFill>
                  <a:srgbClr val="006600"/>
                </a:solidFill>
              </a:rPr>
              <a:t>1. Создание условий для привлечения инвестиций в экономику района.</a:t>
            </a:r>
          </a:p>
          <a:p>
            <a:r>
              <a:rPr lang="ru-RU" sz="1200" b="1" dirty="0">
                <a:solidFill>
                  <a:srgbClr val="006600"/>
                </a:solidFill>
              </a:rPr>
              <a:t>2. Повышение предпринимательской активности, развитие малого и среднего предпринимательства.</a:t>
            </a:r>
          </a:p>
          <a:p>
            <a:r>
              <a:rPr lang="ru-RU" sz="1200" b="1" dirty="0" smtClean="0">
                <a:solidFill>
                  <a:srgbClr val="006600"/>
                </a:solidFill>
              </a:rPr>
              <a:t>3.    Создание </a:t>
            </a:r>
            <a:r>
              <a:rPr lang="ru-RU" sz="1200" b="1" dirty="0">
                <a:solidFill>
                  <a:srgbClr val="006600"/>
                </a:solidFill>
              </a:rPr>
              <a:t>условий для приближения уровня жизни населения муниципального района к среднему по области</a:t>
            </a:r>
            <a:r>
              <a:rPr lang="ru-RU" sz="1200" b="1" dirty="0" smtClean="0">
                <a:solidFill>
                  <a:srgbClr val="006600"/>
                </a:solidFill>
              </a:rPr>
              <a:t>.</a:t>
            </a:r>
          </a:p>
          <a:p>
            <a:r>
              <a:rPr lang="ru-RU" sz="1200" b="1" dirty="0" smtClean="0">
                <a:solidFill>
                  <a:srgbClr val="006600"/>
                </a:solidFill>
              </a:rPr>
              <a:t>4.Содействие повышению правовой грамотности и информированности граждан в вопросах защиты прав потребителей.</a:t>
            </a:r>
          </a:p>
          <a:p>
            <a:r>
              <a:rPr lang="ru-RU" sz="1200" b="1" dirty="0" smtClean="0">
                <a:solidFill>
                  <a:srgbClr val="006600"/>
                </a:solidFill>
              </a:rPr>
              <a:t>5. Создание новых рабочих </a:t>
            </a:r>
            <a:r>
              <a:rPr lang="ru-RU" sz="1200" b="1" dirty="0" smtClean="0">
                <a:solidFill>
                  <a:schemeClr val="tx1"/>
                </a:solidFill>
              </a:rPr>
              <a:t>мест.</a:t>
            </a:r>
            <a:endParaRPr lang="ru-RU" sz="1200" b="1" dirty="0">
              <a:solidFill>
                <a:schemeClr val="tx1"/>
              </a:solidFill>
            </a:endParaRPr>
          </a:p>
        </p:txBody>
      </p:sp>
      <p:sp>
        <p:nvSpPr>
          <p:cNvPr id="7" name="Скругленный прямоугольник 6"/>
          <p:cNvSpPr/>
          <p:nvPr/>
        </p:nvSpPr>
        <p:spPr>
          <a:xfrm>
            <a:off x="4860032" y="2863278"/>
            <a:ext cx="4104456" cy="399472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rgbClr val="006600"/>
                </a:solidFill>
              </a:rPr>
              <a:t>ОЖИДАЕМЫЕ </a:t>
            </a:r>
            <a:r>
              <a:rPr lang="ru-RU" sz="1200" b="1" dirty="0">
                <a:solidFill>
                  <a:srgbClr val="006600"/>
                </a:solidFill>
              </a:rPr>
              <a:t>КОНЕЧНЫЕ РЕЗУЛЬТАТЫ</a:t>
            </a:r>
            <a:r>
              <a:rPr lang="en-US" sz="1200" b="1" dirty="0">
                <a:solidFill>
                  <a:srgbClr val="006600"/>
                </a:solidFill>
              </a:rPr>
              <a:t>:</a:t>
            </a:r>
            <a:endParaRPr lang="ru-RU" sz="1200" b="1" dirty="0">
              <a:solidFill>
                <a:srgbClr val="006600"/>
              </a:solidFill>
            </a:endParaRPr>
          </a:p>
          <a:p>
            <a:r>
              <a:rPr lang="ru-RU" sz="1100" b="1" dirty="0">
                <a:solidFill>
                  <a:srgbClr val="006600"/>
                </a:solidFill>
              </a:rPr>
              <a:t>1. Увеличение объёма инвестиций в основной капитал за счет всех источников финансирования.</a:t>
            </a:r>
          </a:p>
          <a:p>
            <a:r>
              <a:rPr lang="ru-RU" sz="1100" b="1" dirty="0" smtClean="0">
                <a:solidFill>
                  <a:srgbClr val="006600"/>
                </a:solidFill>
              </a:rPr>
              <a:t>2.  Создание </a:t>
            </a:r>
            <a:r>
              <a:rPr lang="ru-RU" sz="1100" b="1" dirty="0">
                <a:solidFill>
                  <a:srgbClr val="006600"/>
                </a:solidFill>
              </a:rPr>
              <a:t>новых рабочих мест. </a:t>
            </a:r>
          </a:p>
          <a:p>
            <a:r>
              <a:rPr lang="ru-RU" sz="1100" b="1" dirty="0">
                <a:solidFill>
                  <a:srgbClr val="006600"/>
                </a:solidFill>
              </a:rPr>
              <a:t>3</a:t>
            </a:r>
            <a:r>
              <a:rPr lang="ru-RU" sz="1100" b="1" dirty="0" smtClean="0">
                <a:solidFill>
                  <a:srgbClr val="006600"/>
                </a:solidFill>
              </a:rPr>
              <a:t>. </a:t>
            </a:r>
            <a:r>
              <a:rPr lang="ru-RU" sz="1100" b="1" dirty="0">
                <a:solidFill>
                  <a:srgbClr val="006600"/>
                </a:solidFill>
              </a:rPr>
              <a:t>Увеличение количества малых и средних предприятий.</a:t>
            </a:r>
          </a:p>
          <a:p>
            <a:r>
              <a:rPr lang="ru-RU" sz="1100" b="1" dirty="0">
                <a:solidFill>
                  <a:srgbClr val="006600"/>
                </a:solidFill>
              </a:rPr>
              <a:t>4</a:t>
            </a:r>
            <a:r>
              <a:rPr lang="ru-RU" sz="1100" b="1" dirty="0" smtClean="0">
                <a:solidFill>
                  <a:srgbClr val="006600"/>
                </a:solidFill>
              </a:rPr>
              <a:t>. </a:t>
            </a:r>
            <a:r>
              <a:rPr lang="ru-RU" sz="1100" b="1" dirty="0">
                <a:solidFill>
                  <a:srgbClr val="006600"/>
                </a:solidFill>
              </a:rPr>
              <a:t>Снижение безработицы, обеспечение занятости молодежи, трудоустройство других социально незащищенных категорий населения; повышение благосостояния населения, снижение общей социальной напряженности в </a:t>
            </a:r>
            <a:r>
              <a:rPr lang="ru-RU" sz="1100" b="1" dirty="0" err="1" smtClean="0">
                <a:solidFill>
                  <a:srgbClr val="006600"/>
                </a:solidFill>
              </a:rPr>
              <a:t>Репьёвском</a:t>
            </a:r>
            <a:r>
              <a:rPr lang="ru-RU" sz="1100" b="1" dirty="0" smtClean="0">
                <a:solidFill>
                  <a:srgbClr val="006600"/>
                </a:solidFill>
              </a:rPr>
              <a:t> </a:t>
            </a:r>
            <a:r>
              <a:rPr lang="ru-RU" sz="1100" b="1" dirty="0">
                <a:solidFill>
                  <a:srgbClr val="006600"/>
                </a:solidFill>
              </a:rPr>
              <a:t>муниципальном районе.</a:t>
            </a:r>
          </a:p>
          <a:p>
            <a:r>
              <a:rPr lang="ru-RU" sz="1100" b="1" dirty="0">
                <a:solidFill>
                  <a:srgbClr val="006600"/>
                </a:solidFill>
              </a:rPr>
              <a:t>5</a:t>
            </a:r>
            <a:r>
              <a:rPr lang="ru-RU" sz="1100" b="1" dirty="0" smtClean="0">
                <a:solidFill>
                  <a:srgbClr val="006600"/>
                </a:solidFill>
              </a:rPr>
              <a:t>. Повышение </a:t>
            </a:r>
            <a:r>
              <a:rPr lang="ru-RU" sz="1100" b="1" dirty="0">
                <a:solidFill>
                  <a:srgbClr val="006600"/>
                </a:solidFill>
              </a:rPr>
              <a:t>уровня правовой грамотности, информированности потребителей о потребительских свойствах товаров (работ, услуг), в том числе об изменениях в реформируемых секторах потребительского рынка (жилищно-коммунальное хозяйство, образование, медицинские услуги и др.), повышение уровня доступности и оперативности защиты нарушенных прав потребителей.</a:t>
            </a:r>
            <a:endParaRPr lang="ru-RU" sz="1100" b="1" dirty="0" smtClean="0">
              <a:solidFill>
                <a:srgbClr val="006600"/>
              </a:solidFill>
            </a:endParaRPr>
          </a:p>
          <a:p>
            <a:r>
              <a:rPr lang="ru-RU" sz="1100" b="1" dirty="0" smtClean="0">
                <a:solidFill>
                  <a:srgbClr val="006600"/>
                </a:solidFill>
              </a:rPr>
              <a:t>.</a:t>
            </a:r>
            <a:endParaRPr lang="ru-RU" sz="1100" b="1" dirty="0">
              <a:solidFill>
                <a:srgbClr val="006600"/>
              </a:solidFill>
            </a:endParaRPr>
          </a:p>
        </p:txBody>
      </p:sp>
      <p:sp>
        <p:nvSpPr>
          <p:cNvPr id="8" name="Стрелка вниз 7"/>
          <p:cNvSpPr/>
          <p:nvPr/>
        </p:nvSpPr>
        <p:spPr>
          <a:xfrm>
            <a:off x="3957869" y="1330913"/>
            <a:ext cx="792087" cy="28803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20000"/>
                  <a:lumOff val="80000"/>
                </a:schemeClr>
              </a:solidFill>
            </a:endParaRPr>
          </a:p>
        </p:txBody>
      </p:sp>
      <p:sp>
        <p:nvSpPr>
          <p:cNvPr id="9" name="Стрелка вниз 8"/>
          <p:cNvSpPr/>
          <p:nvPr/>
        </p:nvSpPr>
        <p:spPr>
          <a:xfrm>
            <a:off x="1062748" y="2541577"/>
            <a:ext cx="675161" cy="26471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20113" y="2544996"/>
            <a:ext cx="637756" cy="23774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300192" y="2545214"/>
            <a:ext cx="637756" cy="263701"/>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37186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848872" cy="720080"/>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Экономическое развитие и инновационная экономика»</a:t>
            </a:r>
            <a:endParaRPr lang="ru-RU" sz="1600" b="1" dirty="0"/>
          </a:p>
        </p:txBody>
      </p:sp>
      <p:sp>
        <p:nvSpPr>
          <p:cNvPr id="3" name="Скругленный прямоугольник 2"/>
          <p:cNvSpPr/>
          <p:nvPr/>
        </p:nvSpPr>
        <p:spPr>
          <a:xfrm>
            <a:off x="539552" y="1181133"/>
            <a:ext cx="7848872" cy="325597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sz="1600" b="1" dirty="0" smtClean="0">
                <a:solidFill>
                  <a:schemeClr val="accent2">
                    <a:lumMod val="75000"/>
                  </a:schemeClr>
                </a:solidFill>
              </a:rPr>
              <a:t>                               ЦЕЛЕВЫЕ </a:t>
            </a:r>
            <a:r>
              <a:rPr lang="ru-RU" sz="1600" b="1" dirty="0">
                <a:solidFill>
                  <a:schemeClr val="accent2">
                    <a:lumMod val="75000"/>
                  </a:schemeClr>
                </a:solidFill>
              </a:rPr>
              <a:t>ИНДИКАТОРЫ</a:t>
            </a:r>
            <a:r>
              <a:rPr lang="en-US" sz="1600" b="1" dirty="0" smtClean="0">
                <a:solidFill>
                  <a:schemeClr val="accent2">
                    <a:lumMod val="75000"/>
                  </a:schemeClr>
                </a:solidFill>
              </a:rPr>
              <a:t>:</a:t>
            </a:r>
            <a:endParaRPr lang="ru-RU" b="1" dirty="0" smtClean="0">
              <a:solidFill>
                <a:schemeClr val="accent2">
                  <a:lumMod val="75000"/>
                </a:schemeClr>
              </a:solidFill>
            </a:endParaRPr>
          </a:p>
          <a:p>
            <a:r>
              <a:rPr lang="ru-RU" sz="1400" b="1" dirty="0">
                <a:solidFill>
                  <a:schemeClr val="accent2">
                    <a:lumMod val="75000"/>
                  </a:schemeClr>
                </a:solidFill>
              </a:rPr>
              <a:t>1. Объем инвестиций в основной капитал в расчете на 1 жителя муниципального </a:t>
            </a:r>
            <a:r>
              <a:rPr lang="ru-RU" sz="1400" b="1" dirty="0" smtClean="0">
                <a:solidFill>
                  <a:schemeClr val="accent2">
                    <a:lumMod val="75000"/>
                  </a:schemeClr>
                </a:solidFill>
              </a:rPr>
              <a:t>образования. </a:t>
            </a:r>
            <a:endParaRPr lang="ru-RU" sz="1400" b="1" dirty="0">
              <a:solidFill>
                <a:schemeClr val="accent2">
                  <a:lumMod val="75000"/>
                </a:schemeClr>
              </a:solidFill>
            </a:endParaRPr>
          </a:p>
          <a:p>
            <a:r>
              <a:rPr lang="ru-RU" sz="1400" b="1" dirty="0">
                <a:solidFill>
                  <a:schemeClr val="accent2">
                    <a:lumMod val="75000"/>
                  </a:schemeClr>
                </a:solidFill>
              </a:rPr>
              <a:t>2. Число субъектов малого и среднего предпринимательства в расчете на 10 тыс. человек </a:t>
            </a:r>
            <a:r>
              <a:rPr lang="ru-RU" sz="1400" b="1" dirty="0" smtClean="0">
                <a:solidFill>
                  <a:schemeClr val="accent2">
                    <a:lumMod val="75000"/>
                  </a:schemeClr>
                </a:solidFill>
              </a:rPr>
              <a:t>населения.</a:t>
            </a:r>
            <a:endParaRPr lang="ru-RU" sz="1400" b="1" dirty="0">
              <a:solidFill>
                <a:schemeClr val="accent2">
                  <a:lumMod val="75000"/>
                </a:schemeClr>
              </a:solidFill>
            </a:endParaRPr>
          </a:p>
          <a:p>
            <a:r>
              <a:rPr lang="ru-RU" sz="1400" b="1" dirty="0">
                <a:solidFill>
                  <a:schemeClr val="accent2">
                    <a:lumMod val="75000"/>
                  </a:schemeClr>
                </a:solidFill>
              </a:rPr>
              <a:t>3. Доля среднесписочной численности работников малых и средних предприятий в среднесписочной численности работников всех предприятий и организаций</a:t>
            </a:r>
            <a:r>
              <a:rPr lang="ru-RU" sz="1400" b="1" dirty="0" smtClean="0">
                <a:solidFill>
                  <a:schemeClr val="accent2">
                    <a:lumMod val="75000"/>
                  </a:schemeClr>
                </a:solidFill>
              </a:rPr>
              <a:t>.      4</a:t>
            </a:r>
            <a:r>
              <a:rPr lang="ru-RU" sz="1400" b="1" dirty="0">
                <a:solidFill>
                  <a:schemeClr val="accent2">
                    <a:lumMod val="75000"/>
                  </a:schemeClr>
                </a:solidFill>
              </a:rPr>
              <a:t>. Количество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5. Среднесписочная численность работников малых и средних  </a:t>
            </a:r>
            <a:r>
              <a:rPr lang="ru-RU" sz="1400" b="1" dirty="0" smtClean="0">
                <a:solidFill>
                  <a:schemeClr val="accent2">
                    <a:lumMod val="75000"/>
                  </a:schemeClr>
                </a:solidFill>
              </a:rPr>
              <a:t>предприятий.</a:t>
            </a:r>
            <a:endParaRPr lang="ru-RU" sz="1400" b="1" dirty="0">
              <a:solidFill>
                <a:schemeClr val="accent2">
                  <a:lumMod val="75000"/>
                </a:schemeClr>
              </a:solidFill>
            </a:endParaRPr>
          </a:p>
          <a:p>
            <a:r>
              <a:rPr lang="ru-RU" sz="1400" b="1" dirty="0">
                <a:solidFill>
                  <a:schemeClr val="accent2">
                    <a:lumMod val="75000"/>
                  </a:schemeClr>
                </a:solidFill>
              </a:rPr>
              <a:t>6. Количество предоставляемых услуг.</a:t>
            </a:r>
            <a:endParaRPr lang="en-US" sz="1400" b="1" dirty="0">
              <a:solidFill>
                <a:schemeClr val="accent1">
                  <a:lumMod val="75000"/>
                </a:schemeClr>
              </a:solidFill>
            </a:endParaRPr>
          </a:p>
          <a:p>
            <a:r>
              <a:rPr lang="ru-RU" sz="1400" b="1" dirty="0" smtClean="0">
                <a:solidFill>
                  <a:schemeClr val="accent2">
                    <a:lumMod val="75000"/>
                  </a:schemeClr>
                </a:solidFill>
              </a:rPr>
              <a:t>7</a:t>
            </a:r>
            <a:r>
              <a:rPr lang="ru-RU" sz="1400" b="1" dirty="0">
                <a:solidFill>
                  <a:schemeClr val="accent2">
                    <a:lumMod val="75000"/>
                  </a:schemeClr>
                </a:solidFill>
              </a:rPr>
              <a:t>. </a:t>
            </a:r>
            <a:r>
              <a:rPr lang="ru-RU" sz="1400" b="1" dirty="0" smtClean="0">
                <a:solidFill>
                  <a:schemeClr val="accent2">
                    <a:lumMod val="75000"/>
                  </a:schemeClr>
                </a:solidFill>
              </a:rPr>
              <a:t>Количество консультаций по защите прав потребителей.</a:t>
            </a:r>
            <a:endParaRPr lang="ru-RU" sz="1400" b="1" dirty="0">
              <a:solidFill>
                <a:schemeClr val="accent2">
                  <a:lumMod val="75000"/>
                </a:schemeClr>
              </a:solidFill>
            </a:endParaRPr>
          </a:p>
          <a:p>
            <a:r>
              <a:rPr lang="ru-RU" sz="1400" b="1" dirty="0">
                <a:solidFill>
                  <a:schemeClr val="accent2">
                    <a:lumMod val="75000"/>
                  </a:schemeClr>
                </a:solidFill>
              </a:rPr>
              <a:t>8. Количество </a:t>
            </a:r>
            <a:r>
              <a:rPr lang="ru-RU" sz="1400" b="1" dirty="0" smtClean="0">
                <a:solidFill>
                  <a:schemeClr val="accent2">
                    <a:lumMod val="75000"/>
                  </a:schemeClr>
                </a:solidFill>
              </a:rPr>
              <a:t>созданных рабочих мест.</a:t>
            </a:r>
            <a:endParaRPr lang="en-US" sz="1400" b="1" dirty="0">
              <a:solidFill>
                <a:schemeClr val="accent1">
                  <a:lumMod val="75000"/>
                </a:schemeClr>
              </a:solidFill>
            </a:endParaRPr>
          </a:p>
        </p:txBody>
      </p:sp>
      <p:pic>
        <p:nvPicPr>
          <p:cNvPr id="4" name="Объект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43" y="4971592"/>
            <a:ext cx="2265951" cy="16148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013176"/>
            <a:ext cx="3816424" cy="1597328"/>
          </a:xfrm>
          <a:prstGeom prst="rect">
            <a:avLst/>
          </a:prstGeom>
        </p:spPr>
      </p:pic>
    </p:spTree>
    <p:extLst>
      <p:ext uri="{BB962C8B-B14F-4D97-AF65-F5344CB8AC3E}">
        <p14:creationId xmlns:p14="http://schemas.microsoft.com/office/powerpoint/2010/main" val="1898813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064895" cy="909776"/>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536062" y="1233072"/>
            <a:ext cx="8064895" cy="6481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75000"/>
                  </a:schemeClr>
                </a:solidFill>
              </a:rPr>
              <a:t>Ответственный исполнитель</a:t>
            </a:r>
            <a:r>
              <a:rPr lang="en-US" b="1" dirty="0" smtClean="0">
                <a:solidFill>
                  <a:schemeClr val="accent1">
                    <a:lumMod val="75000"/>
                  </a:schemeClr>
                </a:solidFill>
              </a:rPr>
              <a:t>:</a:t>
            </a:r>
            <a:r>
              <a:rPr lang="ru-RU" b="1" dirty="0" smtClean="0">
                <a:solidFill>
                  <a:schemeClr val="accent1">
                    <a:lumMod val="75000"/>
                  </a:schemeClr>
                </a:solidFill>
              </a:rPr>
              <a:t>  администрация Репьёвского муниципального района</a:t>
            </a:r>
            <a:r>
              <a:rPr lang="en-US" b="1" dirty="0" smtClean="0">
                <a:solidFill>
                  <a:schemeClr val="accent1">
                    <a:lumMod val="75000"/>
                  </a:schemeClr>
                </a:solidFill>
              </a:rPr>
              <a:t> </a:t>
            </a:r>
            <a:endParaRPr lang="ru-RU" b="1" dirty="0">
              <a:solidFill>
                <a:schemeClr val="accent1">
                  <a:lumMod val="75000"/>
                </a:schemeClr>
              </a:solidFill>
            </a:endParaRPr>
          </a:p>
        </p:txBody>
      </p:sp>
      <p:sp>
        <p:nvSpPr>
          <p:cNvPr id="4" name="Скругленный прямоугольник 3"/>
          <p:cNvSpPr/>
          <p:nvPr/>
        </p:nvSpPr>
        <p:spPr>
          <a:xfrm>
            <a:off x="410796" y="2189625"/>
            <a:ext cx="8064894" cy="92863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 </a:t>
            </a:r>
            <a:endParaRPr lang="ru-RU" sz="1200" b="1" u="sng" dirty="0" smtClean="0">
              <a:solidFill>
                <a:schemeClr val="accent1">
                  <a:lumMod val="50000"/>
                </a:schemeClr>
              </a:solidFill>
            </a:endParaRPr>
          </a:p>
          <a:p>
            <a:pPr algn="ctr"/>
            <a:r>
              <a:rPr lang="ru-RU" sz="1200" b="1" u="sng" dirty="0" smtClean="0">
                <a:solidFill>
                  <a:schemeClr val="accent1">
                    <a:lumMod val="50000"/>
                  </a:schemeClr>
                </a:solidFill>
              </a:rPr>
              <a:t>в 2024г. 3106,2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1706,3 тыс. руб., в 2026г. 2021,1 тыс. руб.</a:t>
            </a:r>
          </a:p>
          <a:p>
            <a:r>
              <a:rPr lang="ru-RU" sz="1200" b="1" dirty="0" smtClean="0">
                <a:solidFill>
                  <a:schemeClr val="accent1">
                    <a:lumMod val="50000"/>
                  </a:schemeClr>
                </a:solidFill>
              </a:rPr>
              <a:t>Подпрограмма1. «Обеспечение реализации муниципальной программы» Подпрограмма 2 «Устойчивое развитие сельских территорий муниципального района на 2020-2028 годы»</a:t>
            </a:r>
            <a:endParaRPr lang="ru-RU" sz="16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r>
              <a:rPr lang="ru-RU" b="1" dirty="0" smtClean="0">
                <a:solidFill>
                  <a:schemeClr val="tx1"/>
                </a:solidFill>
              </a:rPr>
              <a:t>о</a:t>
            </a:r>
            <a:endParaRPr lang="ru-RU" u="sng" dirty="0" smtClean="0">
              <a:solidFill>
                <a:schemeClr val="accent1">
                  <a:lumMod val="50000"/>
                </a:schemeClr>
              </a:solidFill>
            </a:endParaRPr>
          </a:p>
          <a:p>
            <a:pPr algn="ctr"/>
            <a:r>
              <a:rPr lang="ru-RU" b="1" dirty="0" smtClean="0">
                <a:solidFill>
                  <a:schemeClr val="tx1"/>
                </a:solidFill>
              </a:rPr>
              <a:t>о</a:t>
            </a:r>
            <a:endParaRPr lang="ru-RU" u="sng" dirty="0">
              <a:solidFill>
                <a:schemeClr val="accent1">
                  <a:lumMod val="50000"/>
                </a:schemeClr>
              </a:solidFill>
            </a:endParaRPr>
          </a:p>
        </p:txBody>
      </p:sp>
      <p:sp>
        <p:nvSpPr>
          <p:cNvPr id="5" name="Скругленный прямоугольник 4"/>
          <p:cNvSpPr/>
          <p:nvPr/>
        </p:nvSpPr>
        <p:spPr>
          <a:xfrm>
            <a:off x="2552539" y="3514675"/>
            <a:ext cx="4031940" cy="32654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ЦЕЛЬ МУНИЦИПАЛЬНОЙ ПРОГРАММЫ</a:t>
            </a:r>
            <a:r>
              <a:rPr lang="en-US" sz="1200" b="1" dirty="0" smtClean="0">
                <a:solidFill>
                  <a:schemeClr val="accent1">
                    <a:lumMod val="50000"/>
                  </a:schemeClr>
                </a:solidFill>
              </a:rPr>
              <a:t>:</a:t>
            </a:r>
            <a:endParaRPr lang="ru-RU" sz="1200" b="1" dirty="0">
              <a:solidFill>
                <a:schemeClr val="accent1">
                  <a:lumMod val="50000"/>
                </a:schemeClr>
              </a:solidFill>
            </a:endParaRPr>
          </a:p>
          <a:p>
            <a:pPr algn="just"/>
            <a:r>
              <a:rPr lang="ru-RU" sz="1200" b="1" dirty="0" smtClean="0">
                <a:solidFill>
                  <a:schemeClr val="accent1">
                    <a:lumMod val="75000"/>
                  </a:schemeClr>
                </a:solidFill>
              </a:rPr>
              <a:t>1.Обеспечение </a:t>
            </a:r>
            <a:r>
              <a:rPr lang="ru-RU" sz="1200" b="1" dirty="0">
                <a:solidFill>
                  <a:schemeClr val="accent1">
                    <a:lumMod val="75000"/>
                  </a:schemeClr>
                </a:solidFill>
              </a:rPr>
              <a:t>консультационной помощью производителей сельскохозяйственной продукции всех форм собственности по вопросам управления сельскохозяйственным предприятием, применения инновационных технологий в отраслях сельского хозяйства, в области экономики, финансов, права, землеустройства, производства, переработки и реализации продукции, бухгалтерского учета и аудита, а также по другим вопросам агропромышленного </a:t>
            </a:r>
            <a:r>
              <a:rPr lang="ru-RU" sz="1200" b="1" dirty="0" smtClean="0">
                <a:solidFill>
                  <a:schemeClr val="accent1">
                    <a:lumMod val="75000"/>
                  </a:schemeClr>
                </a:solidFill>
              </a:rPr>
              <a:t>производства</a:t>
            </a:r>
          </a:p>
          <a:p>
            <a:pPr algn="just"/>
            <a:r>
              <a:rPr lang="ru-RU" sz="1200" b="1" dirty="0" smtClean="0">
                <a:solidFill>
                  <a:schemeClr val="accent1">
                    <a:lumMod val="75000"/>
                  </a:schemeClr>
                </a:solidFill>
              </a:rPr>
              <a:t>2.Обеспечение жильём граждан, проживающих на сельских территориях</a:t>
            </a:r>
            <a:r>
              <a:rPr lang="ru-RU" sz="1200" b="1" dirty="0">
                <a:solidFill>
                  <a:schemeClr val="accent1">
                    <a:lumMod val="75000"/>
                  </a:schemeClr>
                </a:solidFill>
              </a:rPr>
              <a:t> </a:t>
            </a:r>
          </a:p>
        </p:txBody>
      </p:sp>
      <p:sp>
        <p:nvSpPr>
          <p:cNvPr id="6" name="Скругленный прямоугольник 5"/>
          <p:cNvSpPr/>
          <p:nvPr/>
        </p:nvSpPr>
        <p:spPr>
          <a:xfrm>
            <a:off x="6804248" y="3534311"/>
            <a:ext cx="2176934" cy="32458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accent2">
                  <a:lumMod val="20000"/>
                  <a:lumOff val="80000"/>
                </a:schemeClr>
              </a:solidFill>
            </a:endParaRPr>
          </a:p>
          <a:p>
            <a:pPr algn="ctr"/>
            <a:r>
              <a:rPr lang="ru-RU" sz="1200" b="1" dirty="0" smtClean="0">
                <a:solidFill>
                  <a:schemeClr val="accent1">
                    <a:lumMod val="50000"/>
                  </a:schemeClr>
                </a:solidFill>
              </a:rPr>
              <a:t>ЗАДАЧИ МУНИЦИПАЛЬНОЙ ПРОГРАММЫ</a:t>
            </a:r>
            <a:r>
              <a:rPr lang="en-US" sz="1200" b="1" dirty="0" smtClean="0">
                <a:solidFill>
                  <a:schemeClr val="accent1">
                    <a:lumMod val="50000"/>
                  </a:schemeClr>
                </a:solidFill>
              </a:rPr>
              <a:t>:</a:t>
            </a:r>
            <a:endParaRPr lang="en-US" sz="1200" b="1" dirty="0" smtClean="0">
              <a:solidFill>
                <a:schemeClr val="accent1">
                  <a:lumMod val="75000"/>
                </a:schemeClr>
              </a:solidFill>
            </a:endParaRPr>
          </a:p>
          <a:p>
            <a:r>
              <a:rPr lang="ru-RU" sz="1200" b="1" dirty="0" smtClean="0">
                <a:solidFill>
                  <a:schemeClr val="accent1">
                    <a:lumMod val="75000"/>
                  </a:schemeClr>
                </a:solidFill>
              </a:rPr>
              <a:t>-обеспечение информационно-консультационной </a:t>
            </a:r>
            <a:r>
              <a:rPr lang="ru-RU" sz="1200" b="1" dirty="0">
                <a:solidFill>
                  <a:schemeClr val="accent1">
                    <a:lumMod val="75000"/>
                  </a:schemeClr>
                </a:solidFill>
              </a:rPr>
              <a:t>поддержки сельскохозяйственных предприятий</a:t>
            </a:r>
            <a:r>
              <a:rPr lang="ru-RU" sz="1050" b="1" dirty="0" smtClean="0">
                <a:solidFill>
                  <a:schemeClr val="accent1">
                    <a:lumMod val="75000"/>
                  </a:schemeClr>
                </a:solidFill>
              </a:rPr>
              <a:t>.</a:t>
            </a:r>
          </a:p>
          <a:p>
            <a:r>
              <a:rPr lang="ru-RU" sz="1050" b="1" dirty="0" smtClean="0">
                <a:solidFill>
                  <a:schemeClr val="accent1">
                    <a:lumMod val="75000"/>
                  </a:schemeClr>
                </a:solidFill>
              </a:rPr>
              <a:t>-</a:t>
            </a:r>
            <a:r>
              <a:rPr lang="ru-RU" sz="1200" b="1" dirty="0">
                <a:solidFill>
                  <a:schemeClr val="accent1">
                    <a:lumMod val="75000"/>
                  </a:schemeClr>
                </a:solidFill>
              </a:rPr>
              <a:t>создание предпосылок для устойчивого развития сельских территорий в </a:t>
            </a:r>
            <a:r>
              <a:rPr lang="ru-RU" sz="1200" b="1" dirty="0" err="1">
                <a:solidFill>
                  <a:schemeClr val="accent1">
                    <a:lumMod val="75000"/>
                  </a:schemeClr>
                </a:solidFill>
              </a:rPr>
              <a:t>Репьёвском</a:t>
            </a:r>
            <a:r>
              <a:rPr lang="ru-RU" sz="1200" b="1" dirty="0">
                <a:solidFill>
                  <a:schemeClr val="accent1">
                    <a:lumMod val="75000"/>
                  </a:schemeClr>
                </a:solidFill>
              </a:rPr>
              <a:t> муниципальном районе Воронежской </a:t>
            </a:r>
            <a:r>
              <a:rPr lang="ru-RU" sz="1050" b="1" dirty="0">
                <a:solidFill>
                  <a:schemeClr val="accent1">
                    <a:lumMod val="75000"/>
                  </a:schemeClr>
                </a:solidFill>
              </a:rPr>
              <a:t>области.</a:t>
            </a:r>
          </a:p>
        </p:txBody>
      </p:sp>
      <p:sp>
        <p:nvSpPr>
          <p:cNvPr id="8" name="Стрелка вниз 7"/>
          <p:cNvSpPr/>
          <p:nvPr/>
        </p:nvSpPr>
        <p:spPr>
          <a:xfrm>
            <a:off x="3275856" y="3195928"/>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8055533" y="3187180"/>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256190" y="1940848"/>
            <a:ext cx="504056" cy="239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4" descr="http://politrussia.com/upload/iblock/e97/e97153acf41c2547bb5e57730e92a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734742"/>
            <a:ext cx="2247761" cy="200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80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0"/>
            <a:ext cx="8064895" cy="720080"/>
          </a:xfrm>
          <a:prstGeom prst="rect">
            <a:avLst/>
          </a:prstGeom>
          <a:solidFill>
            <a:srgbClr val="33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 </a:t>
            </a:r>
            <a:r>
              <a:rPr lang="ru-RU" sz="1600" b="1" dirty="0" smtClean="0"/>
              <a:t>Развитие сельского хозяйства, производства пищевых продуктов и инфраструктуры агропродовольственного рынка на 2020-2028 годы»</a:t>
            </a:r>
            <a:endParaRPr lang="ru-RU" sz="1600" b="1" dirty="0"/>
          </a:p>
        </p:txBody>
      </p:sp>
      <p:sp>
        <p:nvSpPr>
          <p:cNvPr id="3" name="Скругленный прямоугольник 2"/>
          <p:cNvSpPr/>
          <p:nvPr/>
        </p:nvSpPr>
        <p:spPr>
          <a:xfrm>
            <a:off x="4716016" y="1184953"/>
            <a:ext cx="4248472" cy="29641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rPr>
              <a:t>ОЖИДАЕМЫЕ КОНЕЧНЫЕ РЕЗУЛЬТАТЫ</a:t>
            </a:r>
            <a:r>
              <a:rPr lang="en-US" sz="1200" b="1" dirty="0" smtClean="0">
                <a:solidFill>
                  <a:schemeClr val="accent1">
                    <a:lumMod val="50000"/>
                  </a:schemeClr>
                </a:solidFill>
              </a:rPr>
              <a:t>:</a:t>
            </a:r>
            <a:endParaRPr lang="ru-RU" sz="1200" b="1" dirty="0" smtClean="0">
              <a:solidFill>
                <a:schemeClr val="accent1">
                  <a:lumMod val="50000"/>
                </a:schemeClr>
              </a:solidFill>
            </a:endParaRPr>
          </a:p>
          <a:p>
            <a:r>
              <a:rPr lang="ru-RU" sz="1200" b="1" dirty="0" smtClean="0">
                <a:solidFill>
                  <a:schemeClr val="accent1">
                    <a:lumMod val="75000"/>
                  </a:schemeClr>
                </a:solidFill>
              </a:rPr>
              <a:t>- повышение </a:t>
            </a:r>
            <a:r>
              <a:rPr lang="ru-RU" sz="1200" b="1" dirty="0">
                <a:solidFill>
                  <a:schemeClr val="accent1">
                    <a:lumMod val="75000"/>
                  </a:schemeClr>
                </a:solidFill>
              </a:rPr>
              <a:t>эффективности и устойчивости функционирования сельскохозяйственных предприятий всех форм собственности на основе внедрения передового производственного опыта и доведения до хозяйствующих субъектов  научной, технологической и рыночной информации</a:t>
            </a:r>
            <a:r>
              <a:rPr lang="ru-RU" sz="1200" b="1" dirty="0" smtClean="0">
                <a:solidFill>
                  <a:schemeClr val="accent1">
                    <a:lumMod val="75000"/>
                  </a:schemeClr>
                </a:solidFill>
              </a:rPr>
              <a:t>.</a:t>
            </a:r>
          </a:p>
          <a:p>
            <a:r>
              <a:rPr lang="ru-RU" sz="1200" b="1" dirty="0">
                <a:solidFill>
                  <a:schemeClr val="accent1">
                    <a:lumMod val="75000"/>
                  </a:schemeClr>
                </a:solidFill>
              </a:rPr>
              <a:t>  - улучшение жилищных условий граждан, проживающих на сельских территориях;</a:t>
            </a:r>
          </a:p>
          <a:p>
            <a:r>
              <a:rPr lang="ru-RU" sz="1200" b="1" dirty="0">
                <a:solidFill>
                  <a:schemeClr val="accent1">
                    <a:lumMod val="75000"/>
                  </a:schemeClr>
                </a:solidFill>
              </a:rPr>
              <a:t>- оказание поддержки в строительстве (приобретении) жилья семьям агропромышленного комплекса и, тем самым, создание условий для приостановки миграции сельской молодежи.</a:t>
            </a:r>
          </a:p>
        </p:txBody>
      </p:sp>
      <p:sp>
        <p:nvSpPr>
          <p:cNvPr id="4" name="Скругленный прямоугольник 3"/>
          <p:cNvSpPr/>
          <p:nvPr/>
        </p:nvSpPr>
        <p:spPr>
          <a:xfrm>
            <a:off x="4788024" y="4365104"/>
            <a:ext cx="4176464" cy="240471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dirty="0" smtClean="0">
                <a:solidFill>
                  <a:schemeClr val="accent1">
                    <a:lumMod val="75000"/>
                  </a:schemeClr>
                </a:solidFill>
              </a:rPr>
              <a:t>ЦЕЛЕВЫЕ </a:t>
            </a:r>
            <a:r>
              <a:rPr lang="ru-RU" sz="1200" b="1" dirty="0">
                <a:solidFill>
                  <a:schemeClr val="accent1">
                    <a:lumMod val="75000"/>
                  </a:schemeClr>
                </a:solidFill>
              </a:rPr>
              <a:t>ИНДИКАТОРЫ</a:t>
            </a:r>
            <a:r>
              <a:rPr lang="en-US" sz="1200" b="1" dirty="0" smtClean="0">
                <a:solidFill>
                  <a:schemeClr val="accent1">
                    <a:lumMod val="75000"/>
                  </a:schemeClr>
                </a:solidFill>
              </a:rPr>
              <a:t>:</a:t>
            </a:r>
            <a:endParaRPr lang="ru-RU" sz="1200" b="1" dirty="0" smtClean="0">
              <a:solidFill>
                <a:schemeClr val="accent1">
                  <a:lumMod val="75000"/>
                </a:schemeClr>
              </a:solidFill>
            </a:endParaRPr>
          </a:p>
          <a:p>
            <a:r>
              <a:rPr lang="ru-RU" sz="1200" b="1" dirty="0">
                <a:solidFill>
                  <a:schemeClr val="accent1">
                    <a:lumMod val="75000"/>
                  </a:schemeClr>
                </a:solidFill>
              </a:rPr>
              <a:t>1. Количество оказанных консультационных услуг, (ед.);</a:t>
            </a:r>
          </a:p>
          <a:p>
            <a:r>
              <a:rPr lang="ru-RU" sz="1200" b="1" dirty="0">
                <a:solidFill>
                  <a:schemeClr val="accent1">
                    <a:lumMod val="75000"/>
                  </a:schemeClr>
                </a:solidFill>
              </a:rPr>
              <a:t>2. Уровень роста оказанных консультационных услуг, (%);</a:t>
            </a:r>
          </a:p>
          <a:p>
            <a:r>
              <a:rPr lang="ru-RU" sz="1200" b="1" dirty="0">
                <a:solidFill>
                  <a:schemeClr val="accent1">
                    <a:lumMod val="75000"/>
                  </a:schemeClr>
                </a:solidFill>
              </a:rPr>
              <a:t>3. Ввод (приобретение) жилых помещений (жилых домов) для граждан, проживающих на сельских территориях, (</a:t>
            </a:r>
            <a:r>
              <a:rPr lang="ru-RU" sz="1200" b="1" dirty="0" err="1">
                <a:solidFill>
                  <a:schemeClr val="accent1">
                    <a:lumMod val="75000"/>
                  </a:schemeClr>
                </a:solidFill>
              </a:rPr>
              <a:t>кв.м</a:t>
            </a:r>
            <a:r>
              <a:rPr lang="ru-RU" sz="1200" b="1" dirty="0">
                <a:solidFill>
                  <a:schemeClr val="accent1">
                    <a:lumMod val="75000"/>
                  </a:schemeClr>
                </a:solidFill>
              </a:rPr>
              <a:t>.).</a:t>
            </a:r>
          </a:p>
          <a:p>
            <a:r>
              <a:rPr lang="ru-RU" sz="1200" b="1" dirty="0">
                <a:solidFill>
                  <a:schemeClr val="accent1">
                    <a:lumMod val="75000"/>
                  </a:schemeClr>
                </a:solidFill>
              </a:rPr>
              <a:t>4. Количество реализованных проектов по благоустройству сельских территорий, (ед.) (абзац доп. пост. от 30.12.2019 №457).</a:t>
            </a:r>
          </a:p>
          <a:p>
            <a:r>
              <a:rPr lang="ru-RU" sz="1200" b="1" dirty="0">
                <a:solidFill>
                  <a:schemeClr val="accent1">
                    <a:lumMod val="75000"/>
                  </a:schemeClr>
                </a:solidFill>
              </a:rPr>
              <a:t>5 Ввод в эксплуатацию автомобильных дорог (км) (абзац доп. пост. от 25.12.2020 №295).</a:t>
            </a:r>
            <a:endParaRPr lang="en-US" sz="1400" b="1" dirty="0">
              <a:solidFill>
                <a:schemeClr val="accent1">
                  <a:lumMod val="75000"/>
                </a:schemeClr>
              </a:solidFill>
            </a:endParaRPr>
          </a:p>
        </p:txBody>
      </p:sp>
      <p:pic>
        <p:nvPicPr>
          <p:cNvPr id="5" name="Picture 8" descr="http://pics.livejournal.com/meatblog/pic/0001r3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3732687" cy="24047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Загрузка двумя комбаин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84953"/>
            <a:ext cx="3732687" cy="27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1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3796" y="70396"/>
            <a:ext cx="8064896" cy="64612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r>
              <a:rPr lang="ru-RU" sz="1600" b="1" dirty="0" smtClean="0"/>
              <a:t>                     </a:t>
            </a:r>
          </a:p>
          <a:p>
            <a:pPr algn="ctr"/>
            <a:r>
              <a:rPr lang="ru-RU" sz="1600" b="1" dirty="0" smtClean="0"/>
              <a:t>« </a:t>
            </a:r>
            <a:r>
              <a:rPr lang="ru-RU" sz="1600" b="1" dirty="0" err="1" smtClean="0"/>
              <a:t>Энергоэффективность</a:t>
            </a:r>
            <a:r>
              <a:rPr lang="ru-RU" sz="1600" b="1" dirty="0" smtClean="0"/>
              <a:t> и развитие экономики»</a:t>
            </a:r>
            <a:endParaRPr lang="ru-RU" sz="1600" b="1" dirty="0"/>
          </a:p>
        </p:txBody>
      </p:sp>
      <p:sp>
        <p:nvSpPr>
          <p:cNvPr id="8" name="Скругленный прямоугольник 7"/>
          <p:cNvSpPr/>
          <p:nvPr/>
        </p:nvSpPr>
        <p:spPr>
          <a:xfrm>
            <a:off x="133796" y="874533"/>
            <a:ext cx="8064896" cy="5040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6">
                    <a:lumMod val="50000"/>
                  </a:schemeClr>
                </a:solidFill>
              </a:rPr>
              <a:t>Ответственный исполнитель муниципальной программы</a:t>
            </a:r>
            <a:r>
              <a:rPr lang="en-US" sz="1600" b="1" dirty="0" smtClean="0">
                <a:solidFill>
                  <a:schemeClr val="accent6">
                    <a:lumMod val="50000"/>
                  </a:schemeClr>
                </a:solidFill>
              </a:rPr>
              <a:t>: </a:t>
            </a:r>
            <a:r>
              <a:rPr lang="ru-RU" sz="1600" b="1" dirty="0" smtClean="0">
                <a:solidFill>
                  <a:schemeClr val="accent6">
                    <a:lumMod val="50000"/>
                  </a:schemeClr>
                </a:solidFill>
              </a:rPr>
              <a:t>администрация Репьёвского муниципального района</a:t>
            </a:r>
            <a:endParaRPr lang="ru-RU" sz="1600" b="1" dirty="0">
              <a:solidFill>
                <a:schemeClr val="accent6">
                  <a:lumMod val="50000"/>
                </a:schemeClr>
              </a:solidFill>
            </a:endParaRPr>
          </a:p>
        </p:txBody>
      </p:sp>
      <p:sp>
        <p:nvSpPr>
          <p:cNvPr id="9" name="Скругленный прямоугольник 8"/>
          <p:cNvSpPr/>
          <p:nvPr/>
        </p:nvSpPr>
        <p:spPr>
          <a:xfrm>
            <a:off x="133796" y="2121901"/>
            <a:ext cx="8064896" cy="105031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a:t>
            </a:r>
            <a:r>
              <a:rPr lang="ru-RU" sz="1200" b="1" u="sng" dirty="0" smtClean="0">
                <a:solidFill>
                  <a:schemeClr val="accent1">
                    <a:lumMod val="50000"/>
                  </a:schemeClr>
                </a:solidFill>
              </a:rPr>
              <a:t>5013,2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3998,2 тыс. руб., в 2026г. 3998,2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«Повышение энергетической эффективности экономики Репьёвского муниципального района и сокращение энергетических издержек в бюджетном секторе на 2020-2028 годы»</a:t>
            </a:r>
            <a:endParaRPr lang="ru-RU" sz="1200"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10" name="Скругленный прямоугольник 9"/>
          <p:cNvSpPr/>
          <p:nvPr/>
        </p:nvSpPr>
        <p:spPr>
          <a:xfrm>
            <a:off x="539552" y="3713198"/>
            <a:ext cx="1702336" cy="256655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ЦЕЛЬ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a:solidFill>
                <a:schemeClr val="tx1"/>
              </a:solidFill>
            </a:endParaRPr>
          </a:p>
          <a:p>
            <a:r>
              <a:rPr lang="ru-RU" sz="1200" b="1" dirty="0">
                <a:solidFill>
                  <a:schemeClr val="accent6">
                    <a:lumMod val="75000"/>
                  </a:schemeClr>
                </a:solidFill>
              </a:rPr>
              <a:t>Снижение удельных показателей потребления тепловой энергии, воды и природного газа, сокращение потерь энергоресурсов</a:t>
            </a:r>
          </a:p>
        </p:txBody>
      </p:sp>
      <p:sp>
        <p:nvSpPr>
          <p:cNvPr id="11" name="Скругленный прямоугольник 10"/>
          <p:cNvSpPr/>
          <p:nvPr/>
        </p:nvSpPr>
        <p:spPr>
          <a:xfrm>
            <a:off x="2722563" y="3771683"/>
            <a:ext cx="1656184" cy="2545736"/>
          </a:xfrm>
          <a:prstGeom prst="roundRect">
            <a:avLst/>
          </a:prstGeom>
          <a:solidFill>
            <a:schemeClr val="accent3">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en-US" sz="1200" b="1" dirty="0" smtClean="0">
              <a:solidFill>
                <a:schemeClr val="accent1">
                  <a:lumMod val="75000"/>
                </a:schemeClr>
              </a:solidFill>
            </a:endParaRPr>
          </a:p>
          <a:p>
            <a:r>
              <a:rPr lang="ru-RU" sz="1200" b="1" dirty="0">
                <a:solidFill>
                  <a:schemeClr val="accent6">
                    <a:lumMod val="75000"/>
                  </a:schemeClr>
                </a:solidFill>
              </a:rPr>
              <a:t>1.    Повышение энергетической эффективности в секторах экономики </a:t>
            </a:r>
            <a:r>
              <a:rPr lang="ru-RU" sz="1200" b="1" dirty="0" smtClean="0">
                <a:solidFill>
                  <a:schemeClr val="accent6">
                    <a:lumMod val="75000"/>
                  </a:schemeClr>
                </a:solidFill>
              </a:rPr>
              <a:t>Репьёвского </a:t>
            </a:r>
            <a:r>
              <a:rPr lang="ru-RU" sz="1200" b="1" dirty="0">
                <a:solidFill>
                  <a:schemeClr val="accent6">
                    <a:lumMod val="75000"/>
                  </a:schemeClr>
                </a:solidFill>
              </a:rPr>
              <a:t>муниципального района</a:t>
            </a:r>
          </a:p>
        </p:txBody>
      </p:sp>
      <p:sp>
        <p:nvSpPr>
          <p:cNvPr id="12" name="Скругленный прямоугольник 11"/>
          <p:cNvSpPr/>
          <p:nvPr/>
        </p:nvSpPr>
        <p:spPr>
          <a:xfrm>
            <a:off x="4797779" y="3763584"/>
            <a:ext cx="1702336" cy="25161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ОЖИДАЕМЫЕ КОНЕЧНЫЕ РЕЗУЛЬТАТЫ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algn="ctr"/>
            <a:endParaRPr lang="ru-RU" sz="1200" b="1" dirty="0" smtClean="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a:solidFill>
                <a:schemeClr val="accent1">
                  <a:lumMod val="75000"/>
                </a:schemeClr>
              </a:solidFill>
            </a:endParaRPr>
          </a:p>
          <a:p>
            <a:pPr algn="ctr"/>
            <a:endParaRPr lang="ru-RU" sz="1200" b="1" dirty="0" smtClean="0">
              <a:solidFill>
                <a:schemeClr val="accent1">
                  <a:lumMod val="75000"/>
                </a:schemeClr>
              </a:solidFill>
            </a:endParaRPr>
          </a:p>
          <a:p>
            <a:r>
              <a:rPr lang="ru-RU" sz="1200" b="1" dirty="0">
                <a:solidFill>
                  <a:schemeClr val="accent6">
                    <a:lumMod val="75000"/>
                  </a:schemeClr>
                </a:solidFill>
              </a:rPr>
              <a:t>1.  Экономия энергетических ресурсов и снижение затрат</a:t>
            </a:r>
          </a:p>
        </p:txBody>
      </p:sp>
      <p:sp>
        <p:nvSpPr>
          <p:cNvPr id="13" name="Скругленный прямоугольник 12"/>
          <p:cNvSpPr/>
          <p:nvPr/>
        </p:nvSpPr>
        <p:spPr>
          <a:xfrm>
            <a:off x="6948264" y="3753188"/>
            <a:ext cx="1656183" cy="255613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200" b="1" dirty="0" smtClean="0">
                <a:solidFill>
                  <a:schemeClr val="accent6">
                    <a:lumMod val="50000"/>
                  </a:schemeClr>
                </a:solidFill>
              </a:rPr>
              <a:t>ЦЕЛЕВЫЕ </a:t>
            </a:r>
            <a:r>
              <a:rPr lang="ru-RU" sz="1200" b="1" dirty="0">
                <a:solidFill>
                  <a:schemeClr val="accent6">
                    <a:lumMod val="50000"/>
                  </a:schemeClr>
                </a:solidFill>
              </a:rPr>
              <a:t>ИНДИКАТОРЫ</a:t>
            </a:r>
            <a:r>
              <a:rPr lang="en-US" sz="1200" b="1" dirty="0" smtClean="0">
                <a:solidFill>
                  <a:schemeClr val="accent6">
                    <a:lumMod val="50000"/>
                  </a:schemeClr>
                </a:solidFill>
              </a:rPr>
              <a:t>:</a:t>
            </a:r>
            <a:endParaRPr lang="ru-RU" sz="1200" b="1" dirty="0" smtClean="0">
              <a:solidFill>
                <a:schemeClr val="accent6">
                  <a:lumMod val="50000"/>
                </a:schemeClr>
              </a:solidFill>
            </a:endParaRPr>
          </a:p>
          <a:p>
            <a:pPr lvl="0" algn="ctr"/>
            <a:endParaRPr lang="ru-RU" sz="1200" b="1" dirty="0">
              <a:solidFill>
                <a:srgbClr val="336600"/>
              </a:solidFill>
            </a:endParaRPr>
          </a:p>
          <a:p>
            <a:pPr lvl="0" algn="ctr"/>
            <a:endParaRPr lang="ru-RU" sz="1200" b="1" dirty="0" smtClean="0">
              <a:solidFill>
                <a:schemeClr val="accent1">
                  <a:lumMod val="75000"/>
                </a:schemeClr>
              </a:solidFill>
            </a:endParaRPr>
          </a:p>
          <a:p>
            <a:pPr lvl="0" algn="ctr"/>
            <a:endParaRPr lang="ru-RU" sz="1200" b="1" dirty="0" smtClean="0">
              <a:solidFill>
                <a:schemeClr val="accent1">
                  <a:lumMod val="75000"/>
                </a:schemeClr>
              </a:solidFill>
            </a:endParaRPr>
          </a:p>
          <a:p>
            <a:pPr lvl="0" algn="ctr"/>
            <a:r>
              <a:rPr lang="ru-RU" sz="1200" b="1" dirty="0">
                <a:solidFill>
                  <a:schemeClr val="accent6">
                    <a:lumMod val="75000"/>
                  </a:schemeClr>
                </a:solidFill>
              </a:rPr>
              <a:t>1.  Экономия тепловой энергии в натуральном  выражении  (Гкал</a:t>
            </a:r>
            <a:r>
              <a:rPr lang="ru-RU" sz="1200" b="1" dirty="0">
                <a:solidFill>
                  <a:schemeClr val="tx1">
                    <a:lumMod val="95000"/>
                    <a:lumOff val="5000"/>
                  </a:schemeClr>
                </a:solidFill>
              </a:rPr>
              <a:t>) </a:t>
            </a:r>
            <a:endParaRPr lang="en-US" sz="1400" b="1" dirty="0">
              <a:solidFill>
                <a:schemeClr val="tx1">
                  <a:lumMod val="95000"/>
                  <a:lumOff val="5000"/>
                </a:schemeClr>
              </a:solidFill>
            </a:endParaRPr>
          </a:p>
        </p:txBody>
      </p:sp>
      <p:sp>
        <p:nvSpPr>
          <p:cNvPr id="3" name="Стрелка вниз 2"/>
          <p:cNvSpPr/>
          <p:nvPr/>
        </p:nvSpPr>
        <p:spPr>
          <a:xfrm>
            <a:off x="3829062" y="1530843"/>
            <a:ext cx="674364" cy="44842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971600" y="3264777"/>
            <a:ext cx="674364" cy="44842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3119305" y="3291459"/>
            <a:ext cx="674364" cy="44842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524328" y="3287815"/>
            <a:ext cx="674364" cy="44842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248393" y="3280828"/>
            <a:ext cx="674364" cy="44842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777370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465" y="99830"/>
            <a:ext cx="8064896" cy="77072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Организация деятельности административной комиссии муниципального района»</a:t>
            </a:r>
            <a:endParaRPr lang="ru-RU" sz="1600" b="1" dirty="0"/>
          </a:p>
        </p:txBody>
      </p:sp>
      <p:sp>
        <p:nvSpPr>
          <p:cNvPr id="3" name="Скругленный прямоугольник 2"/>
          <p:cNvSpPr/>
          <p:nvPr/>
        </p:nvSpPr>
        <p:spPr>
          <a:xfrm>
            <a:off x="5004049" y="3006690"/>
            <a:ext cx="1512167" cy="38342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ОЖИДАЕМЫЕ КОНЕЧНЫЕ РЕЗУЛЬТАТЫ</a:t>
            </a:r>
            <a:r>
              <a:rPr lang="en-US" sz="1000" b="1" dirty="0" smtClean="0">
                <a:solidFill>
                  <a:schemeClr val="accent3">
                    <a:lumMod val="50000"/>
                  </a:schemeClr>
                </a:solidFill>
              </a:rPr>
              <a:t>:</a:t>
            </a:r>
            <a:endParaRPr lang="ru-RU" sz="1000" b="1" dirty="0" smtClean="0">
              <a:solidFill>
                <a:schemeClr val="accent3">
                  <a:lumMod val="50000"/>
                </a:schemeClr>
              </a:solidFill>
            </a:endParaRPr>
          </a:p>
          <a:p>
            <a:r>
              <a:rPr lang="ru-RU" sz="1000" b="1" dirty="0">
                <a:solidFill>
                  <a:schemeClr val="accent3">
                    <a:lumMod val="50000"/>
                  </a:schemeClr>
                </a:solidFill>
              </a:rPr>
              <a:t>1. Своевременное рассмотрение дел об административных правонарушениях</a:t>
            </a:r>
          </a:p>
          <a:p>
            <a:r>
              <a:rPr lang="ru-RU" sz="1000" b="1" dirty="0">
                <a:solidFill>
                  <a:schemeClr val="accent3">
                    <a:lumMod val="50000"/>
                  </a:schemeClr>
                </a:solidFill>
              </a:rPr>
              <a:t>2. Укрепление материально технической базы.</a:t>
            </a:r>
          </a:p>
        </p:txBody>
      </p:sp>
      <p:sp>
        <p:nvSpPr>
          <p:cNvPr id="4" name="Скругленный прямоугольник 3"/>
          <p:cNvSpPr/>
          <p:nvPr/>
        </p:nvSpPr>
        <p:spPr>
          <a:xfrm>
            <a:off x="6588223" y="2987579"/>
            <a:ext cx="2160241" cy="385340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000" b="1" dirty="0" smtClean="0">
              <a:solidFill>
                <a:schemeClr val="accent1">
                  <a:lumMod val="75000"/>
                </a:schemeClr>
              </a:solidFill>
            </a:endParaRPr>
          </a:p>
          <a:p>
            <a:r>
              <a:rPr lang="ru-RU" sz="1000" b="1" dirty="0">
                <a:solidFill>
                  <a:schemeClr val="accent3">
                    <a:lumMod val="50000"/>
                  </a:schemeClr>
                </a:solidFill>
              </a:rPr>
              <a:t>1. Доля освоения средств субвенций на материально-техническое обеспечение из общих средств субвенции (%). </a:t>
            </a:r>
          </a:p>
          <a:p>
            <a:r>
              <a:rPr lang="ru-RU" sz="1000" b="1" dirty="0">
                <a:solidFill>
                  <a:schemeClr val="accent3">
                    <a:lumMod val="50000"/>
                  </a:schemeClr>
                </a:solidFill>
              </a:rPr>
              <a:t>2. Число рассмотренных административной комиссией протоколов об административных правонарушениях (ед.).</a:t>
            </a:r>
          </a:p>
          <a:p>
            <a:r>
              <a:rPr lang="ru-RU" sz="1000" b="1" dirty="0">
                <a:solidFill>
                  <a:schemeClr val="accent3">
                    <a:lumMod val="50000"/>
                  </a:schemeClr>
                </a:solidFill>
              </a:rPr>
              <a:t>3. Сумма наложенных штрафов за административное правонарушение (руб.).</a:t>
            </a:r>
          </a:p>
          <a:p>
            <a:r>
              <a:rPr lang="ru-RU" sz="1000" b="1" dirty="0">
                <a:solidFill>
                  <a:schemeClr val="accent3">
                    <a:lumMod val="50000"/>
                  </a:schemeClr>
                </a:solidFill>
              </a:rPr>
              <a:t>4. Количество проведенных заседаний административной комиссией (ед.).</a:t>
            </a:r>
          </a:p>
        </p:txBody>
      </p:sp>
      <p:sp>
        <p:nvSpPr>
          <p:cNvPr id="5" name="Скругленный прямоугольник 4"/>
          <p:cNvSpPr/>
          <p:nvPr/>
        </p:nvSpPr>
        <p:spPr>
          <a:xfrm>
            <a:off x="316940" y="2970566"/>
            <a:ext cx="1872206" cy="38704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ЦЕЛЬ МУНИЦИПАЛЬНОЙ ПРОГРАММЫ</a:t>
            </a:r>
            <a:r>
              <a:rPr lang="en-US" sz="1000" b="1" dirty="0" smtClean="0">
                <a:solidFill>
                  <a:schemeClr val="accent3">
                    <a:lumMod val="50000"/>
                  </a:schemeClr>
                </a:solidFill>
              </a:rPr>
              <a:t>:</a:t>
            </a:r>
            <a:endParaRPr lang="ru-RU" sz="1000" b="1" dirty="0">
              <a:solidFill>
                <a:schemeClr val="accent3">
                  <a:lumMod val="50000"/>
                </a:schemeClr>
              </a:solidFill>
            </a:endParaRPr>
          </a:p>
          <a:p>
            <a:pPr lvl="0"/>
            <a:r>
              <a:rPr lang="ru-RU" sz="1000" b="1" dirty="0">
                <a:solidFill>
                  <a:schemeClr val="accent3">
                    <a:lumMod val="50000"/>
                  </a:schemeClr>
                </a:solidFill>
              </a:rPr>
              <a:t>Организация деятельности административной комиссии по рассмотрению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a:p>
            <a:r>
              <a:rPr lang="ru-RU" sz="1000" b="1" dirty="0">
                <a:solidFill>
                  <a:schemeClr val="accent3">
                    <a:lumMod val="50000"/>
                  </a:schemeClr>
                </a:solidFill>
              </a:rPr>
              <a:t>Совершенствование работы административной комиссии. </a:t>
            </a:r>
          </a:p>
        </p:txBody>
      </p:sp>
      <p:sp>
        <p:nvSpPr>
          <p:cNvPr id="6" name="Скругленный прямоугольник 5"/>
          <p:cNvSpPr/>
          <p:nvPr/>
        </p:nvSpPr>
        <p:spPr>
          <a:xfrm>
            <a:off x="2267744" y="2987581"/>
            <a:ext cx="2664296" cy="38704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3">
                    <a:lumMod val="50000"/>
                  </a:schemeClr>
                </a:solidFill>
              </a:rPr>
              <a:t>ЗАДАЧИ МУНИЦИПАЛЬНОЙ ПРОГРАММЫ</a:t>
            </a:r>
            <a:r>
              <a:rPr lang="en-US" sz="1000" b="1" dirty="0" smtClean="0">
                <a:solidFill>
                  <a:schemeClr val="accent1">
                    <a:lumMod val="20000"/>
                    <a:lumOff val="80000"/>
                  </a:schemeClr>
                </a:solidFill>
              </a:rPr>
              <a:t>:</a:t>
            </a:r>
            <a:endParaRPr lang="ru-RU" sz="1000" b="1" dirty="0" smtClean="0">
              <a:solidFill>
                <a:schemeClr val="accent1">
                  <a:lumMod val="20000"/>
                  <a:lumOff val="80000"/>
                </a:schemeClr>
              </a:solidFill>
            </a:endParaRPr>
          </a:p>
          <a:p>
            <a:r>
              <a:rPr lang="ru-RU" sz="1000" b="1" dirty="0" smtClean="0">
                <a:solidFill>
                  <a:schemeClr val="accent3">
                    <a:lumMod val="50000"/>
                  </a:schemeClr>
                </a:solidFill>
              </a:rPr>
              <a:t>1</a:t>
            </a:r>
            <a:r>
              <a:rPr lang="ru-RU" sz="1000" b="1" dirty="0">
                <a:solidFill>
                  <a:schemeClr val="accent3">
                    <a:lumMod val="50000"/>
                  </a:schemeClr>
                </a:solidFill>
              </a:rPr>
              <a:t>. Своевременная выплата заработной платы.</a:t>
            </a:r>
          </a:p>
          <a:p>
            <a:r>
              <a:rPr lang="ru-RU" sz="1000" b="1" dirty="0">
                <a:solidFill>
                  <a:schemeClr val="accent3">
                    <a:lumMod val="50000"/>
                  </a:schemeClr>
                </a:solidFill>
              </a:rPr>
              <a:t>2. Улучшение материально-технической базы и приведение ее в соответствии с нормативными требованиями.</a:t>
            </a:r>
          </a:p>
          <a:p>
            <a:r>
              <a:rPr lang="ru-RU" sz="1000" b="1" dirty="0">
                <a:solidFill>
                  <a:schemeClr val="accent3">
                    <a:lumMod val="50000"/>
                  </a:schemeClr>
                </a:solidFill>
              </a:rPr>
              <a:t>3. Повышение профессионального уровня секретаря административной комиссии.</a:t>
            </a:r>
          </a:p>
          <a:p>
            <a:r>
              <a:rPr lang="ru-RU" sz="1000" b="1" dirty="0">
                <a:solidFill>
                  <a:schemeClr val="accent3">
                    <a:lumMod val="50000"/>
                  </a:schemeClr>
                </a:solidFill>
              </a:rPr>
              <a:t>4. Всестороннее, полное, объективное и своевременное рассмотрение дел об административных правонарушениях, разрешение их в строгом соответствии с законодательством, выявление причин и условий, способствующих совершению административных правонарушений</a:t>
            </a:r>
          </a:p>
        </p:txBody>
      </p:sp>
      <p:sp>
        <p:nvSpPr>
          <p:cNvPr id="7" name="Скругленный прямоугольник 6"/>
          <p:cNvSpPr/>
          <p:nvPr/>
        </p:nvSpPr>
        <p:spPr>
          <a:xfrm>
            <a:off x="566465" y="938081"/>
            <a:ext cx="8064896" cy="578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8" name="Скругленный прямоугольник 7"/>
          <p:cNvSpPr/>
          <p:nvPr/>
        </p:nvSpPr>
        <p:spPr>
          <a:xfrm>
            <a:off x="539552" y="1608944"/>
            <a:ext cx="8064896" cy="94433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3">
                    <a:lumMod val="50000"/>
                  </a:schemeClr>
                </a:solidFill>
              </a:rPr>
              <a:t>Объем финансирования муниципальной программы</a:t>
            </a:r>
            <a:r>
              <a:rPr lang="en-US" sz="1200" b="1" u="sng" dirty="0" smtClean="0">
                <a:solidFill>
                  <a:schemeClr val="accent3">
                    <a:lumMod val="50000"/>
                  </a:schemeClr>
                </a:solidFill>
              </a:rPr>
              <a:t>:</a:t>
            </a:r>
            <a:endParaRPr lang="ru-RU" sz="1200" b="1" u="sng" dirty="0" smtClean="0">
              <a:solidFill>
                <a:schemeClr val="accent3">
                  <a:lumMod val="50000"/>
                </a:schemeClr>
              </a:solidFill>
            </a:endParaRPr>
          </a:p>
          <a:p>
            <a:pPr algn="ctr"/>
            <a:r>
              <a:rPr lang="ru-RU" sz="1200" b="1" u="sng" dirty="0" smtClean="0">
                <a:solidFill>
                  <a:schemeClr val="accent3">
                    <a:lumMod val="50000"/>
                  </a:schemeClr>
                </a:solidFill>
              </a:rPr>
              <a:t>В 2024г.  </a:t>
            </a:r>
            <a:r>
              <a:rPr lang="ru-RU" sz="1200" b="1" u="sng" dirty="0" smtClean="0">
                <a:solidFill>
                  <a:schemeClr val="accent3">
                    <a:lumMod val="50000"/>
                  </a:schemeClr>
                </a:solidFill>
              </a:rPr>
              <a:t>502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2025г. </a:t>
            </a:r>
            <a:r>
              <a:rPr lang="ru-RU" sz="1200" b="1" u="sng" dirty="0" smtClean="0">
                <a:solidFill>
                  <a:schemeClr val="accent3">
                    <a:lumMod val="50000"/>
                  </a:schemeClr>
                </a:solidFill>
              </a:rPr>
              <a:t>507 </a:t>
            </a:r>
            <a:r>
              <a:rPr lang="ru-RU" sz="1200" b="1" u="sng" dirty="0" err="1" smtClean="0">
                <a:solidFill>
                  <a:schemeClr val="accent3">
                    <a:lumMod val="50000"/>
                  </a:schemeClr>
                </a:solidFill>
              </a:rPr>
              <a:t>тыс.руб</a:t>
            </a:r>
            <a:r>
              <a:rPr lang="ru-RU" sz="1200" b="1" u="sng" dirty="0" smtClean="0">
                <a:solidFill>
                  <a:schemeClr val="accent3">
                    <a:lumMod val="50000"/>
                  </a:schemeClr>
                </a:solidFill>
              </a:rPr>
              <a:t>., в 2026г. </a:t>
            </a:r>
            <a:r>
              <a:rPr lang="ru-RU" sz="1200" b="1" u="sng" dirty="0" smtClean="0">
                <a:solidFill>
                  <a:schemeClr val="accent3">
                    <a:lumMod val="50000"/>
                  </a:schemeClr>
                </a:solidFill>
              </a:rPr>
              <a:t>527 </a:t>
            </a:r>
            <a:r>
              <a:rPr lang="ru-RU" sz="1200" b="1" u="sng" dirty="0" smtClean="0">
                <a:solidFill>
                  <a:schemeClr val="accent3">
                    <a:lumMod val="50000"/>
                  </a:schemeClr>
                </a:solidFill>
              </a:rPr>
              <a:t>тыс. руб.</a:t>
            </a:r>
          </a:p>
          <a:p>
            <a:r>
              <a:rPr lang="ru-RU" sz="1200" b="1" dirty="0" smtClean="0">
                <a:solidFill>
                  <a:schemeClr val="accent3">
                    <a:lumMod val="50000"/>
                  </a:schemeClr>
                </a:solidFill>
              </a:rPr>
              <a:t>Подпрограмма 1. «Содержание штата административной комиссии» </a:t>
            </a:r>
          </a:p>
          <a:p>
            <a:r>
              <a:rPr lang="ru-RU" sz="1200" b="1" dirty="0" smtClean="0">
                <a:solidFill>
                  <a:schemeClr val="accent3">
                    <a:lumMod val="50000"/>
                  </a:schemeClr>
                </a:solidFill>
              </a:rPr>
              <a:t>Подпрограмма </a:t>
            </a:r>
            <a:r>
              <a:rPr lang="ru-RU" sz="1200" b="1" dirty="0">
                <a:solidFill>
                  <a:schemeClr val="accent3">
                    <a:lumMod val="50000"/>
                  </a:schemeClr>
                </a:solidFill>
              </a:rPr>
              <a:t>2 </a:t>
            </a:r>
            <a:r>
              <a:rPr lang="ru-RU" sz="1200" b="1" dirty="0" smtClean="0">
                <a:solidFill>
                  <a:schemeClr val="accent3">
                    <a:lumMod val="50000"/>
                  </a:schemeClr>
                </a:solidFill>
              </a:rPr>
              <a:t>«Материальное обеспечение административной комиссии»</a:t>
            </a:r>
            <a:endParaRPr lang="ru-RU" sz="1600" dirty="0" smtClean="0">
              <a:solidFill>
                <a:schemeClr val="accent3">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p:txBody>
      </p:sp>
      <p:sp>
        <p:nvSpPr>
          <p:cNvPr id="9" name="Стрелка вниз 8"/>
          <p:cNvSpPr/>
          <p:nvPr/>
        </p:nvSpPr>
        <p:spPr>
          <a:xfrm>
            <a:off x="789145" y="2599107"/>
            <a:ext cx="634273"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373606" y="2614635"/>
            <a:ext cx="668595" cy="33069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5508104" y="2624438"/>
            <a:ext cx="668595" cy="382251"/>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7308304" y="2612781"/>
            <a:ext cx="668595" cy="3747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1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88640"/>
            <a:ext cx="8064895" cy="86409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6">
                    <a:lumMod val="50000"/>
                  </a:schemeClr>
                </a:solidFill>
              </a:rPr>
              <a:t>Муниципальная программа </a:t>
            </a:r>
            <a:r>
              <a:rPr lang="ru-RU" sz="1600" b="1" dirty="0" smtClean="0">
                <a:solidFill>
                  <a:schemeClr val="accent6">
                    <a:lumMod val="50000"/>
                  </a:schemeClr>
                </a:solidFill>
              </a:rPr>
              <a:t>Репьёвского </a:t>
            </a:r>
            <a:r>
              <a:rPr lang="ru-RU" sz="1600" b="1" dirty="0">
                <a:solidFill>
                  <a:schemeClr val="accent6">
                    <a:lumMod val="50000"/>
                  </a:schemeClr>
                </a:solidFill>
              </a:rPr>
              <a:t>муниципального района </a:t>
            </a:r>
            <a:endParaRPr lang="ru-RU" sz="1600" b="1" dirty="0" smtClean="0">
              <a:solidFill>
                <a:schemeClr val="accent6">
                  <a:lumMod val="50000"/>
                </a:schemeClr>
              </a:solidFill>
            </a:endParaRPr>
          </a:p>
          <a:p>
            <a:pPr algn="ctr"/>
            <a:r>
              <a:rPr lang="ru-RU" sz="1600" b="1" dirty="0" smtClean="0">
                <a:solidFill>
                  <a:schemeClr val="accent6">
                    <a:lumMod val="50000"/>
                  </a:schemeClr>
                </a:solidFill>
              </a:rPr>
              <a:t>«Муниципальное управление Репьёвского муниципального района»</a:t>
            </a:r>
            <a:endParaRPr lang="ru-RU" sz="1600" b="1" dirty="0">
              <a:solidFill>
                <a:schemeClr val="accent6">
                  <a:lumMod val="50000"/>
                </a:schemeClr>
              </a:solidFill>
            </a:endParaRPr>
          </a:p>
        </p:txBody>
      </p:sp>
      <p:sp>
        <p:nvSpPr>
          <p:cNvPr id="3" name="Скругленный прямоугольник 2"/>
          <p:cNvSpPr/>
          <p:nvPr/>
        </p:nvSpPr>
        <p:spPr>
          <a:xfrm>
            <a:off x="539552" y="1147516"/>
            <a:ext cx="8064895" cy="5778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администрация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539553" y="2044069"/>
            <a:ext cx="8064895" cy="80886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a:t>
            </a:r>
            <a:r>
              <a:rPr lang="ru-RU" sz="1200" b="1" u="sng" dirty="0" smtClean="0">
                <a:solidFill>
                  <a:schemeClr val="accent1">
                    <a:lumMod val="50000"/>
                  </a:schemeClr>
                </a:solidFill>
              </a:rPr>
              <a:t>47713,9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a:t>
            </a:r>
            <a:r>
              <a:rPr lang="ru-RU" sz="1200" b="1" u="sng" dirty="0" smtClean="0">
                <a:solidFill>
                  <a:schemeClr val="accent1">
                    <a:lumMod val="50000"/>
                  </a:schemeClr>
                </a:solidFill>
              </a:rPr>
              <a:t>15666,6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 </a:t>
            </a:r>
            <a:r>
              <a:rPr lang="ru-RU" sz="1200" b="1" u="sng" dirty="0" smtClean="0">
                <a:solidFill>
                  <a:schemeClr val="accent1">
                    <a:lumMod val="50000"/>
                  </a:schemeClr>
                </a:solidFill>
              </a:rPr>
              <a:t>16979,4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                    Подпрограмма 1. «Муниципальное управление»</a:t>
            </a:r>
          </a:p>
          <a:p>
            <a:r>
              <a:rPr lang="ru-RU" sz="1200" b="1" dirty="0" smtClean="0">
                <a:solidFill>
                  <a:schemeClr val="accent1">
                    <a:lumMod val="50000"/>
                  </a:schemeClr>
                </a:solidFill>
              </a:rPr>
              <a:t>                    Подпрограмма 2. «Управление муниципальным имуществом»</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6" name="Скругленный прямоугольник 5"/>
          <p:cNvSpPr/>
          <p:nvPr/>
        </p:nvSpPr>
        <p:spPr>
          <a:xfrm>
            <a:off x="539553" y="3212976"/>
            <a:ext cx="1800199" cy="3384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accent6">
                    <a:lumMod val="50000"/>
                  </a:schemeClr>
                </a:solidFill>
              </a:rPr>
              <a:t>ЦЕЛЬ МУНИЦИПАЛЬНОЙ ПРОГРАММЫ</a:t>
            </a:r>
            <a:r>
              <a:rPr lang="en-US" sz="1000" b="1" dirty="0" smtClean="0">
                <a:solidFill>
                  <a:schemeClr val="accent6">
                    <a:lumMod val="50000"/>
                  </a:schemeClr>
                </a:solidFill>
              </a:rPr>
              <a:t>:</a:t>
            </a:r>
            <a:endParaRPr lang="ru-RU" sz="1000" b="1" dirty="0">
              <a:solidFill>
                <a:schemeClr val="accent6">
                  <a:lumMod val="50000"/>
                </a:schemeClr>
              </a:solidFill>
            </a:endParaRPr>
          </a:p>
          <a:p>
            <a:r>
              <a:rPr lang="ru-RU" sz="1000" b="1" dirty="0">
                <a:solidFill>
                  <a:schemeClr val="accent1">
                    <a:lumMod val="75000"/>
                  </a:schemeClr>
                </a:solidFill>
              </a:rPr>
              <a:t>Совершенствование муниципального управления в администрации </a:t>
            </a:r>
            <a:r>
              <a:rPr lang="ru-RU" sz="1000" b="1" dirty="0" smtClean="0">
                <a:solidFill>
                  <a:schemeClr val="accent1">
                    <a:lumMod val="75000"/>
                  </a:schemeClr>
                </a:solidFill>
              </a:rPr>
              <a:t>Репьёвского </a:t>
            </a:r>
            <a:r>
              <a:rPr lang="ru-RU" sz="1000" b="1" dirty="0">
                <a:solidFill>
                  <a:schemeClr val="accent1">
                    <a:lumMod val="75000"/>
                  </a:schemeClr>
                </a:solidFill>
              </a:rPr>
              <a:t>муниципального района</a:t>
            </a:r>
          </a:p>
          <a:p>
            <a:r>
              <a:rPr lang="ru-RU" sz="1000" b="1" dirty="0">
                <a:solidFill>
                  <a:schemeClr val="accent1">
                    <a:lumMod val="75000"/>
                  </a:schemeClr>
                </a:solidFill>
              </a:rPr>
              <a:t>- Повышение качества управления муниципальным имуществом, обеспечивающее в необходимых размерах реализацию муниципальных полномочий в соответствии с законодательством</a:t>
            </a:r>
          </a:p>
        </p:txBody>
      </p:sp>
      <p:sp>
        <p:nvSpPr>
          <p:cNvPr id="7" name="Скругленный прямоугольник 6"/>
          <p:cNvSpPr/>
          <p:nvPr/>
        </p:nvSpPr>
        <p:spPr>
          <a:xfrm>
            <a:off x="2514259" y="3178698"/>
            <a:ext cx="6090189" cy="34186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6">
                    <a:lumMod val="50000"/>
                  </a:schemeClr>
                </a:solidFill>
              </a:rPr>
              <a:t>ЗАДАЧИ МУНИЦИПАЛЬНОЙ ПРОГРАММЫ</a:t>
            </a:r>
            <a:r>
              <a:rPr lang="en-US" sz="1200" b="1" dirty="0" smtClean="0">
                <a:solidFill>
                  <a:schemeClr val="accent6">
                    <a:lumMod val="50000"/>
                  </a:schemeClr>
                </a:solidFill>
              </a:rPr>
              <a:t>:</a:t>
            </a:r>
          </a:p>
          <a:p>
            <a:r>
              <a:rPr lang="ru-RU" sz="900" dirty="0">
                <a:solidFill>
                  <a:schemeClr val="accent1">
                    <a:lumMod val="75000"/>
                  </a:schemeClr>
                </a:solidFill>
              </a:rPr>
              <a:t>- </a:t>
            </a:r>
            <a:r>
              <a:rPr lang="ru-RU" sz="900" b="1" dirty="0">
                <a:solidFill>
                  <a:schemeClr val="accent1">
                    <a:lumMod val="75000"/>
                  </a:schemeClr>
                </a:solidFill>
              </a:rPr>
              <a:t>Управление качеством предоставления муниципальных услуг на муниципальном уровне. </a:t>
            </a:r>
          </a:p>
          <a:p>
            <a:r>
              <a:rPr lang="ru-RU" sz="900" b="1" dirty="0">
                <a:solidFill>
                  <a:schemeClr val="accent1">
                    <a:lumMod val="75000"/>
                  </a:schemeClr>
                </a:solidFill>
              </a:rPr>
              <a:t>- Обеспечение бесперебойного функционирования средств вычислительной и офисной техники.</a:t>
            </a:r>
          </a:p>
          <a:p>
            <a:r>
              <a:rPr lang="ru-RU" sz="900" b="1" dirty="0">
                <a:solidFill>
                  <a:schemeClr val="accent1">
                    <a:lumMod val="75000"/>
                  </a:schemeClr>
                </a:solidFill>
              </a:rPr>
              <a:t>- Обеспечение непрерывного и эффективного взаимодействия администрации муниципального района с поселениями.</a:t>
            </a:r>
          </a:p>
          <a:p>
            <a:r>
              <a:rPr lang="ru-RU" sz="900" b="1" dirty="0">
                <a:solidFill>
                  <a:schemeClr val="accent1">
                    <a:lumMod val="75000"/>
                  </a:schemeClr>
                </a:solidFill>
              </a:rPr>
              <a:t>- Обеспечение хранения, комплектования, учета и использование архивных документов, образовавшихся и образующихся в деятельности органов местного самоуправления, организаций, отнесенных к муниципальной собственности, а также архивных фондов и архивных документов юридических и физических лиц, переданных на законном основании в муниципальную собственность.</a:t>
            </a:r>
          </a:p>
          <a:p>
            <a:r>
              <a:rPr lang="ru-RU" sz="900" b="1" dirty="0">
                <a:solidFill>
                  <a:schemeClr val="accent1">
                    <a:lumMod val="75000"/>
                  </a:schemeClr>
                </a:solidFill>
              </a:rPr>
              <a:t>- Повышение оперативности и качества работы с документами, упорядочение документооборота, обеспечение контроля исполнения.</a:t>
            </a:r>
          </a:p>
          <a:p>
            <a:r>
              <a:rPr lang="ru-RU" sz="900" b="1" dirty="0">
                <a:solidFill>
                  <a:schemeClr val="accent1">
                    <a:lumMod val="75000"/>
                  </a:schemeClr>
                </a:solidFill>
              </a:rPr>
              <a:t>- Реализация кадровой политики, направленной на непрерывное повышение профессионального уровня муниципальных служащих </a:t>
            </a:r>
            <a:r>
              <a:rPr lang="ru-RU" sz="900" b="1" dirty="0" smtClean="0">
                <a:solidFill>
                  <a:schemeClr val="accent1">
                    <a:lumMod val="75000"/>
                  </a:schemeClr>
                </a:solidFill>
              </a:rPr>
              <a:t>Репьёвского </a:t>
            </a:r>
            <a:r>
              <a:rPr lang="ru-RU" sz="900" b="1" dirty="0">
                <a:solidFill>
                  <a:schemeClr val="accent1">
                    <a:lumMod val="75000"/>
                  </a:schemeClr>
                </a:solidFill>
              </a:rPr>
              <a:t>муниципального района.</a:t>
            </a:r>
          </a:p>
          <a:p>
            <a:r>
              <a:rPr lang="ru-RU" sz="900" b="1" dirty="0">
                <a:solidFill>
                  <a:schemeClr val="accent1">
                    <a:lumMod val="75000"/>
                  </a:schemeClr>
                </a:solidFill>
              </a:rPr>
              <a:t>- Обеспечение открытости и доступности информации о деятельности органов местного самоуправления </a:t>
            </a:r>
            <a:r>
              <a:rPr lang="ru-RU" sz="900" b="1" dirty="0" smtClean="0">
                <a:solidFill>
                  <a:schemeClr val="accent1">
                    <a:lumMod val="75000"/>
                  </a:schemeClr>
                </a:solidFill>
              </a:rPr>
              <a:t>Репьёвского </a:t>
            </a:r>
            <a:r>
              <a:rPr lang="ru-RU" sz="900" b="1" dirty="0">
                <a:solidFill>
                  <a:schemeClr val="accent1">
                    <a:lumMod val="75000"/>
                  </a:schemeClr>
                </a:solidFill>
              </a:rPr>
              <a:t>муниципального района.</a:t>
            </a:r>
          </a:p>
          <a:p>
            <a:r>
              <a:rPr lang="ru-RU" sz="900" b="1" dirty="0">
                <a:solidFill>
                  <a:schemeClr val="accent1">
                    <a:lumMod val="75000"/>
                  </a:schemeClr>
                </a:solidFill>
              </a:rPr>
              <a:t>-. В части управления имуществом:</a:t>
            </a:r>
          </a:p>
          <a:p>
            <a:r>
              <a:rPr lang="ru-RU" sz="900" b="1" dirty="0">
                <a:solidFill>
                  <a:schemeClr val="accent1">
                    <a:lumMod val="75000"/>
                  </a:schemeClr>
                </a:solidFill>
              </a:rPr>
              <a:t>- учет муниципального имущества и формирование муниципальной собственности на объекты капитального строительства; </a:t>
            </a:r>
          </a:p>
          <a:p>
            <a:r>
              <a:rPr lang="ru-RU" sz="900" b="1" dirty="0">
                <a:solidFill>
                  <a:schemeClr val="accent1">
                    <a:lumMod val="75000"/>
                  </a:schemeClr>
                </a:solidFill>
              </a:rPr>
              <a:t>- управление муниципальным имуществом.</a:t>
            </a:r>
          </a:p>
          <a:p>
            <a:r>
              <a:rPr lang="ru-RU" sz="900" b="1" dirty="0">
                <a:solidFill>
                  <a:schemeClr val="accent1">
                    <a:lumMod val="75000"/>
                  </a:schemeClr>
                </a:solidFill>
              </a:rPr>
              <a:t>-. В части управления земельными ресурсами:</a:t>
            </a:r>
          </a:p>
          <a:p>
            <a:r>
              <a:rPr lang="ru-RU" sz="900" b="1" dirty="0">
                <a:solidFill>
                  <a:schemeClr val="accent1">
                    <a:lumMod val="75000"/>
                  </a:schemeClr>
                </a:solidFill>
              </a:rPr>
              <a:t>- формирование собственности муниципального образования </a:t>
            </a:r>
            <a:r>
              <a:rPr lang="ru-RU" sz="900" b="1" dirty="0" err="1" smtClean="0">
                <a:solidFill>
                  <a:schemeClr val="accent1">
                    <a:lumMod val="75000"/>
                  </a:schemeClr>
                </a:solidFill>
              </a:rPr>
              <a:t>Репьёвский</a:t>
            </a:r>
            <a:r>
              <a:rPr lang="ru-RU" sz="900" b="1" dirty="0" smtClean="0">
                <a:solidFill>
                  <a:schemeClr val="accent1">
                    <a:lumMod val="75000"/>
                  </a:schemeClr>
                </a:solidFill>
              </a:rPr>
              <a:t> </a:t>
            </a:r>
            <a:r>
              <a:rPr lang="ru-RU" sz="900" b="1" dirty="0">
                <a:solidFill>
                  <a:schemeClr val="accent1">
                    <a:lumMod val="75000"/>
                  </a:schemeClr>
                </a:solidFill>
              </a:rPr>
              <a:t>муниципальный район на земельные участки.</a:t>
            </a:r>
          </a:p>
        </p:txBody>
      </p:sp>
      <p:sp>
        <p:nvSpPr>
          <p:cNvPr id="8" name="Стрелка вниз 7"/>
          <p:cNvSpPr/>
          <p:nvPr/>
        </p:nvSpPr>
        <p:spPr>
          <a:xfrm>
            <a:off x="5004048" y="2902085"/>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1115616" y="2940369"/>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lumMod val="20000"/>
                  <a:lumOff val="80000"/>
                </a:schemeClr>
              </a:solidFill>
            </a:endParaRPr>
          </a:p>
        </p:txBody>
      </p:sp>
      <p:sp>
        <p:nvSpPr>
          <p:cNvPr id="10" name="Стрелка вниз 9"/>
          <p:cNvSpPr/>
          <p:nvPr/>
        </p:nvSpPr>
        <p:spPr>
          <a:xfrm>
            <a:off x="4247963" y="1760603"/>
            <a:ext cx="648072" cy="2617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29414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064896" cy="79208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Муниципальная программа </a:t>
            </a:r>
            <a:r>
              <a:rPr lang="ru-RU" sz="1600" b="1" dirty="0" smtClean="0"/>
              <a:t>Репьёвского </a:t>
            </a:r>
            <a:r>
              <a:rPr lang="ru-RU" sz="1600" b="1" dirty="0"/>
              <a:t>муниципального района </a:t>
            </a:r>
            <a:endParaRPr lang="ru-RU" sz="1600" b="1" dirty="0" smtClean="0"/>
          </a:p>
          <a:p>
            <a:pPr algn="ctr"/>
            <a:r>
              <a:rPr lang="ru-RU" sz="1600" b="1" dirty="0" smtClean="0"/>
              <a:t>« Муниципальное управление Репьёвского муниципального района»</a:t>
            </a:r>
            <a:endParaRPr lang="ru-RU" sz="1600" b="1" dirty="0"/>
          </a:p>
        </p:txBody>
      </p:sp>
      <p:sp>
        <p:nvSpPr>
          <p:cNvPr id="3" name="Скругленный прямоугольник 2"/>
          <p:cNvSpPr/>
          <p:nvPr/>
        </p:nvSpPr>
        <p:spPr>
          <a:xfrm>
            <a:off x="539552" y="1124744"/>
            <a:ext cx="4032448"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accent3">
                    <a:lumMod val="50000"/>
                  </a:schemeClr>
                </a:solidFill>
              </a:rPr>
              <a:t>ОЖИДАЕМЫЕ КОНЕЧНЫЕ РЕЗУЛЬТАТЫ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smtClean="0">
                <a:solidFill>
                  <a:schemeClr val="accent5">
                    <a:lumMod val="50000"/>
                  </a:schemeClr>
                </a:solidFill>
              </a:rPr>
              <a:t>Реализация </a:t>
            </a:r>
            <a:r>
              <a:rPr lang="ru-RU" sz="900" b="1" dirty="0">
                <a:solidFill>
                  <a:schemeClr val="accent5">
                    <a:lumMod val="50000"/>
                  </a:schemeClr>
                </a:solidFill>
              </a:rPr>
              <a:t>муниципальной  программы позволит:</a:t>
            </a:r>
          </a:p>
          <a:p>
            <a:r>
              <a:rPr lang="ru-RU" sz="900" b="1" dirty="0">
                <a:solidFill>
                  <a:schemeClr val="accent5">
                    <a:lumMod val="50000"/>
                  </a:schemeClr>
                </a:solidFill>
              </a:rPr>
              <a:t>- улучшить качество эксплуатации программно-аппаратных средств, надежности и бесперебойности их работы, надежности хранения и защиты информации, внедрение электронного документооборота, увеличении скорости обработки, поиска документов;  </a:t>
            </a:r>
          </a:p>
          <a:p>
            <a:r>
              <a:rPr lang="ru-RU" sz="900" b="1" dirty="0">
                <a:solidFill>
                  <a:schemeClr val="accent5">
                    <a:lumMod val="50000"/>
                  </a:schemeClr>
                </a:solidFill>
              </a:rPr>
              <a:t>- повысить качество и доступность муниципальных услуг, регламентировать процедур предоставления муниципальных услуг и достичь</a:t>
            </a:r>
            <a:r>
              <a:rPr lang="ru-RU" sz="900" b="1" i="1" dirty="0">
                <a:solidFill>
                  <a:schemeClr val="accent5">
                    <a:lumMod val="50000"/>
                  </a:schemeClr>
                </a:solidFill>
              </a:rPr>
              <a:t> </a:t>
            </a:r>
            <a:r>
              <a:rPr lang="ru-RU" sz="900" b="1" dirty="0">
                <a:solidFill>
                  <a:schemeClr val="accent5">
                    <a:lumMod val="50000"/>
                  </a:schemeClr>
                </a:solidFill>
              </a:rPr>
              <a:t>снижения административных барьеров; </a:t>
            </a:r>
          </a:p>
          <a:p>
            <a:r>
              <a:rPr lang="ru-RU" sz="900" b="1" dirty="0">
                <a:solidFill>
                  <a:schemeClr val="accent5">
                    <a:lumMod val="50000"/>
                  </a:schemeClr>
                </a:solidFill>
              </a:rPr>
              <a:t>- качественно исполнять свои полномочия органам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совершенствовать организацию архивного дела, эффективно использовать информацию, расширить доступ к ней граждан и юридических лиц, эффективно использовать архивные документы;</a:t>
            </a:r>
          </a:p>
          <a:p>
            <a:r>
              <a:rPr lang="ru-RU" sz="900" b="1" dirty="0">
                <a:solidFill>
                  <a:schemeClr val="accent5">
                    <a:lumMod val="50000"/>
                  </a:schemeClr>
                </a:solidFill>
              </a:rPr>
              <a:t>- повысить эффективность организационно – документационной деятельности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совершенствовать систему контроля исполнения документов (служебной корреспонденции, поручений главы, обращений граждан), предполагающую сокращение сроков исполнения документов, а также  повысить уровень открытости и доступности к проектам нормативных правовых актов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принятым нормативным правовым актам администрации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a:t>
            </a:r>
          </a:p>
          <a:p>
            <a:r>
              <a:rPr lang="ru-RU" sz="900" b="1" dirty="0">
                <a:solidFill>
                  <a:schemeClr val="accent5">
                    <a:lumMod val="50000"/>
                  </a:schemeClr>
                </a:solidFill>
              </a:rPr>
              <a:t>- сформировать систему повышения квалификации и профессиональной переподготовки муниципальных служащих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что приведет к повышению уровня профессиональных знаний, умений и навыков и позволит муниципальным служащим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эффективно и качественно выполнять должностные обязанности в органах местного самоуправления </a:t>
            </a:r>
            <a:r>
              <a:rPr lang="ru-RU" sz="900" b="1" dirty="0" err="1" smtClean="0">
                <a:solidFill>
                  <a:schemeClr val="accent5">
                    <a:lumMod val="50000"/>
                  </a:schemeClr>
                </a:solidFill>
              </a:rPr>
              <a:t>Репь</a:t>
            </a:r>
            <a:r>
              <a:rPr lang="en-US" sz="900" b="1" dirty="0" smtClean="0">
                <a:solidFill>
                  <a:schemeClr val="accent5">
                    <a:lumMod val="50000"/>
                  </a:schemeClr>
                </a:solidFill>
              </a:rPr>
              <a:t>`</a:t>
            </a:r>
            <a:r>
              <a:rPr lang="ru-RU" sz="900" b="1" dirty="0" err="1" smtClean="0">
                <a:solidFill>
                  <a:schemeClr val="accent5">
                    <a:lumMod val="50000"/>
                  </a:schemeClr>
                </a:solidFill>
              </a:rPr>
              <a:t>вского</a:t>
            </a:r>
            <a:r>
              <a:rPr lang="ru-RU" sz="900" b="1" dirty="0" smtClean="0">
                <a:solidFill>
                  <a:schemeClr val="accent5">
                    <a:lumMod val="50000"/>
                  </a:schemeClr>
                </a:solidFill>
              </a:rPr>
              <a:t> </a:t>
            </a:r>
            <a:r>
              <a:rPr lang="ru-RU" sz="900" b="1" dirty="0">
                <a:solidFill>
                  <a:schemeClr val="accent5">
                    <a:lumMod val="50000"/>
                  </a:schemeClr>
                </a:solidFill>
              </a:rPr>
              <a:t>муниципального района.</a:t>
            </a:r>
          </a:p>
          <a:p>
            <a:pPr algn="ctr"/>
            <a:endParaRPr lang="ru-RU" sz="1200" b="1" dirty="0" smtClean="0">
              <a:solidFill>
                <a:schemeClr val="accent1">
                  <a:lumMod val="75000"/>
                </a:schemeClr>
              </a:solidFill>
            </a:endParaRPr>
          </a:p>
        </p:txBody>
      </p:sp>
      <p:sp>
        <p:nvSpPr>
          <p:cNvPr id="4" name="Скругленный прямоугольник 3"/>
          <p:cNvSpPr/>
          <p:nvPr/>
        </p:nvSpPr>
        <p:spPr>
          <a:xfrm>
            <a:off x="4716016" y="1124744"/>
            <a:ext cx="3888432" cy="56166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chemeClr val="tx1"/>
                </a:solidFill>
              </a:rPr>
              <a:t>        </a:t>
            </a:r>
            <a:r>
              <a:rPr lang="ru-RU" sz="1100" b="1" dirty="0" smtClean="0">
                <a:solidFill>
                  <a:schemeClr val="accent3">
                    <a:lumMod val="50000"/>
                  </a:schemeClr>
                </a:solidFill>
              </a:rPr>
              <a:t>ЦЕЛЕВЫЕ </a:t>
            </a:r>
            <a:r>
              <a:rPr lang="ru-RU" sz="1100" b="1" dirty="0">
                <a:solidFill>
                  <a:schemeClr val="accent3">
                    <a:lumMod val="50000"/>
                  </a:schemeClr>
                </a:solidFill>
              </a:rPr>
              <a:t>ИНДИКАТОРЫ</a:t>
            </a:r>
            <a:r>
              <a:rPr lang="en-US" sz="1100" b="1" dirty="0" smtClean="0">
                <a:solidFill>
                  <a:schemeClr val="accent3">
                    <a:lumMod val="50000"/>
                  </a:schemeClr>
                </a:solidFill>
              </a:rPr>
              <a:t>:</a:t>
            </a:r>
            <a:endParaRPr lang="ru-RU" sz="1100" b="1" dirty="0" smtClean="0">
              <a:solidFill>
                <a:schemeClr val="accent3">
                  <a:lumMod val="50000"/>
                </a:schemeClr>
              </a:solidFill>
            </a:endParaRPr>
          </a:p>
          <a:p>
            <a:r>
              <a:rPr lang="ru-RU" sz="900" b="1" dirty="0">
                <a:solidFill>
                  <a:schemeClr val="accent5">
                    <a:lumMod val="50000"/>
                  </a:schemeClr>
                </a:solidFill>
              </a:rPr>
              <a:t>- Доля исправного оборудования, программного обеспечения, %.</a:t>
            </a:r>
          </a:p>
          <a:p>
            <a:r>
              <a:rPr lang="ru-RU" sz="900" b="1" dirty="0">
                <a:solidFill>
                  <a:schemeClr val="accent5">
                    <a:lumMod val="50000"/>
                  </a:schemeClr>
                </a:solidFill>
              </a:rPr>
              <a:t>- Доля модернизированных и новых средств вычислительной и офисной техники, %.</a:t>
            </a:r>
          </a:p>
          <a:p>
            <a:r>
              <a:rPr lang="ru-RU" sz="900" b="1" dirty="0">
                <a:solidFill>
                  <a:schemeClr val="accent5">
                    <a:lumMod val="50000"/>
                  </a:schemeClr>
                </a:solidFill>
              </a:rPr>
              <a:t>- Доля муниципальных услуг, по которым приняты административные регламенты предоставления услуги, соответствующие требованиям федерального законодательства, %. </a:t>
            </a:r>
          </a:p>
          <a:p>
            <a:r>
              <a:rPr lang="ru-RU" sz="900" b="1" dirty="0">
                <a:solidFill>
                  <a:schemeClr val="accent5">
                    <a:lumMod val="50000"/>
                  </a:schemeClr>
                </a:solidFill>
              </a:rPr>
              <a:t>- Удовлетворенность населения качеством и (или) доступностью муниципальных услуг, предоставляемых поставщиками услуг, %.</a:t>
            </a:r>
          </a:p>
          <a:p>
            <a:r>
              <a:rPr lang="ru-RU" sz="900" b="1" dirty="0">
                <a:solidFill>
                  <a:schemeClr val="accent5">
                    <a:lumMod val="50000"/>
                  </a:schemeClr>
                </a:solidFill>
              </a:rPr>
              <a:t>- Доля архивохранилищ, отвечающих нормативным требованиям, %.</a:t>
            </a:r>
          </a:p>
          <a:p>
            <a:r>
              <a:rPr lang="ru-RU" sz="900" b="1" dirty="0">
                <a:solidFill>
                  <a:schemeClr val="accent5">
                    <a:lumMod val="50000"/>
                  </a:schemeClr>
                </a:solidFill>
              </a:rPr>
              <a:t>- Доля неисполненных поручений определенных на оперативном совещании при главе администрации района, поручений главы по обращениям граждан на сходах, собраниях, публичных слушаниях, %</a:t>
            </a:r>
          </a:p>
          <a:p>
            <a:r>
              <a:rPr lang="ru-RU" sz="900" b="1" dirty="0">
                <a:solidFill>
                  <a:schemeClr val="accent5">
                    <a:lumMod val="50000"/>
                  </a:schemeClr>
                </a:solidFill>
              </a:rPr>
              <a:t>- Доля пользователей, подключенных к системе электронного документооборота, (%).</a:t>
            </a:r>
          </a:p>
          <a:p>
            <a:r>
              <a:rPr lang="ru-RU" sz="900" b="1" dirty="0">
                <a:solidFill>
                  <a:schemeClr val="accent5">
                    <a:lumMod val="50000"/>
                  </a:schemeClr>
                </a:solidFill>
              </a:rPr>
              <a:t>- Доля обоснованных жалоб (обращений) граждан о нарушении порядка работы с документами, от общего числа поступивших жалоб (%).</a:t>
            </a:r>
          </a:p>
          <a:p>
            <a:r>
              <a:rPr lang="ru-RU" sz="900" b="1" dirty="0">
                <a:solidFill>
                  <a:schemeClr val="accent5">
                    <a:lumMod val="50000"/>
                  </a:schemeClr>
                </a:solidFill>
              </a:rPr>
              <a:t>- Возможность населения вносить предложения в проекты нормативных правовых актов, (да/нет).</a:t>
            </a:r>
          </a:p>
          <a:p>
            <a:r>
              <a:rPr lang="ru-RU" sz="900" b="1" dirty="0">
                <a:solidFill>
                  <a:schemeClr val="accent5">
                    <a:lumMod val="50000"/>
                  </a:schemeClr>
                </a:solidFill>
              </a:rPr>
              <a:t>- Доля муниципальных служащих органов местного самоуправления муниципальных образований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прошедших программы профессиональной переподготовки и повышения квалификации (от количества муниципальных служащих органов местного самоуправления </a:t>
            </a:r>
            <a:r>
              <a:rPr lang="ru-RU" sz="900" b="1" dirty="0" smtClean="0">
                <a:solidFill>
                  <a:schemeClr val="accent5">
                    <a:lumMod val="50000"/>
                  </a:schemeClr>
                </a:solidFill>
              </a:rPr>
              <a:t>Репьёвского </a:t>
            </a:r>
            <a:r>
              <a:rPr lang="ru-RU" sz="900" b="1" dirty="0">
                <a:solidFill>
                  <a:schemeClr val="accent5">
                    <a:lumMod val="50000"/>
                  </a:schemeClr>
                </a:solidFill>
              </a:rPr>
              <a:t>муниципального района, обязанных в отчетном периоде повысить  квалификацию или пройти профессиональную переподготовку), %.</a:t>
            </a:r>
          </a:p>
          <a:p>
            <a:r>
              <a:rPr lang="ru-RU" sz="900" b="1" dirty="0">
                <a:solidFill>
                  <a:schemeClr val="accent5">
                    <a:lumMod val="50000"/>
                  </a:schemeClr>
                </a:solidFill>
              </a:rPr>
              <a:t>- Количество подготовленных нормативных правовых актов на уровне муниципального района -  ед.</a:t>
            </a:r>
          </a:p>
        </p:txBody>
      </p:sp>
    </p:spTree>
    <p:extLst>
      <p:ext uri="{BB962C8B-B14F-4D97-AF65-F5344CB8AC3E}">
        <p14:creationId xmlns:p14="http://schemas.microsoft.com/office/powerpoint/2010/main" val="222793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0364" y="4714884"/>
            <a:ext cx="5786478" cy="857256"/>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«О районном бюджете на 2024 год и на плановый период 2025 и 2026 годов» рассматривается на публичных слушаниях</a:t>
            </a:r>
            <a:endParaRPr lang="ru-RU" sz="1400" b="1" dirty="0"/>
          </a:p>
        </p:txBody>
      </p:sp>
      <p:sp>
        <p:nvSpPr>
          <p:cNvPr id="5" name="Rounded Rectangle 4"/>
          <p:cNvSpPr/>
          <p:nvPr/>
        </p:nvSpPr>
        <p:spPr>
          <a:xfrm>
            <a:off x="3000364" y="1571612"/>
            <a:ext cx="5786478" cy="928694"/>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Основные показатели прогноза социально-экономического развития Репьёвского муниципального района Воронежской области</a:t>
            </a:r>
            <a:endParaRPr lang="ru-RU" sz="1400" b="1" dirty="0"/>
          </a:p>
        </p:txBody>
      </p:sp>
      <p:sp>
        <p:nvSpPr>
          <p:cNvPr id="6" name="Rounded Rectangle 5"/>
          <p:cNvSpPr/>
          <p:nvPr/>
        </p:nvSpPr>
        <p:spPr>
          <a:xfrm>
            <a:off x="3000364" y="2571744"/>
            <a:ext cx="5786478" cy="928694"/>
          </a:xfrm>
          <a:prstGeom prst="roundRect">
            <a:avLst>
              <a:gd name="adj" fmla="val 16667"/>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Работа Отдела финансов администрации Репьёвского муниципального района по подготовке и обоснованию бюджетных ассигнований</a:t>
            </a:r>
            <a:endParaRPr lang="ru-RU" sz="1400" b="1" dirty="0"/>
          </a:p>
        </p:txBody>
      </p:sp>
      <p:sp>
        <p:nvSpPr>
          <p:cNvPr id="2" name="Title 1"/>
          <p:cNvSpPr>
            <a:spLocks noGrp="1"/>
          </p:cNvSpPr>
          <p:nvPr>
            <p:ph type="title"/>
          </p:nvPr>
        </p:nvSpPr>
        <p:spPr>
          <a:xfrm>
            <a:off x="3336" y="156805"/>
            <a:ext cx="8079988" cy="551554"/>
          </a:xfrm>
        </p:spPr>
        <p:txBody>
          <a:bodyPr>
            <a:normAutofit fontScale="90000"/>
          </a:bodyPr>
          <a:lstStyle/>
          <a:p>
            <a:pPr algn="ctr"/>
            <a:r>
              <a:rPr lang="ru-RU" sz="2700" b="1" dirty="0" smtClean="0">
                <a:solidFill>
                  <a:schemeClr val="accent2">
                    <a:lumMod val="20000"/>
                    <a:lumOff val="80000"/>
                  </a:schemeClr>
                </a:solidFill>
              </a:rPr>
              <a:t>Какие основные этапы подготовки бюджета?</a:t>
            </a:r>
            <a:endParaRPr lang="ru-RU" sz="2700" b="1" dirty="0">
              <a:solidFill>
                <a:schemeClr val="accent2">
                  <a:lumMod val="20000"/>
                  <a:lumOff val="80000"/>
                </a:schemeClr>
              </a:solidFill>
            </a:endParaRPr>
          </a:p>
        </p:txBody>
      </p:sp>
      <p:sp>
        <p:nvSpPr>
          <p:cNvPr id="3" name="Content Placeholder 2"/>
          <p:cNvSpPr>
            <a:spLocks noGrp="1"/>
          </p:cNvSpPr>
          <p:nvPr>
            <p:ph idx="1"/>
          </p:nvPr>
        </p:nvSpPr>
        <p:spPr>
          <a:xfrm>
            <a:off x="500034" y="1428736"/>
            <a:ext cx="8215370" cy="71438"/>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endParaRPr lang="ru-RU" dirty="0"/>
          </a:p>
        </p:txBody>
      </p:sp>
      <p:sp>
        <p:nvSpPr>
          <p:cNvPr id="4" name="Rounded Rectangle 3"/>
          <p:cNvSpPr/>
          <p:nvPr/>
        </p:nvSpPr>
        <p:spPr>
          <a:xfrm>
            <a:off x="484084" y="908720"/>
            <a:ext cx="8302758" cy="591454"/>
          </a:xfrm>
          <a:prstGeom prst="roundRect">
            <a:avLst/>
          </a:prstGeom>
          <a:solidFill>
            <a:schemeClr val="accent1">
              <a:lumMod val="20000"/>
              <a:lumOff val="80000"/>
            </a:schemeClr>
          </a:solidFill>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chemeClr val="accent2">
                    <a:lumMod val="50000"/>
                  </a:schemeClr>
                </a:solidFill>
              </a:rPr>
              <a:t>Основные этапы подготовки районного бюджета</a:t>
            </a:r>
            <a:endParaRPr lang="ru-RU" sz="2400" b="1" dirty="0">
              <a:solidFill>
                <a:schemeClr val="accent2">
                  <a:lumMod val="50000"/>
                </a:schemeClr>
              </a:solidFill>
            </a:endParaRPr>
          </a:p>
        </p:txBody>
      </p:sp>
      <p:sp>
        <p:nvSpPr>
          <p:cNvPr id="8" name="Rounded Rectangle 7"/>
          <p:cNvSpPr/>
          <p:nvPr/>
        </p:nvSpPr>
        <p:spPr>
          <a:xfrm>
            <a:off x="3000364" y="5643578"/>
            <a:ext cx="5786478" cy="871257"/>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Проект Решения </a:t>
            </a:r>
            <a:r>
              <a:rPr lang="ru-RU" sz="1400" b="1" dirty="0"/>
              <a:t>«О районном бюджете на </a:t>
            </a:r>
            <a:r>
              <a:rPr lang="ru-RU" sz="1400" b="1" dirty="0" smtClean="0"/>
              <a:t>2024 </a:t>
            </a:r>
            <a:r>
              <a:rPr lang="ru-RU" sz="1400" b="1" dirty="0"/>
              <a:t>год и на плановый период </a:t>
            </a:r>
            <a:r>
              <a:rPr lang="ru-RU" sz="1400" b="1" dirty="0" smtClean="0"/>
              <a:t>2025 </a:t>
            </a:r>
            <a:r>
              <a:rPr lang="ru-RU" sz="1400" b="1" dirty="0"/>
              <a:t>и </a:t>
            </a:r>
            <a:r>
              <a:rPr lang="ru-RU" sz="1400" b="1" dirty="0" smtClean="0"/>
              <a:t>2026 </a:t>
            </a:r>
            <a:r>
              <a:rPr lang="ru-RU" sz="1400" b="1" dirty="0"/>
              <a:t>годов» </a:t>
            </a:r>
            <a:r>
              <a:rPr lang="ru-RU" sz="1400" b="1" dirty="0" smtClean="0"/>
              <a:t>рассматривается в Совете народных депутат</a:t>
            </a:r>
            <a:r>
              <a:rPr lang="ru-RU" sz="1400" dirty="0" smtClean="0"/>
              <a:t>ов</a:t>
            </a:r>
            <a:endParaRPr lang="ru-RU" sz="1400" dirty="0"/>
          </a:p>
        </p:txBody>
      </p:sp>
      <p:sp>
        <p:nvSpPr>
          <p:cNvPr id="9" name="Rounded Rectangle 8"/>
          <p:cNvSpPr/>
          <p:nvPr/>
        </p:nvSpPr>
        <p:spPr>
          <a:xfrm>
            <a:off x="3000364" y="3571876"/>
            <a:ext cx="5786478" cy="1071570"/>
          </a:xfrm>
          <a:prstGeom prst="roundRect">
            <a:avLst/>
          </a:prstGeom>
          <a:scene3d>
            <a:camera prst="orthographicFront"/>
            <a:lightRig rig="threePt" dir="t"/>
          </a:scene3d>
          <a:sp3d>
            <a:bevelT prst="convex"/>
          </a:sp3d>
        </p:spPr>
        <p:style>
          <a:lnRef idx="1">
            <a:schemeClr val="accent5"/>
          </a:lnRef>
          <a:fillRef idx="2">
            <a:schemeClr val="accent5"/>
          </a:fillRef>
          <a:effectRef idx="1">
            <a:schemeClr val="accent5"/>
          </a:effectRef>
          <a:fontRef idx="minor">
            <a:schemeClr val="dk1"/>
          </a:fontRef>
        </p:style>
        <p:txBody>
          <a:bodyPr rtlCol="0" anchor="ctr"/>
          <a:lstStyle/>
          <a:p>
            <a:r>
              <a:rPr lang="ru-RU" sz="1400" b="1" dirty="0" smtClean="0"/>
              <a:t>Предоставление проекта Решения о районном бюджете на 2024 год и на плановый период 2025 и 2026 годов в администрацию Репьёвского муниципального района для внесения в совет народных депутатов ( не позднее 15 ноября)</a:t>
            </a:r>
            <a:endParaRPr lang="ru-RU" sz="1400" b="1" dirty="0"/>
          </a:p>
        </p:txBody>
      </p:sp>
      <p:sp>
        <p:nvSpPr>
          <p:cNvPr id="10" name="Right Arrow 9"/>
          <p:cNvSpPr/>
          <p:nvPr/>
        </p:nvSpPr>
        <p:spPr>
          <a:xfrm>
            <a:off x="590110" y="1730434"/>
            <a:ext cx="2357454" cy="841310"/>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Июль</a:t>
            </a:r>
            <a:endParaRPr lang="ru-RU" sz="1600" b="1" dirty="0">
              <a:solidFill>
                <a:schemeClr val="accent1">
                  <a:lumMod val="75000"/>
                </a:schemeClr>
              </a:solidFill>
            </a:endParaRPr>
          </a:p>
        </p:txBody>
      </p:sp>
      <p:sp>
        <p:nvSpPr>
          <p:cNvPr id="11" name="Right Arrow 10"/>
          <p:cNvSpPr/>
          <p:nvPr/>
        </p:nvSpPr>
        <p:spPr>
          <a:xfrm>
            <a:off x="571472" y="2700618"/>
            <a:ext cx="2357454" cy="871257"/>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Июль-сентябрь</a:t>
            </a:r>
            <a:endParaRPr lang="ru-RU" sz="1600" b="1" dirty="0">
              <a:solidFill>
                <a:schemeClr val="accent1">
                  <a:lumMod val="75000"/>
                </a:schemeClr>
              </a:solidFill>
            </a:endParaRPr>
          </a:p>
        </p:txBody>
      </p:sp>
      <p:sp>
        <p:nvSpPr>
          <p:cNvPr id="12" name="Right Arrow 11"/>
          <p:cNvSpPr/>
          <p:nvPr/>
        </p:nvSpPr>
        <p:spPr>
          <a:xfrm>
            <a:off x="571472" y="3728592"/>
            <a:ext cx="2357454" cy="914854"/>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Октябрь</a:t>
            </a:r>
            <a:endParaRPr lang="ru-RU" sz="1600" b="1" dirty="0">
              <a:solidFill>
                <a:schemeClr val="accent1">
                  <a:lumMod val="75000"/>
                </a:schemeClr>
              </a:solidFill>
            </a:endParaRPr>
          </a:p>
        </p:txBody>
      </p:sp>
      <p:sp>
        <p:nvSpPr>
          <p:cNvPr id="13" name="Right Arrow 12"/>
          <p:cNvSpPr/>
          <p:nvPr/>
        </p:nvSpPr>
        <p:spPr>
          <a:xfrm>
            <a:off x="582990" y="4722874"/>
            <a:ext cx="2357454" cy="920703"/>
          </a:xfrm>
          <a:prstGeom prst="rightArrow">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Середина декабря</a:t>
            </a:r>
            <a:endParaRPr lang="ru-RU" sz="1600" b="1" dirty="0">
              <a:solidFill>
                <a:schemeClr val="accent1">
                  <a:lumMod val="75000"/>
                </a:schemeClr>
              </a:solidFill>
            </a:endParaRPr>
          </a:p>
        </p:txBody>
      </p:sp>
      <p:sp>
        <p:nvSpPr>
          <p:cNvPr id="14" name="Right Arrow 13"/>
          <p:cNvSpPr/>
          <p:nvPr/>
        </p:nvSpPr>
        <p:spPr>
          <a:xfrm>
            <a:off x="654428" y="5772452"/>
            <a:ext cx="2286016" cy="896907"/>
          </a:xfrm>
          <a:prstGeom prst="rightArrow">
            <a:avLst/>
          </a:prstGeom>
          <a:solidFill>
            <a:schemeClr val="accent1">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Конец декабря</a:t>
            </a:r>
            <a:endParaRPr lang="ru-RU" sz="16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03918"/>
            <a:ext cx="8064896" cy="90488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a:t>
            </a:r>
            <a:r>
              <a:rPr lang="ru-RU" sz="1400" b="1" dirty="0" smtClean="0"/>
              <a:t>района</a:t>
            </a:r>
          </a:p>
          <a:p>
            <a:pPr algn="ctr"/>
            <a:r>
              <a:rPr lang="ru-RU" sz="1400" b="1" dirty="0" smtClean="0"/>
              <a:t> </a:t>
            </a:r>
            <a:r>
              <a:rPr lang="ru-RU" sz="1400" b="1" dirty="0"/>
              <a:t>« </a:t>
            </a:r>
            <a:r>
              <a:rPr lang="ru-RU" sz="1400" b="1" dirty="0" smtClean="0"/>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Репьевского муниципального района»</a:t>
            </a:r>
            <a:endParaRPr lang="ru-RU" sz="1400" b="1" dirty="0"/>
          </a:p>
        </p:txBody>
      </p:sp>
      <p:sp>
        <p:nvSpPr>
          <p:cNvPr id="3" name="Скругленный прямоугольник 2"/>
          <p:cNvSpPr/>
          <p:nvPr/>
        </p:nvSpPr>
        <p:spPr>
          <a:xfrm>
            <a:off x="359533" y="1106582"/>
            <a:ext cx="8064896" cy="635398"/>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75000"/>
                  </a:schemeClr>
                </a:solidFill>
              </a:rPr>
              <a:t>Ответственный исполнитель муниципальной программы</a:t>
            </a:r>
            <a:r>
              <a:rPr lang="en-US" sz="1600" b="1" dirty="0" smtClean="0">
                <a:solidFill>
                  <a:schemeClr val="accent1">
                    <a:lumMod val="75000"/>
                  </a:schemeClr>
                </a:solidFill>
              </a:rPr>
              <a:t>: </a:t>
            </a:r>
            <a:r>
              <a:rPr lang="ru-RU" sz="1600" b="1" dirty="0" smtClean="0">
                <a:solidFill>
                  <a:schemeClr val="accent1">
                    <a:lumMod val="75000"/>
                  </a:schemeClr>
                </a:solidFill>
              </a:rPr>
              <a:t>Отдел финансов администрации Репьёвского муниципального района</a:t>
            </a:r>
            <a:endParaRPr lang="ru-RU" sz="1600" b="1" dirty="0">
              <a:solidFill>
                <a:schemeClr val="accent1">
                  <a:lumMod val="75000"/>
                </a:schemeClr>
              </a:solidFill>
            </a:endParaRPr>
          </a:p>
        </p:txBody>
      </p:sp>
      <p:sp>
        <p:nvSpPr>
          <p:cNvPr id="4" name="Скругленный прямоугольник 3"/>
          <p:cNvSpPr/>
          <p:nvPr/>
        </p:nvSpPr>
        <p:spPr>
          <a:xfrm>
            <a:off x="107504" y="1854007"/>
            <a:ext cx="9000999" cy="124390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endParaRPr lang="ru-RU" sz="1200" b="1" u="sng" dirty="0" smtClean="0">
              <a:solidFill>
                <a:schemeClr val="accent1">
                  <a:lumMod val="50000"/>
                </a:schemeClr>
              </a:solidFill>
            </a:endParaRPr>
          </a:p>
          <a:p>
            <a:pPr algn="ctr"/>
            <a:r>
              <a:rPr lang="ru-RU" sz="1600" b="1" u="sng" dirty="0" smtClean="0">
                <a:solidFill>
                  <a:schemeClr val="accent1">
                    <a:lumMod val="50000"/>
                  </a:schemeClr>
                </a:solidFill>
              </a:rPr>
              <a:t> </a:t>
            </a:r>
            <a:endParaRPr lang="ru-RU" sz="1600" b="1" u="sng" dirty="0">
              <a:solidFill>
                <a:schemeClr val="accent1">
                  <a:lumMod val="50000"/>
                </a:schemeClr>
              </a:solidFill>
            </a:endParaRPr>
          </a:p>
          <a:p>
            <a:pPr algn="ctr"/>
            <a:endParaRPr lang="ru-RU" sz="1600" b="1" u="sng" dirty="0" smtClean="0">
              <a:solidFill>
                <a:schemeClr val="accent1">
                  <a:lumMod val="50000"/>
                </a:schemeClr>
              </a:solidFill>
            </a:endParaRPr>
          </a:p>
          <a:p>
            <a:pPr algn="ctr"/>
            <a:endParaRPr lang="ru-RU" sz="1100" b="1" u="sng" dirty="0" smtClean="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В 2024г. </a:t>
            </a:r>
            <a:r>
              <a:rPr lang="ru-RU" sz="1200" b="1" u="sng" dirty="0" smtClean="0">
                <a:solidFill>
                  <a:schemeClr val="accent1">
                    <a:lumMod val="50000"/>
                  </a:schemeClr>
                </a:solidFill>
              </a:rPr>
              <a:t>64562,8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25019,1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2026г</a:t>
            </a:r>
            <a:r>
              <a:rPr lang="ru-RU" sz="1200" b="1" u="sng" dirty="0" smtClean="0">
                <a:solidFill>
                  <a:schemeClr val="accent1">
                    <a:lumMod val="50000"/>
                  </a:schemeClr>
                </a:solidFill>
              </a:rPr>
              <a:t>. 26044,3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a:t>
            </a:r>
          </a:p>
          <a:p>
            <a:r>
              <a:rPr lang="ru-RU" sz="1200" b="1" dirty="0" smtClean="0">
                <a:solidFill>
                  <a:schemeClr val="accent1">
                    <a:lumMod val="50000"/>
                  </a:schemeClr>
                </a:solidFill>
              </a:rPr>
              <a:t>Подпрограмма1. «Управление муниципальными финансами» </a:t>
            </a:r>
          </a:p>
          <a:p>
            <a:r>
              <a:rPr lang="ru-RU" sz="1200" b="1" dirty="0" smtClean="0">
                <a:solidFill>
                  <a:schemeClr val="accent1">
                    <a:lumMod val="50000"/>
                  </a:schemeClr>
                </a:solidFill>
              </a:rPr>
              <a:t>Подпрограмма 2. «Создание условий для эффективного и ответственного управления муниципальными финансами</a:t>
            </a:r>
          </a:p>
          <a:p>
            <a:r>
              <a:rPr lang="ru-RU" sz="1200" b="1" dirty="0" smtClean="0">
                <a:solidFill>
                  <a:schemeClr val="accent1">
                    <a:lumMod val="50000"/>
                  </a:schemeClr>
                </a:solidFill>
              </a:rPr>
              <a:t>Подпрограмма 3. «Обеспечение реализации муниципальной программы» </a:t>
            </a:r>
            <a:endParaRPr lang="ru-RU" sz="1200" b="1" dirty="0">
              <a:solidFill>
                <a:schemeClr val="accent1">
                  <a:lumMod val="50000"/>
                </a:schemeClr>
              </a:solidFill>
            </a:endParaRPr>
          </a:p>
          <a:p>
            <a:endParaRPr lang="ru-RU" sz="1200" b="1"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107504" y="3506341"/>
            <a:ext cx="1764704" cy="3351659"/>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ЦЕЛЬ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rgbClr val="006600"/>
                </a:solidFill>
              </a:rPr>
              <a:t>Обеспечение долгосрочной сбалансированности  и устойчивости бюджета </a:t>
            </a:r>
            <a:r>
              <a:rPr lang="ru-RU" sz="1100" b="1" dirty="0" smtClean="0">
                <a:solidFill>
                  <a:srgbClr val="006600"/>
                </a:solidFill>
              </a:rPr>
              <a:t>Репьёвского </a:t>
            </a:r>
            <a:r>
              <a:rPr lang="ru-RU" sz="1100" b="1" dirty="0">
                <a:solidFill>
                  <a:srgbClr val="006600"/>
                </a:solidFill>
              </a:rPr>
              <a:t>муниципального района.</a:t>
            </a:r>
          </a:p>
          <a:p>
            <a:r>
              <a:rPr lang="ru-RU" sz="1100" b="1" dirty="0">
                <a:solidFill>
                  <a:srgbClr val="006600"/>
                </a:solidFill>
              </a:rPr>
              <a:t>Повышение качества управления муниципальными финансами.</a:t>
            </a:r>
          </a:p>
        </p:txBody>
      </p:sp>
      <p:sp>
        <p:nvSpPr>
          <p:cNvPr id="6" name="Скругленный прямоугольник 5"/>
          <p:cNvSpPr/>
          <p:nvPr/>
        </p:nvSpPr>
        <p:spPr>
          <a:xfrm>
            <a:off x="2051720" y="3506341"/>
            <a:ext cx="3096344" cy="3351659"/>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ЗАДАЧИ МУНИЦИПАЛЬНОЙ ПРОГРАММЫ</a:t>
            </a:r>
            <a:r>
              <a:rPr lang="en-US" sz="1100" b="1" dirty="0" smtClean="0">
                <a:solidFill>
                  <a:srgbClr val="006600"/>
                </a:solidFill>
              </a:rPr>
              <a:t>:</a:t>
            </a:r>
            <a:endParaRPr lang="ru-RU" sz="1100" b="1" dirty="0">
              <a:solidFill>
                <a:srgbClr val="006600"/>
              </a:solidFill>
            </a:endParaRPr>
          </a:p>
          <a:p>
            <a:r>
              <a:rPr lang="ru-RU" sz="1100" b="1" dirty="0">
                <a:solidFill>
                  <a:srgbClr val="006600"/>
                </a:solidFill>
              </a:rPr>
              <a:t>-Создание условий для повышения эффективности </a:t>
            </a:r>
          </a:p>
          <a:p>
            <a:r>
              <a:rPr lang="ru-RU" sz="1100" b="1" dirty="0">
                <a:solidFill>
                  <a:srgbClr val="006600"/>
                </a:solidFill>
              </a:rPr>
              <a:t>бюджетных расходов;</a:t>
            </a:r>
          </a:p>
          <a:p>
            <a:r>
              <a:rPr lang="ru-RU" sz="1100" b="1" dirty="0">
                <a:solidFill>
                  <a:srgbClr val="006600"/>
                </a:solidFill>
              </a:rPr>
              <a:t>-снижение долговой нагрузки на бюджет муниципального района;</a:t>
            </a:r>
          </a:p>
          <a:p>
            <a:r>
              <a:rPr lang="ru-RU" sz="1100" b="1" dirty="0">
                <a:solidFill>
                  <a:srgbClr val="006600"/>
                </a:solidFill>
              </a:rPr>
              <a:t>-обеспечение выравнивания бюджетной обеспеченности поселений муниципального района;</a:t>
            </a:r>
          </a:p>
          <a:p>
            <a:r>
              <a:rPr lang="ru-RU" sz="1100" b="1" dirty="0">
                <a:solidFill>
                  <a:srgbClr val="006600"/>
                </a:solidFill>
              </a:rPr>
              <a:t>-</a:t>
            </a:r>
            <a:r>
              <a:rPr lang="ru-RU" sz="1100" b="1" dirty="0" smtClean="0">
                <a:solidFill>
                  <a:srgbClr val="006600"/>
                </a:solidFill>
              </a:rPr>
              <a:t>обеспечение</a:t>
            </a:r>
            <a:r>
              <a:rPr lang="en-US" sz="1100" b="1" dirty="0" smtClean="0">
                <a:solidFill>
                  <a:srgbClr val="006600"/>
                </a:solidFill>
              </a:rPr>
              <a:t> </a:t>
            </a:r>
            <a:r>
              <a:rPr lang="ru-RU" sz="1100" b="1" dirty="0" smtClean="0">
                <a:solidFill>
                  <a:srgbClr val="006600"/>
                </a:solidFill>
              </a:rPr>
              <a:t>сбалансированности </a:t>
            </a:r>
            <a:r>
              <a:rPr lang="ru-RU" sz="1100" b="1" dirty="0">
                <a:solidFill>
                  <a:srgbClr val="006600"/>
                </a:solidFill>
              </a:rPr>
              <a:t>бюджетов сельских поселений муниципального района;</a:t>
            </a:r>
          </a:p>
          <a:p>
            <a:r>
              <a:rPr lang="ru-RU" sz="1100" b="1" dirty="0">
                <a:solidFill>
                  <a:srgbClr val="006600"/>
                </a:solidFill>
              </a:rPr>
              <a:t>-обеспечение исполнения бюджетного процесса; </a:t>
            </a:r>
          </a:p>
          <a:p>
            <a:r>
              <a:rPr lang="ru-RU" sz="1100" b="1" dirty="0">
                <a:solidFill>
                  <a:srgbClr val="006600"/>
                </a:solidFill>
              </a:rPr>
              <a:t>-обеспечение доступности  информации  о бюджетном процессе. </a:t>
            </a:r>
          </a:p>
        </p:txBody>
      </p:sp>
      <p:sp>
        <p:nvSpPr>
          <p:cNvPr id="7" name="Скругленный прямоугольник 6"/>
          <p:cNvSpPr/>
          <p:nvPr/>
        </p:nvSpPr>
        <p:spPr>
          <a:xfrm>
            <a:off x="5217752" y="3543314"/>
            <a:ext cx="3890751" cy="3236597"/>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rgbClr val="006600"/>
                </a:solidFill>
              </a:rPr>
              <a:t>ОЖИДАЕМЫЕ КОНЕЧНЫЕ РЕЗУЛЬТАТЫ</a:t>
            </a:r>
            <a:r>
              <a:rPr lang="en-US" sz="1100" b="1" dirty="0" smtClean="0">
                <a:solidFill>
                  <a:srgbClr val="006600"/>
                </a:solidFill>
              </a:rPr>
              <a:t>:</a:t>
            </a:r>
            <a:endParaRPr lang="ru-RU" sz="1100" b="1" dirty="0" smtClean="0">
              <a:solidFill>
                <a:srgbClr val="006600"/>
              </a:solidFill>
            </a:endParaRPr>
          </a:p>
          <a:p>
            <a:r>
              <a:rPr lang="ru-RU" sz="1100" b="1" dirty="0" smtClean="0">
                <a:solidFill>
                  <a:srgbClr val="006600"/>
                </a:solidFill>
              </a:rPr>
              <a:t>1.Улучшение </a:t>
            </a:r>
            <a:r>
              <a:rPr lang="ru-RU" sz="1100" b="1" dirty="0">
                <a:solidFill>
                  <a:srgbClr val="006600"/>
                </a:solidFill>
              </a:rPr>
              <a:t>качества прогнозирования основных параметров бюджета муниципального района, соблюдение требований бюджетного законодательства.</a:t>
            </a:r>
          </a:p>
          <a:p>
            <a:r>
              <a:rPr lang="ru-RU" sz="1100" b="1" dirty="0">
                <a:solidFill>
                  <a:srgbClr val="006600"/>
                </a:solidFill>
              </a:rPr>
              <a:t>2.Обеспечение приемлемого и экономически обоснованного объема и структуры муниципального долга.</a:t>
            </a:r>
          </a:p>
          <a:p>
            <a:r>
              <a:rPr lang="ru-RU" sz="1100" b="1" dirty="0">
                <a:solidFill>
                  <a:srgbClr val="006600"/>
                </a:solidFill>
              </a:rPr>
              <a:t>3.Повышение качества управления муниципальными финансами.</a:t>
            </a:r>
          </a:p>
          <a:p>
            <a:r>
              <a:rPr lang="ru-RU" sz="1100" b="1" dirty="0">
                <a:solidFill>
                  <a:srgbClr val="006600"/>
                </a:solidFill>
              </a:rPr>
              <a:t>4.Обеспечение выравнивания бюджетной обеспеченности поселений муниципального района.</a:t>
            </a:r>
          </a:p>
          <a:p>
            <a:r>
              <a:rPr lang="ru-RU" sz="1100" b="1" dirty="0">
                <a:solidFill>
                  <a:srgbClr val="006600"/>
                </a:solidFill>
              </a:rPr>
              <a:t>5.Обеспечение сбалансированности бюджетов поселений муниципального района.</a:t>
            </a:r>
          </a:p>
          <a:p>
            <a:r>
              <a:rPr lang="ru-RU" sz="1100" b="1" dirty="0">
                <a:solidFill>
                  <a:srgbClr val="006600"/>
                </a:solidFill>
              </a:rPr>
              <a:t>6.Обеспечение исполнения бюджетного</a:t>
            </a:r>
          </a:p>
          <a:p>
            <a:r>
              <a:rPr lang="ru-RU" sz="1100" b="1" dirty="0">
                <a:solidFill>
                  <a:srgbClr val="006600"/>
                </a:solidFill>
              </a:rPr>
              <a:t>процесса в </a:t>
            </a:r>
            <a:r>
              <a:rPr lang="ru-RU" sz="1100" b="1" dirty="0" err="1" smtClean="0">
                <a:solidFill>
                  <a:srgbClr val="006600"/>
                </a:solidFill>
              </a:rPr>
              <a:t>Репьёвском</a:t>
            </a:r>
            <a:r>
              <a:rPr lang="ru-RU" sz="1100" b="1" dirty="0" smtClean="0">
                <a:solidFill>
                  <a:srgbClr val="006600"/>
                </a:solidFill>
              </a:rPr>
              <a:t> </a:t>
            </a:r>
            <a:r>
              <a:rPr lang="ru-RU" sz="1100" b="1" dirty="0">
                <a:solidFill>
                  <a:srgbClr val="006600"/>
                </a:solidFill>
              </a:rPr>
              <a:t>муниципальном районе в соответствии с действующим законодательством</a:t>
            </a:r>
          </a:p>
        </p:txBody>
      </p:sp>
      <p:sp>
        <p:nvSpPr>
          <p:cNvPr id="8" name="Стрелка вниз 7"/>
          <p:cNvSpPr/>
          <p:nvPr/>
        </p:nvSpPr>
        <p:spPr>
          <a:xfrm>
            <a:off x="581404" y="3205168"/>
            <a:ext cx="360040" cy="226119"/>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7308304" y="3205168"/>
            <a:ext cx="360040" cy="226119"/>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3576336" y="3189067"/>
            <a:ext cx="360040" cy="226119"/>
          </a:xfrm>
          <a:prstGeom prst="downArrow">
            <a:avLst/>
          </a:prstGeom>
          <a:solidFill>
            <a:schemeClr val="accent5">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29392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064896" cy="8640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Муниципальная программа </a:t>
            </a:r>
            <a:r>
              <a:rPr lang="ru-RU" sz="1400" b="1" dirty="0" smtClean="0"/>
              <a:t>Репьёвского </a:t>
            </a:r>
            <a:r>
              <a:rPr lang="ru-RU" sz="1400" b="1" dirty="0"/>
              <a:t>муниципального района </a:t>
            </a:r>
            <a:endParaRPr lang="ru-RU" sz="1400" b="1" dirty="0" smtClean="0"/>
          </a:p>
          <a:p>
            <a:pPr algn="ctr"/>
            <a:r>
              <a:rPr lang="ru-RU" sz="1400" b="1" dirty="0" smtClean="0"/>
              <a:t>« 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400" b="1" dirty="0"/>
          </a:p>
        </p:txBody>
      </p:sp>
      <p:sp>
        <p:nvSpPr>
          <p:cNvPr id="3" name="Скругленный прямоугольник 2"/>
          <p:cNvSpPr/>
          <p:nvPr/>
        </p:nvSpPr>
        <p:spPr>
          <a:xfrm>
            <a:off x="755576" y="1556792"/>
            <a:ext cx="4104456" cy="504056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100" b="1" dirty="0" smtClean="0">
                <a:solidFill>
                  <a:srgbClr val="7030A0"/>
                </a:solidFill>
              </a:rPr>
              <a:t>        </a:t>
            </a:r>
            <a:r>
              <a:rPr lang="ru-RU" sz="1200" b="1" dirty="0" smtClean="0">
                <a:solidFill>
                  <a:srgbClr val="7030A0"/>
                </a:solidFill>
              </a:rPr>
              <a:t>ЦЕЛЕВЫЕ </a:t>
            </a:r>
            <a:r>
              <a:rPr lang="ru-RU" sz="1200" b="1" dirty="0">
                <a:solidFill>
                  <a:srgbClr val="7030A0"/>
                </a:solidFill>
              </a:rPr>
              <a:t>ИНДИКАТОРЫ</a:t>
            </a:r>
            <a:r>
              <a:rPr lang="en-US" sz="1200" b="1" dirty="0" smtClean="0">
                <a:solidFill>
                  <a:srgbClr val="7030A0"/>
                </a:solidFill>
              </a:rPr>
              <a:t>:</a:t>
            </a:r>
            <a:endParaRPr lang="ru-RU" sz="1200" b="1" dirty="0" smtClean="0">
              <a:solidFill>
                <a:srgbClr val="7030A0"/>
              </a:solidFill>
            </a:endParaRPr>
          </a:p>
          <a:p>
            <a:r>
              <a:rPr lang="ru-RU" sz="1200" b="1" dirty="0">
                <a:solidFill>
                  <a:srgbClr val="7030A0"/>
                </a:solidFill>
              </a:rPr>
              <a:t>1.Отношение объема муниципального долга </a:t>
            </a:r>
            <a:r>
              <a:rPr lang="ru-RU" sz="1200" b="1" dirty="0" smtClean="0">
                <a:solidFill>
                  <a:srgbClr val="7030A0"/>
                </a:solidFill>
              </a:rPr>
              <a:t>Репьёвского </a:t>
            </a:r>
            <a:r>
              <a:rPr lang="ru-RU" sz="1200" b="1" dirty="0">
                <a:solidFill>
                  <a:srgbClr val="7030A0"/>
                </a:solidFill>
              </a:rPr>
              <a:t>муниципального района к годовому объему доходов бюджета без учета утвержденного объема безвозмездных поступлений из областного бюджета (%).</a:t>
            </a:r>
          </a:p>
          <a:p>
            <a:r>
              <a:rPr lang="ru-RU" sz="1200" b="1" dirty="0">
                <a:solidFill>
                  <a:srgbClr val="7030A0"/>
                </a:solidFill>
              </a:rPr>
              <a:t>2.Доля расходов на обслуживание муниципального долга в общем объеме расходов бюджета за исключением расходов, осуществляемых за счет субвенций (%).</a:t>
            </a:r>
          </a:p>
          <a:p>
            <a:r>
              <a:rPr lang="ru-RU" sz="1200" b="1" dirty="0">
                <a:solidFill>
                  <a:srgbClr val="7030A0"/>
                </a:solidFill>
              </a:rPr>
              <a:t>3.Объем просроченной задолженности по долговым обязательствам </a:t>
            </a:r>
            <a:r>
              <a:rPr lang="ru-RU" sz="1200" b="1" dirty="0" smtClean="0">
                <a:solidFill>
                  <a:srgbClr val="7030A0"/>
                </a:solidFill>
              </a:rPr>
              <a:t>Репьёвского </a:t>
            </a:r>
            <a:r>
              <a:rPr lang="ru-RU" sz="1200" b="1" dirty="0">
                <a:solidFill>
                  <a:srgbClr val="7030A0"/>
                </a:solidFill>
              </a:rPr>
              <a:t>муниципального района (да/нет).</a:t>
            </a:r>
          </a:p>
          <a:p>
            <a:r>
              <a:rPr lang="ru-RU" sz="1200" b="1" dirty="0">
                <a:solidFill>
                  <a:srgbClr val="7030A0"/>
                </a:solidFill>
              </a:rPr>
              <a:t>4.Создание районного фонда финансовой поддержки поселений за счет собственных доходов бюджета муниципального района в соответствии с требованиями действующего законодательства (да/нет).</a:t>
            </a:r>
          </a:p>
          <a:p>
            <a:r>
              <a:rPr lang="ru-RU" sz="1200" b="1" dirty="0">
                <a:solidFill>
                  <a:srgbClr val="7030A0"/>
                </a:solidFill>
              </a:rPr>
              <a:t>5.Объем просроченной кредиторской задолженности консолидированного бюджета  муниципального района (да/нет).</a:t>
            </a:r>
          </a:p>
          <a:p>
            <a:r>
              <a:rPr lang="ru-RU" sz="1200" b="1" dirty="0">
                <a:solidFill>
                  <a:srgbClr val="7030A0"/>
                </a:solidFill>
              </a:rPr>
              <a:t>6.Обеспечение исполнения бюджетного</a:t>
            </a:r>
          </a:p>
          <a:p>
            <a:r>
              <a:rPr lang="ru-RU" sz="1200" b="1" dirty="0">
                <a:solidFill>
                  <a:srgbClr val="7030A0"/>
                </a:solidFill>
              </a:rPr>
              <a:t>процесса в </a:t>
            </a:r>
            <a:r>
              <a:rPr lang="ru-RU" sz="1200" b="1" dirty="0" err="1" smtClean="0">
                <a:solidFill>
                  <a:srgbClr val="7030A0"/>
                </a:solidFill>
              </a:rPr>
              <a:t>Репьёвском</a:t>
            </a:r>
            <a:r>
              <a:rPr lang="ru-RU" sz="1200" b="1" dirty="0" smtClean="0">
                <a:solidFill>
                  <a:srgbClr val="7030A0"/>
                </a:solidFill>
              </a:rPr>
              <a:t> </a:t>
            </a:r>
            <a:r>
              <a:rPr lang="ru-RU" sz="1200" b="1" dirty="0">
                <a:solidFill>
                  <a:srgbClr val="7030A0"/>
                </a:solidFill>
              </a:rPr>
              <a:t>муниципальном районе в соответствии с действующим законодательством (да/нет).</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1814" t="35226" b="-1"/>
          <a:stretch/>
        </p:blipFill>
        <p:spPr>
          <a:xfrm>
            <a:off x="5796136" y="4365104"/>
            <a:ext cx="2304256" cy="172137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556792"/>
            <a:ext cx="3384376" cy="2448272"/>
          </a:xfrm>
          <a:prstGeom prst="rect">
            <a:avLst/>
          </a:prstGeom>
        </p:spPr>
      </p:pic>
    </p:spTree>
    <p:extLst>
      <p:ext uri="{BB962C8B-B14F-4D97-AF65-F5344CB8AC3E}">
        <p14:creationId xmlns:p14="http://schemas.microsoft.com/office/powerpoint/2010/main" val="1606570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3" y="127874"/>
            <a:ext cx="8064896" cy="7292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accent2">
                    <a:lumMod val="50000"/>
                  </a:schemeClr>
                </a:solidFill>
              </a:rPr>
              <a:t>Муниципальная программа </a:t>
            </a:r>
            <a:r>
              <a:rPr lang="ru-RU" sz="1600" b="1" dirty="0" smtClean="0">
                <a:solidFill>
                  <a:schemeClr val="accent2">
                    <a:lumMod val="50000"/>
                  </a:schemeClr>
                </a:solidFill>
              </a:rPr>
              <a:t>Репьёвского </a:t>
            </a:r>
            <a:r>
              <a:rPr lang="ru-RU" sz="1600" b="1" dirty="0">
                <a:solidFill>
                  <a:schemeClr val="accent2">
                    <a:lumMod val="50000"/>
                  </a:schemeClr>
                </a:solidFill>
              </a:rPr>
              <a:t>муниципального района </a:t>
            </a:r>
            <a:endParaRPr lang="ru-RU" sz="1600" b="1" dirty="0" smtClean="0">
              <a:solidFill>
                <a:schemeClr val="accent2">
                  <a:lumMod val="50000"/>
                </a:schemeClr>
              </a:solidFill>
            </a:endParaRPr>
          </a:p>
          <a:p>
            <a:pPr algn="ctr"/>
            <a:r>
              <a:rPr lang="ru-RU" sz="1600" b="1" dirty="0" smtClean="0">
                <a:solidFill>
                  <a:schemeClr val="accent2">
                    <a:lumMod val="50000"/>
                  </a:schemeClr>
                </a:solidFill>
              </a:rPr>
              <a:t>« Профилактика правонарушений на территории Репьёвского муниципального района»</a:t>
            </a:r>
            <a:endParaRPr lang="ru-RU" sz="1600" b="1" dirty="0">
              <a:solidFill>
                <a:schemeClr val="accent2">
                  <a:lumMod val="50000"/>
                </a:schemeClr>
              </a:solidFill>
            </a:endParaRPr>
          </a:p>
        </p:txBody>
      </p:sp>
      <p:sp>
        <p:nvSpPr>
          <p:cNvPr id="3" name="Скругленный прямоугольник 2"/>
          <p:cNvSpPr/>
          <p:nvPr/>
        </p:nvSpPr>
        <p:spPr>
          <a:xfrm>
            <a:off x="539553" y="992772"/>
            <a:ext cx="8052265" cy="5206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75000"/>
                  </a:schemeClr>
                </a:solidFill>
              </a:rPr>
              <a:t>Ответственный исполнитель муниципальной программы</a:t>
            </a:r>
            <a:r>
              <a:rPr lang="en-US" sz="1400" b="1" dirty="0" smtClean="0">
                <a:solidFill>
                  <a:schemeClr val="accent1">
                    <a:lumMod val="75000"/>
                  </a:schemeClr>
                </a:solidFill>
              </a:rPr>
              <a:t>:</a:t>
            </a:r>
            <a:r>
              <a:rPr lang="ru-RU" sz="1400" b="1" dirty="0" smtClean="0">
                <a:solidFill>
                  <a:schemeClr val="accent1">
                    <a:lumMod val="75000"/>
                  </a:schemeClr>
                </a:solidFill>
              </a:rPr>
              <a:t> администрация Репьёвского муниципального района</a:t>
            </a:r>
            <a:endParaRPr lang="ru-RU" sz="1400" b="1" dirty="0">
              <a:solidFill>
                <a:schemeClr val="accent1">
                  <a:lumMod val="75000"/>
                </a:schemeClr>
              </a:solidFill>
            </a:endParaRPr>
          </a:p>
        </p:txBody>
      </p:sp>
      <p:sp>
        <p:nvSpPr>
          <p:cNvPr id="4" name="Скругленный прямоугольник 3"/>
          <p:cNvSpPr/>
          <p:nvPr/>
        </p:nvSpPr>
        <p:spPr>
          <a:xfrm>
            <a:off x="539553" y="1968684"/>
            <a:ext cx="8052265" cy="857491"/>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u="sng" dirty="0" smtClean="0">
              <a:solidFill>
                <a:schemeClr val="accent1">
                  <a:lumMod val="50000"/>
                </a:schemeClr>
              </a:solidFill>
            </a:endParaRPr>
          </a:p>
          <a:p>
            <a:pPr algn="ctr"/>
            <a:r>
              <a:rPr lang="ru-RU" sz="1600" b="1" u="sng" dirty="0" smtClean="0">
                <a:solidFill>
                  <a:schemeClr val="accent1">
                    <a:lumMod val="50000"/>
                  </a:schemeClr>
                </a:solidFill>
              </a:rPr>
              <a:t> </a:t>
            </a:r>
          </a:p>
          <a:p>
            <a:pPr algn="ctr"/>
            <a:endParaRPr lang="ru-RU" sz="1600" b="1" u="sng" dirty="0">
              <a:solidFill>
                <a:schemeClr val="accent1">
                  <a:lumMod val="50000"/>
                </a:schemeClr>
              </a:solidFill>
            </a:endParaRPr>
          </a:p>
          <a:p>
            <a:pPr algn="ctr"/>
            <a:r>
              <a:rPr lang="ru-RU" sz="1200" b="1" u="sng" dirty="0" smtClean="0">
                <a:solidFill>
                  <a:schemeClr val="accent1">
                    <a:lumMod val="50000"/>
                  </a:schemeClr>
                </a:solidFill>
              </a:rPr>
              <a:t>Объем финансирования муниципальной программы</a:t>
            </a:r>
            <a:r>
              <a:rPr lang="en-US" sz="1200" b="1" u="sng" dirty="0" smtClean="0">
                <a:solidFill>
                  <a:schemeClr val="accent1">
                    <a:lumMod val="50000"/>
                  </a:schemeClr>
                </a:solidFill>
              </a:rPr>
              <a:t>:</a:t>
            </a:r>
          </a:p>
          <a:p>
            <a:pPr algn="ctr"/>
            <a:r>
              <a:rPr lang="ru-RU" sz="1200" b="1" u="sng" dirty="0" smtClean="0">
                <a:solidFill>
                  <a:schemeClr val="accent1">
                    <a:lumMod val="50000"/>
                  </a:schemeClr>
                </a:solidFill>
              </a:rPr>
              <a:t> в 2024г.50,0 </a:t>
            </a:r>
            <a:r>
              <a:rPr lang="ru-RU" sz="1200" b="1" u="sng" dirty="0" err="1" smtClean="0">
                <a:solidFill>
                  <a:schemeClr val="accent1">
                    <a:lumMod val="50000"/>
                  </a:schemeClr>
                </a:solidFill>
              </a:rPr>
              <a:t>тыс.руб</a:t>
            </a:r>
            <a:r>
              <a:rPr lang="ru-RU" sz="1200" b="1" u="sng" dirty="0" smtClean="0">
                <a:solidFill>
                  <a:schemeClr val="accent1">
                    <a:lumMod val="50000"/>
                  </a:schemeClr>
                </a:solidFill>
              </a:rPr>
              <a:t>., в 2025г. 50тыс.руб., в 2026г. 50 тыс. руб.</a:t>
            </a:r>
          </a:p>
          <a:p>
            <a:r>
              <a:rPr lang="ru-RU" sz="1200" b="1" dirty="0" smtClean="0">
                <a:solidFill>
                  <a:schemeClr val="accent1">
                    <a:lumMod val="50000"/>
                  </a:schemeClr>
                </a:solidFill>
              </a:rPr>
              <a:t>Подпрограмма1. «Комплексные меры по </a:t>
            </a:r>
            <a:r>
              <a:rPr lang="ru-RU" sz="1200" b="1" dirty="0">
                <a:solidFill>
                  <a:schemeClr val="accent1">
                    <a:lumMod val="50000"/>
                  </a:schemeClr>
                </a:solidFill>
              </a:rPr>
              <a:t>п</a:t>
            </a:r>
            <a:r>
              <a:rPr lang="ru-RU" sz="1200" b="1" dirty="0" smtClean="0">
                <a:solidFill>
                  <a:schemeClr val="accent1">
                    <a:lumMod val="50000"/>
                  </a:schemeClr>
                </a:solidFill>
              </a:rPr>
              <a:t>рофилактике правонарушений на территории Репьёвского муниципального района на 2020-2028 годы»</a:t>
            </a:r>
            <a:endParaRPr lang="ru-RU" u="sng" dirty="0">
              <a:solidFill>
                <a:schemeClr val="accent1">
                  <a:lumMod val="50000"/>
                </a:schemeClr>
              </a:solidFill>
            </a:endParaRPr>
          </a:p>
          <a:p>
            <a:pPr algn="ctr"/>
            <a:endParaRPr lang="ru-RU" u="sng" dirty="0" smtClean="0">
              <a:solidFill>
                <a:schemeClr val="accent1">
                  <a:lumMod val="50000"/>
                </a:schemeClr>
              </a:solidFill>
            </a:endParaRPr>
          </a:p>
          <a:p>
            <a:pPr algn="ctr"/>
            <a:endParaRPr lang="ru-RU" u="sng" dirty="0">
              <a:solidFill>
                <a:schemeClr val="accent1">
                  <a:lumMod val="50000"/>
                </a:schemeClr>
              </a:solidFill>
            </a:endParaRPr>
          </a:p>
          <a:p>
            <a:pPr algn="ctr"/>
            <a:endParaRPr lang="ru-RU" u="sng" dirty="0">
              <a:solidFill>
                <a:schemeClr val="accent1">
                  <a:lumMod val="50000"/>
                </a:schemeClr>
              </a:solidFill>
            </a:endParaRPr>
          </a:p>
        </p:txBody>
      </p:sp>
      <p:sp>
        <p:nvSpPr>
          <p:cNvPr id="5" name="Скругленный прямоугольник 4"/>
          <p:cNvSpPr/>
          <p:nvPr/>
        </p:nvSpPr>
        <p:spPr>
          <a:xfrm>
            <a:off x="539553" y="3458965"/>
            <a:ext cx="1829519" cy="306637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bg2">
                    <a:lumMod val="75000"/>
                  </a:schemeClr>
                </a:solidFill>
              </a:rPr>
              <a:t>ЦЕЛЬ МУНИЦИПАЛЬНОЙ ПРОГРАММЫ</a:t>
            </a:r>
            <a:r>
              <a:rPr lang="en-US" sz="1200" b="1" dirty="0" smtClean="0">
                <a:solidFill>
                  <a:schemeClr val="bg2">
                    <a:lumMod val="75000"/>
                  </a:schemeClr>
                </a:solidFill>
              </a:rPr>
              <a:t>:</a:t>
            </a:r>
            <a:endParaRPr lang="ru-RU" sz="1200" b="1" dirty="0" smtClean="0">
              <a:solidFill>
                <a:schemeClr val="bg2">
                  <a:lumMod val="75000"/>
                </a:schemeClr>
              </a:solidFill>
            </a:endParaRPr>
          </a:p>
          <a:p>
            <a:pPr algn="ctr"/>
            <a:endParaRPr lang="ru-RU" sz="1200" b="1" dirty="0" smtClean="0">
              <a:solidFill>
                <a:schemeClr val="bg2">
                  <a:lumMod val="75000"/>
                </a:schemeClr>
              </a:solidFill>
            </a:endParaRPr>
          </a:p>
          <a:p>
            <a:pPr algn="ctr"/>
            <a:r>
              <a:rPr lang="ru-RU" sz="1200" b="1" dirty="0" smtClean="0">
                <a:solidFill>
                  <a:schemeClr val="bg2">
                    <a:lumMod val="75000"/>
                  </a:schemeClr>
                </a:solidFill>
              </a:rPr>
              <a:t>Профилактика </a:t>
            </a:r>
            <a:r>
              <a:rPr lang="ru-RU" sz="1200" b="1" dirty="0">
                <a:solidFill>
                  <a:schemeClr val="bg2">
                    <a:lumMod val="75000"/>
                  </a:schemeClr>
                </a:solidFill>
              </a:rPr>
              <a:t>правонарушений на территории </a:t>
            </a:r>
            <a:r>
              <a:rPr lang="ru-RU" sz="1200" b="1" dirty="0" smtClean="0">
                <a:solidFill>
                  <a:schemeClr val="bg2">
                    <a:lumMod val="75000"/>
                  </a:schemeClr>
                </a:solidFill>
              </a:rPr>
              <a:t>Репьёвского муниципального </a:t>
            </a:r>
            <a:r>
              <a:rPr lang="ru-RU" sz="1200" b="1" dirty="0">
                <a:solidFill>
                  <a:schemeClr val="bg2">
                    <a:lumMod val="75000"/>
                  </a:schemeClr>
                </a:solidFill>
              </a:rPr>
              <a:t>района.</a:t>
            </a:r>
            <a:endParaRPr lang="ru-RU" sz="1200" b="1" dirty="0" smtClean="0">
              <a:solidFill>
                <a:schemeClr val="bg2">
                  <a:lumMod val="75000"/>
                </a:schemeClr>
              </a:solidFill>
            </a:endParaRPr>
          </a:p>
          <a:p>
            <a:pPr algn="ctr"/>
            <a:endParaRPr lang="ru-RU" sz="1200" b="1" dirty="0">
              <a:solidFill>
                <a:schemeClr val="bg2">
                  <a:lumMod val="75000"/>
                </a:schemeClr>
              </a:solidFill>
            </a:endParaRPr>
          </a:p>
        </p:txBody>
      </p:sp>
      <p:sp>
        <p:nvSpPr>
          <p:cNvPr id="6" name="Скругленный прямоугольник 5"/>
          <p:cNvSpPr/>
          <p:nvPr/>
        </p:nvSpPr>
        <p:spPr>
          <a:xfrm>
            <a:off x="2483768" y="3439576"/>
            <a:ext cx="2383099" cy="3085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bg2">
                    <a:lumMod val="75000"/>
                  </a:schemeClr>
                </a:solidFill>
              </a:rPr>
              <a:t>ЗАДАЧИ МУНИЦИПАЛЬНОЙ ПРОГРАММЫ</a:t>
            </a:r>
            <a:r>
              <a:rPr lang="en-US" sz="1200" b="1" dirty="0" smtClean="0">
                <a:solidFill>
                  <a:schemeClr val="bg2">
                    <a:lumMod val="75000"/>
                  </a:schemeClr>
                </a:solidFill>
              </a:rPr>
              <a:t>:</a:t>
            </a:r>
            <a:endParaRPr lang="ru-RU" sz="1200" b="1" dirty="0">
              <a:solidFill>
                <a:schemeClr val="bg2">
                  <a:lumMod val="75000"/>
                </a:schemeClr>
              </a:solidFill>
            </a:endParaRPr>
          </a:p>
          <a:p>
            <a:r>
              <a:rPr lang="ru-RU" sz="1200" b="1" dirty="0">
                <a:solidFill>
                  <a:schemeClr val="bg2">
                    <a:lumMod val="75000"/>
                  </a:schemeClr>
                </a:solidFill>
              </a:rPr>
              <a:t>- профилактика правонарушений различных категорий граждан </a:t>
            </a:r>
            <a:r>
              <a:rPr lang="ru-RU" sz="1200" b="1" dirty="0" smtClean="0">
                <a:solidFill>
                  <a:schemeClr val="bg2">
                    <a:lumMod val="75000"/>
                  </a:schemeClr>
                </a:solidFill>
              </a:rPr>
              <a:t>Репьёвского муниципального </a:t>
            </a:r>
            <a:r>
              <a:rPr lang="ru-RU" sz="1200" b="1" dirty="0">
                <a:solidFill>
                  <a:schemeClr val="bg2">
                    <a:lumMod val="75000"/>
                  </a:schemeClr>
                </a:solidFill>
              </a:rPr>
              <a:t>района.</a:t>
            </a:r>
          </a:p>
          <a:p>
            <a:r>
              <a:rPr lang="ru-RU" sz="1200" b="1" dirty="0">
                <a:solidFill>
                  <a:schemeClr val="bg2">
                    <a:lumMod val="75000"/>
                  </a:schemeClr>
                </a:solidFill>
              </a:rPr>
              <a:t>- снижение уровня преступности на территории </a:t>
            </a:r>
            <a:r>
              <a:rPr lang="ru-RU" sz="1200" b="1" dirty="0" smtClean="0">
                <a:solidFill>
                  <a:schemeClr val="bg2">
                    <a:lumMod val="75000"/>
                  </a:schemeClr>
                </a:solidFill>
              </a:rPr>
              <a:t>Репьёвского </a:t>
            </a:r>
            <a:r>
              <a:rPr lang="ru-RU" sz="1200" b="1" dirty="0">
                <a:solidFill>
                  <a:schemeClr val="bg2">
                    <a:lumMod val="75000"/>
                  </a:schemeClr>
                </a:solidFill>
              </a:rPr>
              <a:t>муниципального района</a:t>
            </a:r>
            <a:r>
              <a:rPr lang="ru-RU" sz="1200" b="1" dirty="0">
                <a:solidFill>
                  <a:schemeClr val="tx1"/>
                </a:solidFill>
              </a:rPr>
              <a:t>.</a:t>
            </a:r>
          </a:p>
        </p:txBody>
      </p:sp>
      <p:sp>
        <p:nvSpPr>
          <p:cNvPr id="7" name="Скругленный прямоугольник 6"/>
          <p:cNvSpPr/>
          <p:nvPr/>
        </p:nvSpPr>
        <p:spPr>
          <a:xfrm>
            <a:off x="4981563" y="3442446"/>
            <a:ext cx="4054933" cy="3082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bg2">
                    <a:lumMod val="75000"/>
                  </a:schemeClr>
                </a:solidFill>
              </a:rPr>
              <a:t>ОЖИДАЕМЫЕ КОНЕЧНЫЕ РЕЗУЛЬТАТЫ</a:t>
            </a:r>
            <a:r>
              <a:rPr lang="en-US" sz="1200" b="1" dirty="0" smtClean="0">
                <a:solidFill>
                  <a:schemeClr val="bg2">
                    <a:lumMod val="75000"/>
                  </a:schemeClr>
                </a:solidFill>
              </a:rPr>
              <a:t>:</a:t>
            </a:r>
            <a:endParaRPr lang="ru-RU" sz="1200" b="1" dirty="0" smtClean="0">
              <a:solidFill>
                <a:schemeClr val="bg2">
                  <a:lumMod val="75000"/>
                </a:schemeClr>
              </a:solidFill>
            </a:endParaRPr>
          </a:p>
          <a:p>
            <a:r>
              <a:rPr lang="ru-RU" sz="1200" b="1" dirty="0">
                <a:solidFill>
                  <a:schemeClr val="bg2">
                    <a:lumMod val="75000"/>
                  </a:schemeClr>
                </a:solidFill>
              </a:rPr>
              <a:t>- повышение эффективности работы системы профилактики правонарушений органов местного самоуправления на территории </a:t>
            </a:r>
            <a:r>
              <a:rPr lang="ru-RU" sz="1200" b="1" dirty="0" smtClean="0">
                <a:solidFill>
                  <a:schemeClr val="bg2">
                    <a:lumMod val="75000"/>
                  </a:schemeClr>
                </a:solidFill>
              </a:rPr>
              <a:t>Репьёвского </a:t>
            </a:r>
            <a:r>
              <a:rPr lang="ru-RU" sz="1200" b="1" dirty="0">
                <a:solidFill>
                  <a:schemeClr val="bg2">
                    <a:lumMod val="75000"/>
                  </a:schemeClr>
                </a:solidFill>
              </a:rPr>
              <a:t>муниципального района;</a:t>
            </a:r>
          </a:p>
          <a:p>
            <a:r>
              <a:rPr lang="ru-RU" sz="1200" b="1" dirty="0">
                <a:solidFill>
                  <a:schemeClr val="bg2">
                    <a:lumMod val="75000"/>
                  </a:schemeClr>
                </a:solidFill>
              </a:rPr>
              <a:t>- количество молодежи, вовлеченных в профилактических мероприятиях от общей численности молодежи в районе;</a:t>
            </a:r>
          </a:p>
          <a:p>
            <a:r>
              <a:rPr lang="ru-RU" sz="1200" b="1" dirty="0">
                <a:solidFill>
                  <a:schemeClr val="bg2">
                    <a:lumMod val="75000"/>
                  </a:schemeClr>
                </a:solidFill>
              </a:rPr>
              <a:t>- сокращение общего количества преступлений, совершаемых на территории </a:t>
            </a:r>
            <a:r>
              <a:rPr lang="ru-RU" sz="1200" b="1" dirty="0" smtClean="0">
                <a:solidFill>
                  <a:schemeClr val="bg2">
                    <a:lumMod val="75000"/>
                  </a:schemeClr>
                </a:solidFill>
              </a:rPr>
              <a:t>Репьёвского </a:t>
            </a:r>
            <a:r>
              <a:rPr lang="ru-RU" sz="1200" b="1" dirty="0">
                <a:solidFill>
                  <a:schemeClr val="bg2">
                    <a:lumMod val="75000"/>
                  </a:schemeClr>
                </a:solidFill>
              </a:rPr>
              <a:t>муниципального района;</a:t>
            </a:r>
          </a:p>
          <a:p>
            <a:r>
              <a:rPr lang="ru-RU" sz="1200" b="1" dirty="0">
                <a:solidFill>
                  <a:schemeClr val="bg2">
                    <a:lumMod val="75000"/>
                  </a:schemeClr>
                </a:solidFill>
              </a:rPr>
              <a:t>- сокращение количества правонарушений, совершаемых на территории </a:t>
            </a:r>
            <a:r>
              <a:rPr lang="ru-RU" sz="1200" b="1" dirty="0" smtClean="0">
                <a:solidFill>
                  <a:schemeClr val="bg2">
                    <a:lumMod val="75000"/>
                  </a:schemeClr>
                </a:solidFill>
              </a:rPr>
              <a:t>Репьёвского </a:t>
            </a:r>
            <a:r>
              <a:rPr lang="ru-RU" sz="1200" b="1" dirty="0">
                <a:solidFill>
                  <a:schemeClr val="bg2">
                    <a:lumMod val="75000"/>
                  </a:schemeClr>
                </a:solidFill>
              </a:rPr>
              <a:t>муниципального района;</a:t>
            </a:r>
          </a:p>
          <a:p>
            <a:r>
              <a:rPr lang="ru-RU" sz="1200" b="1" dirty="0">
                <a:solidFill>
                  <a:schemeClr val="bg2">
                    <a:lumMod val="75000"/>
                  </a:schemeClr>
                </a:solidFill>
              </a:rPr>
              <a:t>- сокращение количества преступлений, совершаемых несовершеннолетними.</a:t>
            </a:r>
          </a:p>
        </p:txBody>
      </p:sp>
      <p:sp>
        <p:nvSpPr>
          <p:cNvPr id="8" name="Стрелка вниз 7"/>
          <p:cNvSpPr/>
          <p:nvPr/>
        </p:nvSpPr>
        <p:spPr>
          <a:xfrm>
            <a:off x="1169835" y="3070283"/>
            <a:ext cx="670281" cy="306538"/>
          </a:xfrm>
          <a:prstGeom prst="downArrow">
            <a:avLst/>
          </a:prstGeom>
          <a:blipFill>
            <a:blip r:embed="rId3"/>
            <a:tile tx="0" ty="0" sx="100000" sy="100000" flip="none" algn="tl"/>
          </a:bli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3340176" y="3070283"/>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660232" y="3060588"/>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4395600" y="1580002"/>
            <a:ext cx="670281" cy="306538"/>
          </a:xfrm>
          <a:prstGeom prst="downArrow">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30386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55" y="220934"/>
            <a:ext cx="8031946" cy="868958"/>
          </a:xfrm>
        </p:spPr>
        <p:style>
          <a:lnRef idx="0">
            <a:schemeClr val="accent2"/>
          </a:lnRef>
          <a:fillRef idx="3">
            <a:schemeClr val="accent2"/>
          </a:fillRef>
          <a:effectRef idx="3">
            <a:schemeClr val="accent2"/>
          </a:effectRef>
          <a:fontRef idx="minor">
            <a:schemeClr val="lt1"/>
          </a:fontRef>
        </p:style>
        <p:txBody>
          <a:bodyPr>
            <a:normAutofit/>
          </a:bodyPr>
          <a:lstStyle/>
          <a:p>
            <a:r>
              <a:rPr lang="ru-RU" sz="2000" b="1" dirty="0" smtClean="0"/>
              <a:t>Динамика темпов роста средней заработной платы по отдельным категориям работников бюджетной сферы</a:t>
            </a:r>
            <a:endParaRPr lang="ru-RU" sz="2000" b="1" dirty="0"/>
          </a:p>
        </p:txBody>
      </p:sp>
      <p:sp>
        <p:nvSpPr>
          <p:cNvPr id="3" name="Content Placeholder 2"/>
          <p:cNvSpPr>
            <a:spLocks noGrp="1"/>
          </p:cNvSpPr>
          <p:nvPr>
            <p:ph idx="1"/>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7" name="Rectangle 6"/>
          <p:cNvSpPr/>
          <p:nvPr/>
        </p:nvSpPr>
        <p:spPr>
          <a:xfrm>
            <a:off x="572502" y="1250242"/>
            <a:ext cx="4856754" cy="2035882"/>
          </a:xfrm>
          <a:prstGeom prst="rect">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Категории работников</a:t>
            </a:r>
            <a:endParaRPr lang="ru-RU" b="1" dirty="0"/>
          </a:p>
        </p:txBody>
      </p:sp>
      <p:sp>
        <p:nvSpPr>
          <p:cNvPr id="10" name="Flowchart: Process 9"/>
          <p:cNvSpPr/>
          <p:nvPr/>
        </p:nvSpPr>
        <p:spPr>
          <a:xfrm>
            <a:off x="5502020" y="1274616"/>
            <a:ext cx="1087530" cy="42862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t>2023год</a:t>
            </a:r>
            <a:endParaRPr lang="ru-RU" sz="1600" b="1" dirty="0"/>
          </a:p>
        </p:txBody>
      </p:sp>
      <p:sp>
        <p:nvSpPr>
          <p:cNvPr id="11" name="Flowchart: Process 10"/>
          <p:cNvSpPr/>
          <p:nvPr/>
        </p:nvSpPr>
        <p:spPr>
          <a:xfrm>
            <a:off x="6659662" y="1274616"/>
            <a:ext cx="2000264" cy="42862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t>Прогноз на </a:t>
            </a:r>
            <a:r>
              <a:rPr lang="ru-RU" sz="1600" b="1" dirty="0" smtClean="0"/>
              <a:t>2024г</a:t>
            </a:r>
            <a:r>
              <a:rPr lang="ru-RU" sz="1600" b="1" dirty="0" smtClean="0"/>
              <a:t>.</a:t>
            </a:r>
            <a:endParaRPr lang="ru-RU" sz="1600" b="1" dirty="0"/>
          </a:p>
        </p:txBody>
      </p:sp>
      <p:sp>
        <p:nvSpPr>
          <p:cNvPr id="12" name="Flowchart: Process 11"/>
          <p:cNvSpPr/>
          <p:nvPr/>
        </p:nvSpPr>
        <p:spPr>
          <a:xfrm>
            <a:off x="5500694" y="1804976"/>
            <a:ext cx="1087530" cy="14811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4" name="Flowchart: Process 13"/>
          <p:cNvSpPr/>
          <p:nvPr/>
        </p:nvSpPr>
        <p:spPr>
          <a:xfrm>
            <a:off x="7720362" y="1804975"/>
            <a:ext cx="859602" cy="1514999"/>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Темп роста к </a:t>
            </a:r>
            <a:r>
              <a:rPr lang="ru-RU" sz="1400" b="1" dirty="0" smtClean="0"/>
              <a:t>2023 </a:t>
            </a:r>
            <a:r>
              <a:rPr lang="ru-RU" sz="1400" b="1" dirty="0" smtClean="0"/>
              <a:t>году</a:t>
            </a:r>
            <a:endParaRPr lang="ru-RU" sz="1400" b="1" dirty="0"/>
          </a:p>
        </p:txBody>
      </p:sp>
      <p:sp>
        <p:nvSpPr>
          <p:cNvPr id="15" name="Flowchart: Process 14"/>
          <p:cNvSpPr/>
          <p:nvPr/>
        </p:nvSpPr>
        <p:spPr>
          <a:xfrm>
            <a:off x="6659662" y="1804976"/>
            <a:ext cx="1008682" cy="1500932"/>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dirty="0" smtClean="0"/>
              <a:t>Средняя зарплата по целевому показателю</a:t>
            </a:r>
            <a:endParaRPr lang="ru-RU" sz="1400" b="1" dirty="0"/>
          </a:p>
        </p:txBody>
      </p:sp>
      <p:sp>
        <p:nvSpPr>
          <p:cNvPr id="16" name="Flowchart: Process 15"/>
          <p:cNvSpPr/>
          <p:nvPr/>
        </p:nvSpPr>
        <p:spPr>
          <a:xfrm>
            <a:off x="572502" y="550070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Работники учреждений культуры</a:t>
            </a:r>
            <a:endParaRPr lang="ru-RU" b="1" dirty="0"/>
          </a:p>
        </p:txBody>
      </p:sp>
      <p:sp>
        <p:nvSpPr>
          <p:cNvPr id="17" name="Flowchart: Process 16"/>
          <p:cNvSpPr/>
          <p:nvPr/>
        </p:nvSpPr>
        <p:spPr>
          <a:xfrm>
            <a:off x="572502" y="335756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общего образования</a:t>
            </a:r>
            <a:endParaRPr lang="ru-RU" b="1" dirty="0"/>
          </a:p>
        </p:txBody>
      </p:sp>
      <p:sp>
        <p:nvSpPr>
          <p:cNvPr id="18" name="Flowchart: Process 17"/>
          <p:cNvSpPr/>
          <p:nvPr/>
        </p:nvSpPr>
        <p:spPr>
          <a:xfrm>
            <a:off x="572502" y="407194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дошкольного образования</a:t>
            </a:r>
            <a:endParaRPr lang="ru-RU" b="1" dirty="0"/>
          </a:p>
        </p:txBody>
      </p:sp>
      <p:sp>
        <p:nvSpPr>
          <p:cNvPr id="19" name="Flowchart: Process 18"/>
          <p:cNvSpPr/>
          <p:nvPr/>
        </p:nvSpPr>
        <p:spPr>
          <a:xfrm>
            <a:off x="572502" y="4786322"/>
            <a:ext cx="4856754" cy="612648"/>
          </a:xfrm>
          <a:prstGeom prst="flowChartProcess">
            <a:avLst/>
          </a:prstGeom>
          <a:solidFill>
            <a:srgbClr val="FFFF99"/>
          </a:solidFill>
        </p:spPr>
        <p:style>
          <a:lnRef idx="1">
            <a:schemeClr val="accent3"/>
          </a:lnRef>
          <a:fillRef idx="2">
            <a:schemeClr val="accent3"/>
          </a:fillRef>
          <a:effectRef idx="1">
            <a:schemeClr val="accent3"/>
          </a:effectRef>
          <a:fontRef idx="minor">
            <a:schemeClr val="dk1"/>
          </a:fontRef>
        </p:style>
        <p:txBody>
          <a:bodyPr rtlCol="0" anchor="ctr"/>
          <a:lstStyle/>
          <a:p>
            <a:r>
              <a:rPr lang="ru-RU" b="1" dirty="0" smtClean="0"/>
              <a:t>Педагогические работники дополнительного образования детей</a:t>
            </a:r>
            <a:endParaRPr lang="ru-RU" b="1" dirty="0"/>
          </a:p>
        </p:txBody>
      </p:sp>
      <p:sp>
        <p:nvSpPr>
          <p:cNvPr id="20" name="Flowchart: Process 19"/>
          <p:cNvSpPr/>
          <p:nvPr/>
        </p:nvSpPr>
        <p:spPr>
          <a:xfrm>
            <a:off x="5500694" y="550070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t>36411</a:t>
            </a:r>
          </a:p>
        </p:txBody>
      </p:sp>
      <p:sp>
        <p:nvSpPr>
          <p:cNvPr id="21" name="Flowchart: Process 20"/>
          <p:cNvSpPr/>
          <p:nvPr/>
        </p:nvSpPr>
        <p:spPr>
          <a:xfrm>
            <a:off x="5500694" y="335756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t>39754</a:t>
            </a:r>
          </a:p>
        </p:txBody>
      </p:sp>
      <p:sp>
        <p:nvSpPr>
          <p:cNvPr id="22" name="Flowchart: Process 21"/>
          <p:cNvSpPr/>
          <p:nvPr/>
        </p:nvSpPr>
        <p:spPr>
          <a:xfrm>
            <a:off x="5500694" y="407194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t>38164</a:t>
            </a:r>
          </a:p>
        </p:txBody>
      </p:sp>
      <p:sp>
        <p:nvSpPr>
          <p:cNvPr id="23" name="Flowchart: Process 22"/>
          <p:cNvSpPr/>
          <p:nvPr/>
        </p:nvSpPr>
        <p:spPr>
          <a:xfrm>
            <a:off x="5511534" y="4786322"/>
            <a:ext cx="1087530" cy="61264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t>43729</a:t>
            </a:r>
          </a:p>
        </p:txBody>
      </p:sp>
      <p:sp>
        <p:nvSpPr>
          <p:cNvPr id="28" name="Flowchart: Process 27"/>
          <p:cNvSpPr/>
          <p:nvPr/>
        </p:nvSpPr>
        <p:spPr>
          <a:xfrm>
            <a:off x="6659662" y="550070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41738</a:t>
            </a:r>
            <a:endParaRPr lang="ru-RU" b="1" dirty="0"/>
          </a:p>
        </p:txBody>
      </p:sp>
      <p:sp>
        <p:nvSpPr>
          <p:cNvPr id="29" name="Flowchart: Process 28"/>
          <p:cNvSpPr/>
          <p:nvPr/>
        </p:nvSpPr>
        <p:spPr>
          <a:xfrm>
            <a:off x="6659662" y="3377144"/>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45292</a:t>
            </a:r>
            <a:endParaRPr lang="ru-RU" b="1" dirty="0"/>
          </a:p>
        </p:txBody>
      </p:sp>
      <p:sp>
        <p:nvSpPr>
          <p:cNvPr id="30" name="Flowchart: Process 29"/>
          <p:cNvSpPr/>
          <p:nvPr/>
        </p:nvSpPr>
        <p:spPr>
          <a:xfrm>
            <a:off x="6659662" y="407194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43452</a:t>
            </a:r>
            <a:endParaRPr lang="ru-RU" b="1" dirty="0"/>
          </a:p>
        </p:txBody>
      </p:sp>
      <p:sp>
        <p:nvSpPr>
          <p:cNvPr id="31" name="Flowchart: Process 30"/>
          <p:cNvSpPr/>
          <p:nvPr/>
        </p:nvSpPr>
        <p:spPr>
          <a:xfrm>
            <a:off x="6659662" y="4786322"/>
            <a:ext cx="10086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49912</a:t>
            </a:r>
            <a:endParaRPr lang="ru-RU" b="1" dirty="0"/>
          </a:p>
        </p:txBody>
      </p:sp>
      <p:sp>
        <p:nvSpPr>
          <p:cNvPr id="32" name="Flowchart: Process 31"/>
          <p:cNvSpPr/>
          <p:nvPr/>
        </p:nvSpPr>
        <p:spPr>
          <a:xfrm>
            <a:off x="7748002" y="5500702"/>
            <a:ext cx="831960"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114,6</a:t>
            </a:r>
            <a:endParaRPr lang="ru-RU" b="1" dirty="0"/>
          </a:p>
        </p:txBody>
      </p:sp>
      <p:sp>
        <p:nvSpPr>
          <p:cNvPr id="33" name="Flowchart: Process 32"/>
          <p:cNvSpPr/>
          <p:nvPr/>
        </p:nvSpPr>
        <p:spPr>
          <a:xfrm>
            <a:off x="7739782" y="3382877"/>
            <a:ext cx="840182"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113,9</a:t>
            </a:r>
            <a:endParaRPr lang="ru-RU" b="1" dirty="0"/>
          </a:p>
        </p:txBody>
      </p:sp>
      <p:sp>
        <p:nvSpPr>
          <p:cNvPr id="34" name="Flowchart: Process 33"/>
          <p:cNvSpPr/>
          <p:nvPr/>
        </p:nvSpPr>
        <p:spPr>
          <a:xfrm>
            <a:off x="7737320" y="4077657"/>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113,9</a:t>
            </a:r>
            <a:endParaRPr lang="ru-RU" b="1" dirty="0"/>
          </a:p>
        </p:txBody>
      </p:sp>
      <p:sp>
        <p:nvSpPr>
          <p:cNvPr id="35" name="Flowchart: Process 34"/>
          <p:cNvSpPr/>
          <p:nvPr/>
        </p:nvSpPr>
        <p:spPr>
          <a:xfrm>
            <a:off x="7737319" y="4793819"/>
            <a:ext cx="842643"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114,1</a:t>
            </a:r>
            <a:endParaRPr lang="ru-RU" b="1" dirty="0"/>
          </a:p>
        </p:txBody>
      </p:sp>
    </p:spTree>
    <p:extLst>
      <p:ext uri="{BB962C8B-B14F-4D97-AF65-F5344CB8AC3E}">
        <p14:creationId xmlns:p14="http://schemas.microsoft.com/office/powerpoint/2010/main" val="22489015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76422" cy="994122"/>
          </a:xfr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ru-RU" sz="2400" b="1" dirty="0" smtClean="0">
                <a:solidFill>
                  <a:schemeClr val="tx1"/>
                </a:solidFill>
              </a:rPr>
              <a:t>«</a:t>
            </a:r>
            <a:r>
              <a:rPr lang="ru-RU" sz="2400" b="1" dirty="0" smtClean="0">
                <a:solidFill>
                  <a:schemeClr val="accent3">
                    <a:lumMod val="50000"/>
                  </a:schemeClr>
                </a:solidFill>
              </a:rPr>
              <a:t>Программная» структура расходов районного бюджета на 2024-2026 годы (1)</a:t>
            </a:r>
            <a:endParaRPr lang="ru-RU" sz="2400" b="1" dirty="0">
              <a:solidFill>
                <a:schemeClr val="accent3">
                  <a:lumMod val="50000"/>
                </a:schemeClr>
              </a:solidFill>
            </a:endParaRPr>
          </a:p>
        </p:txBody>
      </p:sp>
      <p:sp>
        <p:nvSpPr>
          <p:cNvPr id="3" name="Content Placeholder 2"/>
          <p:cNvSpPr>
            <a:spLocks noGrp="1"/>
          </p:cNvSpPr>
          <p:nvPr>
            <p:ph idx="1"/>
          </p:nvPr>
        </p:nvSpPr>
        <p:spPr>
          <a:xfrm>
            <a:off x="457200" y="1600200"/>
            <a:ext cx="8329642" cy="452596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179512" y="1444189"/>
            <a:ext cx="47920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accent3">
                    <a:lumMod val="50000"/>
                  </a:schemeClr>
                </a:solidFill>
              </a:rPr>
              <a:t>Наименование программы</a:t>
            </a:r>
            <a:endParaRPr lang="ru-RU" b="1" dirty="0">
              <a:solidFill>
                <a:schemeClr val="accent3">
                  <a:lumMod val="50000"/>
                </a:schemeClr>
              </a:solidFill>
            </a:endParaRPr>
          </a:p>
        </p:txBody>
      </p:sp>
      <p:sp>
        <p:nvSpPr>
          <p:cNvPr id="5" name="Rectangle 4"/>
          <p:cNvSpPr/>
          <p:nvPr/>
        </p:nvSpPr>
        <p:spPr>
          <a:xfrm>
            <a:off x="7665886" y="1500744"/>
            <a:ext cx="112095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3">
                    <a:lumMod val="50000"/>
                  </a:schemeClr>
                </a:solidFill>
              </a:rPr>
              <a:t>2026 год</a:t>
            </a:r>
          </a:p>
          <a:p>
            <a:pPr algn="ctr"/>
            <a:r>
              <a:rPr lang="ru-RU" sz="1400" b="1" dirty="0" smtClean="0">
                <a:solidFill>
                  <a:schemeClr val="accent3">
                    <a:lumMod val="50000"/>
                  </a:schemeClr>
                </a:solidFill>
              </a:rPr>
              <a:t>тыс. руб.</a:t>
            </a:r>
            <a:endParaRPr lang="ru-RU" sz="1400" b="1" dirty="0">
              <a:solidFill>
                <a:schemeClr val="accent3">
                  <a:lumMod val="50000"/>
                </a:schemeClr>
              </a:solidFill>
            </a:endParaRPr>
          </a:p>
        </p:txBody>
      </p:sp>
      <p:sp>
        <p:nvSpPr>
          <p:cNvPr id="6" name="Rectangle 5"/>
          <p:cNvSpPr/>
          <p:nvPr/>
        </p:nvSpPr>
        <p:spPr>
          <a:xfrm>
            <a:off x="179512" y="2114721"/>
            <a:ext cx="47920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smtClean="0">
                <a:solidFill>
                  <a:schemeClr val="accent2">
                    <a:lumMod val="75000"/>
                  </a:schemeClr>
                </a:solidFill>
              </a:rPr>
              <a:t>Развитие образования</a:t>
            </a:r>
            <a:endParaRPr lang="ru-RU" sz="1400" b="1" dirty="0">
              <a:solidFill>
                <a:schemeClr val="accent2">
                  <a:lumMod val="75000"/>
                </a:schemeClr>
              </a:solidFill>
            </a:endParaRPr>
          </a:p>
        </p:txBody>
      </p:sp>
      <p:sp>
        <p:nvSpPr>
          <p:cNvPr id="7" name="Rectangle 6"/>
          <p:cNvSpPr/>
          <p:nvPr/>
        </p:nvSpPr>
        <p:spPr>
          <a:xfrm>
            <a:off x="173335" y="3600700"/>
            <a:ext cx="4792046"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Развитие культуры</a:t>
            </a:r>
            <a:endParaRPr lang="ru-RU" sz="1400" b="1" dirty="0">
              <a:solidFill>
                <a:schemeClr val="accent2">
                  <a:lumMod val="75000"/>
                </a:schemeClr>
              </a:solidFill>
            </a:endParaRPr>
          </a:p>
        </p:txBody>
      </p:sp>
      <p:sp>
        <p:nvSpPr>
          <p:cNvPr id="8" name="Rectangle 7"/>
          <p:cNvSpPr/>
          <p:nvPr/>
        </p:nvSpPr>
        <p:spPr>
          <a:xfrm>
            <a:off x="173335" y="4243641"/>
            <a:ext cx="47920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r>
              <a:rPr lang="ru-RU" sz="1400" b="1" dirty="0" smtClean="0">
                <a:solidFill>
                  <a:schemeClr val="accent2">
                    <a:lumMod val="75000"/>
                  </a:schemeClr>
                </a:solidFill>
              </a:rPr>
              <a:t>Развитие физической культуры и спорта</a:t>
            </a:r>
            <a:endParaRPr lang="ru-RU" sz="1400" b="1" dirty="0">
              <a:solidFill>
                <a:schemeClr val="accent2">
                  <a:lumMod val="75000"/>
                </a:schemeClr>
              </a:solidFill>
            </a:endParaRPr>
          </a:p>
        </p:txBody>
      </p:sp>
      <p:sp>
        <p:nvSpPr>
          <p:cNvPr id="10" name="Rectangle 9"/>
          <p:cNvSpPr/>
          <p:nvPr/>
        </p:nvSpPr>
        <p:spPr>
          <a:xfrm>
            <a:off x="173335" y="2772477"/>
            <a:ext cx="480440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Обеспечение доступным и комфортным жильем и коммунальными услугами населения Репьёвского района</a:t>
            </a:r>
            <a:endParaRPr lang="ru-RU" sz="1400" b="1" dirty="0">
              <a:solidFill>
                <a:schemeClr val="accent2">
                  <a:lumMod val="75000"/>
                </a:schemeClr>
              </a:solidFill>
            </a:endParaRPr>
          </a:p>
        </p:txBody>
      </p:sp>
      <p:sp>
        <p:nvSpPr>
          <p:cNvPr id="11" name="Rectangle 10"/>
          <p:cNvSpPr/>
          <p:nvPr/>
        </p:nvSpPr>
        <p:spPr>
          <a:xfrm>
            <a:off x="185689" y="4843733"/>
            <a:ext cx="4792046"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r>
              <a:rPr lang="ru-RU" sz="1400" b="1" dirty="0" smtClean="0">
                <a:solidFill>
                  <a:schemeClr val="accent2">
                    <a:lumMod val="75000"/>
                  </a:schemeClr>
                </a:solidFill>
              </a:rPr>
              <a:t>Экономическое развитие и инновационная экономика</a:t>
            </a:r>
            <a:endParaRPr lang="ru-RU" sz="1400" b="1" dirty="0">
              <a:solidFill>
                <a:schemeClr val="accent2">
                  <a:lumMod val="75000"/>
                </a:schemeClr>
              </a:solidFill>
            </a:endParaRPr>
          </a:p>
        </p:txBody>
      </p:sp>
      <p:sp>
        <p:nvSpPr>
          <p:cNvPr id="12" name="Rectangle 11"/>
          <p:cNvSpPr/>
          <p:nvPr/>
        </p:nvSpPr>
        <p:spPr>
          <a:xfrm>
            <a:off x="185689" y="5515263"/>
            <a:ext cx="4792046" cy="714380"/>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Организация деятельности административной комиссии муниципального района</a:t>
            </a:r>
            <a:endParaRPr lang="ru-RU" sz="1400" b="1" dirty="0">
              <a:solidFill>
                <a:schemeClr val="accent2">
                  <a:lumMod val="75000"/>
                </a:schemeClr>
              </a:solidFill>
            </a:endParaRPr>
          </a:p>
        </p:txBody>
      </p:sp>
      <p:sp>
        <p:nvSpPr>
          <p:cNvPr id="15" name="Rectangle 14"/>
          <p:cNvSpPr/>
          <p:nvPr/>
        </p:nvSpPr>
        <p:spPr>
          <a:xfrm>
            <a:off x="7687939" y="2801583"/>
            <a:ext cx="111286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1921,6</a:t>
            </a:r>
            <a:endParaRPr lang="ru-RU" sz="1600" b="1" dirty="0">
              <a:solidFill>
                <a:schemeClr val="accent2">
                  <a:lumMod val="75000"/>
                </a:schemeClr>
              </a:solidFill>
            </a:endParaRPr>
          </a:p>
        </p:txBody>
      </p:sp>
      <p:sp>
        <p:nvSpPr>
          <p:cNvPr id="16" name="Rectangle 15"/>
          <p:cNvSpPr/>
          <p:nvPr/>
        </p:nvSpPr>
        <p:spPr>
          <a:xfrm>
            <a:off x="7673982" y="3586904"/>
            <a:ext cx="1112860" cy="58530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46859,3</a:t>
            </a:r>
            <a:endParaRPr lang="ru-RU" sz="1600" b="1" dirty="0">
              <a:solidFill>
                <a:schemeClr val="accent2">
                  <a:lumMod val="75000"/>
                </a:schemeClr>
              </a:solidFill>
            </a:endParaRPr>
          </a:p>
        </p:txBody>
      </p:sp>
      <p:sp>
        <p:nvSpPr>
          <p:cNvPr id="17" name="Rectangle 16"/>
          <p:cNvSpPr/>
          <p:nvPr/>
        </p:nvSpPr>
        <p:spPr>
          <a:xfrm>
            <a:off x="7687939" y="4243641"/>
            <a:ext cx="1098903"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8472,7</a:t>
            </a:r>
            <a:endParaRPr lang="ru-RU" sz="1600" b="1" dirty="0">
              <a:solidFill>
                <a:schemeClr val="accent2">
                  <a:lumMod val="75000"/>
                </a:schemeClr>
              </a:solidFill>
            </a:endParaRPr>
          </a:p>
        </p:txBody>
      </p:sp>
      <p:sp>
        <p:nvSpPr>
          <p:cNvPr id="18" name="Rectangle 17"/>
          <p:cNvSpPr/>
          <p:nvPr/>
        </p:nvSpPr>
        <p:spPr>
          <a:xfrm>
            <a:off x="7673982" y="4843306"/>
            <a:ext cx="1112860"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2758</a:t>
            </a:r>
            <a:endParaRPr lang="ru-RU" sz="1600" b="1" dirty="0">
              <a:solidFill>
                <a:schemeClr val="accent2">
                  <a:lumMod val="75000"/>
                </a:schemeClr>
              </a:solidFill>
            </a:endParaRPr>
          </a:p>
        </p:txBody>
      </p:sp>
      <p:sp>
        <p:nvSpPr>
          <p:cNvPr id="19" name="Rectangle 18"/>
          <p:cNvSpPr/>
          <p:nvPr/>
        </p:nvSpPr>
        <p:spPr>
          <a:xfrm>
            <a:off x="7665886" y="5481438"/>
            <a:ext cx="1112860"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509</a:t>
            </a:r>
            <a:endParaRPr lang="ru-RU" sz="1600" b="1" dirty="0">
              <a:solidFill>
                <a:schemeClr val="accent2">
                  <a:lumMod val="75000"/>
                </a:schemeClr>
              </a:solidFill>
            </a:endParaRPr>
          </a:p>
        </p:txBody>
      </p:sp>
      <p:sp>
        <p:nvSpPr>
          <p:cNvPr id="20" name="Rectangle 18"/>
          <p:cNvSpPr/>
          <p:nvPr/>
        </p:nvSpPr>
        <p:spPr>
          <a:xfrm>
            <a:off x="5040655" y="5495039"/>
            <a:ext cx="1265123"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502</a:t>
            </a:r>
            <a:endParaRPr lang="ru-RU" sz="1600" b="1" dirty="0">
              <a:solidFill>
                <a:schemeClr val="accent2">
                  <a:lumMod val="75000"/>
                </a:schemeClr>
              </a:solidFill>
            </a:endParaRPr>
          </a:p>
        </p:txBody>
      </p:sp>
      <p:sp>
        <p:nvSpPr>
          <p:cNvPr id="21" name="Rectangle 18"/>
          <p:cNvSpPr/>
          <p:nvPr/>
        </p:nvSpPr>
        <p:spPr>
          <a:xfrm>
            <a:off x="6366778" y="5481438"/>
            <a:ext cx="1210756" cy="71438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507</a:t>
            </a:r>
            <a:endParaRPr lang="ru-RU" sz="1600" b="1" dirty="0">
              <a:solidFill>
                <a:schemeClr val="accent2">
                  <a:lumMod val="75000"/>
                </a:schemeClr>
              </a:solidFill>
            </a:endParaRPr>
          </a:p>
        </p:txBody>
      </p:sp>
      <p:sp>
        <p:nvSpPr>
          <p:cNvPr id="22" name="Rectangle 17"/>
          <p:cNvSpPr/>
          <p:nvPr/>
        </p:nvSpPr>
        <p:spPr>
          <a:xfrm>
            <a:off x="6377832" y="4835620"/>
            <a:ext cx="1227051"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2680</a:t>
            </a:r>
            <a:endParaRPr lang="ru-RU" sz="1600" b="1" dirty="0">
              <a:solidFill>
                <a:schemeClr val="accent2">
                  <a:lumMod val="75000"/>
                </a:schemeClr>
              </a:solidFill>
            </a:endParaRPr>
          </a:p>
        </p:txBody>
      </p:sp>
      <p:sp>
        <p:nvSpPr>
          <p:cNvPr id="23" name="Rectangle 17"/>
          <p:cNvSpPr/>
          <p:nvPr/>
        </p:nvSpPr>
        <p:spPr>
          <a:xfrm>
            <a:off x="5040655" y="4843306"/>
            <a:ext cx="1265123" cy="571504"/>
          </a:xfrm>
          <a:prstGeom prst="rect">
            <a:avLst/>
          </a:prstGeom>
          <a:solidFill>
            <a:srgbClr val="FFCC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2">
                    <a:lumMod val="75000"/>
                  </a:schemeClr>
                </a:solidFill>
              </a:rPr>
              <a:t>2602</a:t>
            </a:r>
            <a:endParaRPr lang="ru-RU" sz="1600" b="1" dirty="0">
              <a:solidFill>
                <a:schemeClr val="accent2">
                  <a:lumMod val="75000"/>
                </a:schemeClr>
              </a:solidFill>
            </a:endParaRPr>
          </a:p>
        </p:txBody>
      </p:sp>
      <p:sp>
        <p:nvSpPr>
          <p:cNvPr id="24" name="Rectangle 16"/>
          <p:cNvSpPr/>
          <p:nvPr/>
        </p:nvSpPr>
        <p:spPr>
          <a:xfrm>
            <a:off x="6390333" y="4243641"/>
            <a:ext cx="1214551"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7852,1</a:t>
            </a:r>
            <a:endParaRPr lang="ru-RU" sz="1600" b="1" dirty="0">
              <a:solidFill>
                <a:schemeClr val="accent2">
                  <a:lumMod val="75000"/>
                </a:schemeClr>
              </a:solidFill>
            </a:endParaRPr>
          </a:p>
        </p:txBody>
      </p:sp>
      <p:sp>
        <p:nvSpPr>
          <p:cNvPr id="25" name="Rectangle 16"/>
          <p:cNvSpPr/>
          <p:nvPr/>
        </p:nvSpPr>
        <p:spPr>
          <a:xfrm>
            <a:off x="5046832" y="4257434"/>
            <a:ext cx="1258946" cy="500066"/>
          </a:xfrm>
          <a:prstGeom prst="rect">
            <a:avLst/>
          </a:prstGeom>
          <a:solidFill>
            <a:srgbClr val="FFFF99"/>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1600" b="1" dirty="0" smtClean="0">
                <a:solidFill>
                  <a:schemeClr val="accent2">
                    <a:lumMod val="75000"/>
                  </a:schemeClr>
                </a:solidFill>
              </a:rPr>
              <a:t>10281,8</a:t>
            </a:r>
            <a:endParaRPr lang="ru-RU" sz="1600" b="1" dirty="0">
              <a:solidFill>
                <a:schemeClr val="accent2">
                  <a:lumMod val="75000"/>
                </a:schemeClr>
              </a:solidFill>
            </a:endParaRPr>
          </a:p>
        </p:txBody>
      </p:sp>
      <p:sp>
        <p:nvSpPr>
          <p:cNvPr id="26" name="Rectangle 15"/>
          <p:cNvSpPr/>
          <p:nvPr/>
        </p:nvSpPr>
        <p:spPr>
          <a:xfrm>
            <a:off x="6374875" y="3584110"/>
            <a:ext cx="1230010"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45601,4</a:t>
            </a:r>
            <a:endParaRPr lang="ru-RU" sz="1600" b="1" dirty="0">
              <a:solidFill>
                <a:schemeClr val="accent2">
                  <a:lumMod val="75000"/>
                </a:schemeClr>
              </a:solidFill>
            </a:endParaRPr>
          </a:p>
        </p:txBody>
      </p:sp>
      <p:sp>
        <p:nvSpPr>
          <p:cNvPr id="27" name="Rectangle 15"/>
          <p:cNvSpPr/>
          <p:nvPr/>
        </p:nvSpPr>
        <p:spPr>
          <a:xfrm>
            <a:off x="5040655" y="3572447"/>
            <a:ext cx="1265123" cy="571504"/>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accent2">
                    <a:lumMod val="75000"/>
                  </a:schemeClr>
                </a:solidFill>
              </a:rPr>
              <a:t>70756,9</a:t>
            </a:r>
            <a:endParaRPr lang="ru-RU" sz="1600" b="1" dirty="0">
              <a:solidFill>
                <a:schemeClr val="accent2">
                  <a:lumMod val="75000"/>
                </a:schemeClr>
              </a:solidFill>
            </a:endParaRPr>
          </a:p>
        </p:txBody>
      </p:sp>
      <p:sp>
        <p:nvSpPr>
          <p:cNvPr id="28" name="Rectangle 14"/>
          <p:cNvSpPr/>
          <p:nvPr/>
        </p:nvSpPr>
        <p:spPr>
          <a:xfrm>
            <a:off x="6374875" y="2800075"/>
            <a:ext cx="1230010" cy="714380"/>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3982</a:t>
            </a:r>
            <a:endParaRPr lang="ru-RU" sz="1600" b="1" dirty="0">
              <a:solidFill>
                <a:schemeClr val="accent2">
                  <a:lumMod val="75000"/>
                </a:schemeClr>
              </a:solidFill>
            </a:endParaRPr>
          </a:p>
        </p:txBody>
      </p:sp>
      <p:sp>
        <p:nvSpPr>
          <p:cNvPr id="29" name="Rectangle 14"/>
          <p:cNvSpPr/>
          <p:nvPr/>
        </p:nvSpPr>
        <p:spPr>
          <a:xfrm>
            <a:off x="5046832" y="2787054"/>
            <a:ext cx="1258946" cy="702137"/>
          </a:xfrm>
          <a:prstGeom prst="rect">
            <a:avLst/>
          </a:prstGeom>
          <a:solidFill>
            <a:srgbClr val="CCE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b="1" dirty="0" smtClean="0">
                <a:solidFill>
                  <a:schemeClr val="accent2">
                    <a:lumMod val="75000"/>
                  </a:schemeClr>
                </a:solidFill>
              </a:rPr>
              <a:t>2116,8</a:t>
            </a:r>
            <a:endParaRPr lang="ru-RU" sz="1600" b="1" dirty="0">
              <a:solidFill>
                <a:schemeClr val="accent2">
                  <a:lumMod val="75000"/>
                </a:schemeClr>
              </a:solidFill>
            </a:endParaRPr>
          </a:p>
        </p:txBody>
      </p:sp>
      <p:sp>
        <p:nvSpPr>
          <p:cNvPr id="30" name="Rectangle 13"/>
          <p:cNvSpPr/>
          <p:nvPr/>
        </p:nvSpPr>
        <p:spPr>
          <a:xfrm>
            <a:off x="5046832" y="2143115"/>
            <a:ext cx="1258946"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243924,9</a:t>
            </a:r>
            <a:endParaRPr lang="ru-RU" sz="1600" b="1" dirty="0">
              <a:solidFill>
                <a:schemeClr val="accent2">
                  <a:lumMod val="75000"/>
                </a:schemeClr>
              </a:solidFill>
            </a:endParaRPr>
          </a:p>
        </p:txBody>
      </p:sp>
      <p:sp>
        <p:nvSpPr>
          <p:cNvPr id="31" name="Rectangle 13"/>
          <p:cNvSpPr/>
          <p:nvPr/>
        </p:nvSpPr>
        <p:spPr>
          <a:xfrm>
            <a:off x="6381051" y="2149430"/>
            <a:ext cx="1223834"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236491,3</a:t>
            </a:r>
            <a:endParaRPr lang="ru-RU" sz="1600" b="1" dirty="0">
              <a:solidFill>
                <a:schemeClr val="accent2">
                  <a:lumMod val="75000"/>
                </a:schemeClr>
              </a:solidFill>
            </a:endParaRPr>
          </a:p>
        </p:txBody>
      </p:sp>
      <p:sp>
        <p:nvSpPr>
          <p:cNvPr id="32" name="Rectangle 13"/>
          <p:cNvSpPr/>
          <p:nvPr/>
        </p:nvSpPr>
        <p:spPr>
          <a:xfrm>
            <a:off x="7665886" y="2155968"/>
            <a:ext cx="1098903" cy="543913"/>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smtClean="0">
                <a:solidFill>
                  <a:schemeClr val="accent2">
                    <a:lumMod val="75000"/>
                  </a:schemeClr>
                </a:solidFill>
              </a:rPr>
              <a:t>248886</a:t>
            </a:r>
            <a:endParaRPr lang="ru-RU" sz="1600" b="1" dirty="0">
              <a:solidFill>
                <a:schemeClr val="accent2">
                  <a:lumMod val="75000"/>
                </a:schemeClr>
              </a:solidFill>
            </a:endParaRPr>
          </a:p>
        </p:txBody>
      </p:sp>
      <p:sp>
        <p:nvSpPr>
          <p:cNvPr id="33" name="Rectangle 4"/>
          <p:cNvSpPr/>
          <p:nvPr/>
        </p:nvSpPr>
        <p:spPr>
          <a:xfrm>
            <a:off x="6366778" y="1477759"/>
            <a:ext cx="1238108"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3">
                    <a:lumMod val="50000"/>
                  </a:schemeClr>
                </a:solidFill>
              </a:rPr>
              <a:t>2025 год</a:t>
            </a:r>
          </a:p>
          <a:p>
            <a:pPr algn="ctr"/>
            <a:r>
              <a:rPr lang="ru-RU" sz="1400" b="1" dirty="0" smtClean="0">
                <a:solidFill>
                  <a:schemeClr val="accent3">
                    <a:lumMod val="50000"/>
                  </a:schemeClr>
                </a:solidFill>
              </a:rPr>
              <a:t>тыс. руб.</a:t>
            </a:r>
            <a:endParaRPr lang="ru-RU" sz="1400" b="1" dirty="0">
              <a:solidFill>
                <a:schemeClr val="accent3">
                  <a:lumMod val="50000"/>
                </a:schemeClr>
              </a:solidFill>
            </a:endParaRPr>
          </a:p>
        </p:txBody>
      </p:sp>
      <p:sp>
        <p:nvSpPr>
          <p:cNvPr id="34" name="Rectangle 4"/>
          <p:cNvSpPr/>
          <p:nvPr/>
        </p:nvSpPr>
        <p:spPr>
          <a:xfrm>
            <a:off x="5046832" y="1458465"/>
            <a:ext cx="1258946" cy="57150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3">
                    <a:lumMod val="50000"/>
                  </a:schemeClr>
                </a:solidFill>
              </a:rPr>
              <a:t>2024 год</a:t>
            </a:r>
          </a:p>
          <a:p>
            <a:pPr algn="ctr"/>
            <a:r>
              <a:rPr lang="ru-RU" sz="1400" b="1" dirty="0" smtClean="0">
                <a:solidFill>
                  <a:schemeClr val="accent3">
                    <a:lumMod val="50000"/>
                  </a:schemeClr>
                </a:solidFill>
              </a:rPr>
              <a:t>тыс. руб.</a:t>
            </a:r>
            <a:endParaRPr lang="ru-RU" sz="1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sp>
        <p:nvSpPr>
          <p:cNvPr id="6" name="Title 1"/>
          <p:cNvSpPr txBox="1">
            <a:spLocks/>
          </p:cNvSpPr>
          <p:nvPr/>
        </p:nvSpPr>
        <p:spPr>
          <a:xfrm>
            <a:off x="539552" y="500348"/>
            <a:ext cx="8358274" cy="803620"/>
          </a:xfrm>
          <a:prstGeom prst="rect">
            <a:avLst/>
          </a:prstGeom>
          <a:solidFill>
            <a:schemeClr val="accent3">
              <a:lumMod val="20000"/>
              <a:lumOff val="80000"/>
            </a:schemeClr>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accent3">
                    <a:lumMod val="50000"/>
                  </a:schemeClr>
                </a:solidFill>
                <a:effectLst/>
                <a:uLnTx/>
                <a:uFillTx/>
                <a:latin typeface="+mn-lt"/>
                <a:ea typeface="+mn-ea"/>
                <a:cs typeface="+mn-cs"/>
              </a:rPr>
              <a:t>«Программная» структура расходов районного бюджета на 2024-2026 годы (2)</a:t>
            </a:r>
            <a:endParaRPr kumimoji="0" lang="ru-RU" sz="2400" b="1" i="0" u="none" strike="noStrike" kern="1200" cap="none" spc="0" normalizeH="0" baseline="0" noProof="0" dirty="0">
              <a:ln>
                <a:noFill/>
              </a:ln>
              <a:solidFill>
                <a:schemeClr val="accent3">
                  <a:lumMod val="50000"/>
                </a:schemeClr>
              </a:solidFill>
              <a:effectLst/>
              <a:uLnTx/>
              <a:uFillTx/>
              <a:latin typeface="+mn-lt"/>
              <a:ea typeface="+mn-ea"/>
              <a:cs typeface="+mn-cs"/>
            </a:endParaRPr>
          </a:p>
        </p:txBody>
      </p:sp>
      <p:sp>
        <p:nvSpPr>
          <p:cNvPr id="7" name="Flowchart: Process 6"/>
          <p:cNvSpPr/>
          <p:nvPr/>
        </p:nvSpPr>
        <p:spPr>
          <a:xfrm>
            <a:off x="539552" y="1456360"/>
            <a:ext cx="460851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accent1">
                    <a:lumMod val="75000"/>
                  </a:schemeClr>
                </a:solidFill>
              </a:rPr>
              <a:t>Наименование программы</a:t>
            </a:r>
            <a:endParaRPr lang="ru-RU" b="1" dirty="0">
              <a:solidFill>
                <a:schemeClr val="accent1">
                  <a:lumMod val="75000"/>
                </a:schemeClr>
              </a:solidFill>
            </a:endParaRPr>
          </a:p>
        </p:txBody>
      </p:sp>
      <p:sp>
        <p:nvSpPr>
          <p:cNvPr id="8" name="Flowchart: Process 7"/>
          <p:cNvSpPr/>
          <p:nvPr/>
        </p:nvSpPr>
        <p:spPr>
          <a:xfrm>
            <a:off x="7643834" y="1469182"/>
            <a:ext cx="1253992"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75000"/>
                  </a:schemeClr>
                </a:solidFill>
              </a:rPr>
              <a:t>2026 год</a:t>
            </a:r>
          </a:p>
          <a:p>
            <a:pPr algn="ctr"/>
            <a:r>
              <a:rPr lang="ru-RU" sz="1600" b="1" dirty="0" smtClean="0">
                <a:solidFill>
                  <a:schemeClr val="accent1">
                    <a:lumMod val="75000"/>
                  </a:schemeClr>
                </a:solidFill>
              </a:rPr>
              <a:t>тыс. руб</a:t>
            </a:r>
            <a:r>
              <a:rPr lang="ru-RU" sz="1600" b="1" dirty="0" smtClean="0">
                <a:solidFill>
                  <a:schemeClr val="tx1"/>
                </a:solidFill>
              </a:rPr>
              <a:t>.</a:t>
            </a:r>
            <a:endParaRPr lang="ru-RU" sz="1600" b="1" dirty="0">
              <a:solidFill>
                <a:schemeClr val="tx1"/>
              </a:solidFill>
            </a:endParaRPr>
          </a:p>
        </p:txBody>
      </p:sp>
      <p:sp>
        <p:nvSpPr>
          <p:cNvPr id="9" name="Flowchart: Process 8"/>
          <p:cNvSpPr/>
          <p:nvPr/>
        </p:nvSpPr>
        <p:spPr>
          <a:xfrm>
            <a:off x="539551" y="2285992"/>
            <a:ext cx="4626747"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r>
              <a:rPr lang="ru-RU" sz="1400" b="1" dirty="0" smtClean="0">
                <a:solidFill>
                  <a:schemeClr val="accent2">
                    <a:lumMod val="75000"/>
                  </a:schemeClr>
                </a:solidFill>
              </a:rPr>
              <a:t>Развитие сельского хозяйства, производства пищевых продуктов и инфраструктуры агропродовольственного рынка на 2020-2028 г.</a:t>
            </a:r>
            <a:endParaRPr lang="ru-RU" sz="1400" b="1" dirty="0">
              <a:solidFill>
                <a:schemeClr val="accent2">
                  <a:lumMod val="75000"/>
                </a:schemeClr>
              </a:solidFill>
            </a:endParaRPr>
          </a:p>
        </p:txBody>
      </p:sp>
      <p:sp>
        <p:nvSpPr>
          <p:cNvPr id="10" name="Flowchart: Process 9"/>
          <p:cNvSpPr/>
          <p:nvPr/>
        </p:nvSpPr>
        <p:spPr>
          <a:xfrm>
            <a:off x="539550" y="3140968"/>
            <a:ext cx="4608513" cy="432048"/>
          </a:xfrm>
          <a:prstGeom prst="flowChartProcess">
            <a:avLst/>
          </a:prstGeom>
          <a:solidFill>
            <a:srgbClr val="CCECFF"/>
          </a:solidFill>
          <a:ln>
            <a:solidFill>
              <a:srgbClr val="CCECFF"/>
            </a:solidFill>
          </a:ln>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err="1" smtClean="0">
                <a:solidFill>
                  <a:schemeClr val="accent2">
                    <a:lumMod val="75000"/>
                  </a:schemeClr>
                </a:solidFill>
              </a:rPr>
              <a:t>Энергоэффективность</a:t>
            </a:r>
            <a:r>
              <a:rPr lang="ru-RU" sz="1400" b="1" dirty="0" smtClean="0">
                <a:solidFill>
                  <a:schemeClr val="accent2">
                    <a:lumMod val="75000"/>
                  </a:schemeClr>
                </a:solidFill>
              </a:rPr>
              <a:t> и развитие энергетики</a:t>
            </a:r>
            <a:endParaRPr lang="ru-RU" sz="1400" b="1" dirty="0">
              <a:solidFill>
                <a:schemeClr val="accent2">
                  <a:lumMod val="75000"/>
                </a:schemeClr>
              </a:solidFill>
            </a:endParaRPr>
          </a:p>
        </p:txBody>
      </p:sp>
      <p:sp>
        <p:nvSpPr>
          <p:cNvPr id="11" name="Flowchart: Process 10"/>
          <p:cNvSpPr/>
          <p:nvPr/>
        </p:nvSpPr>
        <p:spPr>
          <a:xfrm>
            <a:off x="7668308" y="2298846"/>
            <a:ext cx="1229518"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2021,1</a:t>
            </a:r>
            <a:endParaRPr lang="ru-RU" b="1" dirty="0">
              <a:solidFill>
                <a:schemeClr val="accent2">
                  <a:lumMod val="75000"/>
                </a:schemeClr>
              </a:solidFill>
            </a:endParaRPr>
          </a:p>
        </p:txBody>
      </p:sp>
      <p:sp>
        <p:nvSpPr>
          <p:cNvPr id="12" name="Flowchart: Process 11"/>
          <p:cNvSpPr/>
          <p:nvPr/>
        </p:nvSpPr>
        <p:spPr>
          <a:xfrm>
            <a:off x="7643834" y="3140968"/>
            <a:ext cx="1253992"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3998,2</a:t>
            </a:r>
            <a:endParaRPr lang="ru-RU" b="1" dirty="0">
              <a:solidFill>
                <a:schemeClr val="accent2">
                  <a:lumMod val="75000"/>
                </a:schemeClr>
              </a:solidFill>
            </a:endParaRPr>
          </a:p>
        </p:txBody>
      </p:sp>
      <p:sp>
        <p:nvSpPr>
          <p:cNvPr id="13" name="Flowchart: Process 12"/>
          <p:cNvSpPr/>
          <p:nvPr/>
        </p:nvSpPr>
        <p:spPr>
          <a:xfrm>
            <a:off x="539549" y="3674748"/>
            <a:ext cx="4601681" cy="938954"/>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r>
              <a:rPr lang="ru-RU" sz="1200" b="1" dirty="0" smtClean="0">
                <a:solidFill>
                  <a:schemeClr val="accent2">
                    <a:lumMod val="75000"/>
                  </a:schemeClr>
                </a:solidFill>
              </a:rPr>
              <a:t>Управление муниципальными финансами, создание условий для эффективного и ответственного  управления муниципальными финансами, повышение устойчивости бюджетов поселений Репьёвского муниципального района</a:t>
            </a:r>
            <a:endParaRPr lang="ru-RU" sz="1200" b="1" dirty="0">
              <a:solidFill>
                <a:schemeClr val="accent2">
                  <a:lumMod val="75000"/>
                </a:schemeClr>
              </a:solidFill>
            </a:endParaRPr>
          </a:p>
        </p:txBody>
      </p:sp>
      <p:sp>
        <p:nvSpPr>
          <p:cNvPr id="14" name="Flowchart: Process 13"/>
          <p:cNvSpPr/>
          <p:nvPr/>
        </p:nvSpPr>
        <p:spPr>
          <a:xfrm>
            <a:off x="7643834" y="3656975"/>
            <a:ext cx="1253992"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26044,3</a:t>
            </a:r>
            <a:endParaRPr lang="ru-RU" b="1" dirty="0">
              <a:solidFill>
                <a:schemeClr val="accent2">
                  <a:lumMod val="75000"/>
                </a:schemeClr>
              </a:solidFill>
            </a:endParaRPr>
          </a:p>
        </p:txBody>
      </p:sp>
      <p:sp>
        <p:nvSpPr>
          <p:cNvPr id="15" name="Flowchart: Process 14"/>
          <p:cNvSpPr/>
          <p:nvPr/>
        </p:nvSpPr>
        <p:spPr>
          <a:xfrm>
            <a:off x="539549" y="4733454"/>
            <a:ext cx="4595468"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Муниципальное управление Репьёвского муниципального района</a:t>
            </a:r>
            <a:endParaRPr lang="ru-RU" sz="1400" b="1" dirty="0">
              <a:solidFill>
                <a:schemeClr val="accent2">
                  <a:lumMod val="75000"/>
                </a:schemeClr>
              </a:solidFill>
            </a:endParaRPr>
          </a:p>
        </p:txBody>
      </p:sp>
      <p:sp>
        <p:nvSpPr>
          <p:cNvPr id="16" name="Flowchart: Process 15"/>
          <p:cNvSpPr/>
          <p:nvPr/>
        </p:nvSpPr>
        <p:spPr>
          <a:xfrm>
            <a:off x="7661382" y="4733454"/>
            <a:ext cx="1236444" cy="536181"/>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40663,1</a:t>
            </a:r>
            <a:endParaRPr lang="ru-RU" b="1" dirty="0">
              <a:solidFill>
                <a:schemeClr val="accent2">
                  <a:lumMod val="75000"/>
                </a:schemeClr>
              </a:solidFill>
            </a:endParaRPr>
          </a:p>
        </p:txBody>
      </p:sp>
      <p:sp>
        <p:nvSpPr>
          <p:cNvPr id="17" name="Rectangle 16"/>
          <p:cNvSpPr/>
          <p:nvPr/>
        </p:nvSpPr>
        <p:spPr>
          <a:xfrm>
            <a:off x="539549" y="5328156"/>
            <a:ext cx="4595468" cy="642942"/>
          </a:xfrm>
          <a:prstGeom prst="rect">
            <a:avLst/>
          </a:prstGeom>
          <a:solidFill>
            <a:srgbClr val="FFCCCC"/>
          </a:solidFill>
        </p:spPr>
        <p:style>
          <a:lnRef idx="0">
            <a:schemeClr val="accent5"/>
          </a:lnRef>
          <a:fillRef idx="3">
            <a:schemeClr val="accent5"/>
          </a:fillRef>
          <a:effectRef idx="3">
            <a:schemeClr val="accent5"/>
          </a:effectRef>
          <a:fontRef idx="minor">
            <a:schemeClr val="lt1"/>
          </a:fontRef>
        </p:style>
        <p:txBody>
          <a:bodyPr rtlCol="0" anchor="ctr"/>
          <a:lstStyle/>
          <a:p>
            <a:r>
              <a:rPr lang="ru-RU" sz="1400" b="1" dirty="0" smtClean="0">
                <a:solidFill>
                  <a:schemeClr val="accent2">
                    <a:lumMod val="75000"/>
                  </a:schemeClr>
                </a:solidFill>
              </a:rPr>
              <a:t>Профилактика правонарушений на территории Репьёвского муниципального района на 2020-2028гг.</a:t>
            </a:r>
            <a:endParaRPr lang="ru-RU" sz="1400" b="1" dirty="0">
              <a:solidFill>
                <a:schemeClr val="accent2">
                  <a:lumMod val="75000"/>
                </a:schemeClr>
              </a:solidFill>
            </a:endParaRPr>
          </a:p>
        </p:txBody>
      </p:sp>
      <p:sp>
        <p:nvSpPr>
          <p:cNvPr id="18" name="Rectangle 17"/>
          <p:cNvSpPr/>
          <p:nvPr/>
        </p:nvSpPr>
        <p:spPr>
          <a:xfrm>
            <a:off x="7662937" y="5358660"/>
            <a:ext cx="1234889"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19" name="Flowchart: Process 10"/>
          <p:cNvSpPr/>
          <p:nvPr/>
        </p:nvSpPr>
        <p:spPr>
          <a:xfrm>
            <a:off x="5267235" y="2297852"/>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3106,2</a:t>
            </a:r>
            <a:endParaRPr lang="ru-RU" b="1" dirty="0">
              <a:solidFill>
                <a:schemeClr val="accent2">
                  <a:lumMod val="75000"/>
                </a:schemeClr>
              </a:solidFill>
            </a:endParaRPr>
          </a:p>
        </p:txBody>
      </p:sp>
      <p:sp>
        <p:nvSpPr>
          <p:cNvPr id="20" name="Flowchart: Process 10"/>
          <p:cNvSpPr/>
          <p:nvPr/>
        </p:nvSpPr>
        <p:spPr>
          <a:xfrm>
            <a:off x="6491848" y="2288237"/>
            <a:ext cx="1128714" cy="753244"/>
          </a:xfrm>
          <a:prstGeom prst="flowChartProcess">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solidFill>
                  <a:schemeClr val="accent2">
                    <a:lumMod val="75000"/>
                  </a:schemeClr>
                </a:solidFill>
              </a:rPr>
              <a:t>1706,3</a:t>
            </a:r>
            <a:endParaRPr lang="ru-RU" b="1" dirty="0">
              <a:solidFill>
                <a:schemeClr val="accent2">
                  <a:lumMod val="75000"/>
                </a:schemeClr>
              </a:solidFill>
            </a:endParaRPr>
          </a:p>
        </p:txBody>
      </p:sp>
      <p:sp>
        <p:nvSpPr>
          <p:cNvPr id="21" name="Flowchart: Process 7"/>
          <p:cNvSpPr/>
          <p:nvPr/>
        </p:nvSpPr>
        <p:spPr>
          <a:xfrm>
            <a:off x="6458588" y="1474181"/>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75000"/>
                  </a:schemeClr>
                </a:solidFill>
              </a:rPr>
              <a:t>2025год</a:t>
            </a:r>
          </a:p>
          <a:p>
            <a:pPr algn="ctr"/>
            <a:r>
              <a:rPr lang="ru-RU" sz="1600" b="1" dirty="0" smtClean="0">
                <a:solidFill>
                  <a:schemeClr val="accent1">
                    <a:lumMod val="75000"/>
                  </a:schemeClr>
                </a:solidFill>
              </a:rPr>
              <a:t>тыс. руб.</a:t>
            </a:r>
            <a:endParaRPr lang="ru-RU" sz="1600" b="1" dirty="0">
              <a:solidFill>
                <a:schemeClr val="accent1">
                  <a:lumMod val="75000"/>
                </a:schemeClr>
              </a:solidFill>
            </a:endParaRPr>
          </a:p>
        </p:txBody>
      </p:sp>
      <p:sp>
        <p:nvSpPr>
          <p:cNvPr id="23" name="Flowchart: Process 7"/>
          <p:cNvSpPr/>
          <p:nvPr/>
        </p:nvSpPr>
        <p:spPr>
          <a:xfrm>
            <a:off x="5273342" y="1477667"/>
            <a:ext cx="1128714" cy="72790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b="1" dirty="0" smtClean="0">
                <a:solidFill>
                  <a:schemeClr val="accent1">
                    <a:lumMod val="75000"/>
                  </a:schemeClr>
                </a:solidFill>
              </a:rPr>
              <a:t>2024 год</a:t>
            </a:r>
          </a:p>
          <a:p>
            <a:pPr algn="ctr"/>
            <a:r>
              <a:rPr lang="ru-RU" sz="1600" b="1" dirty="0" smtClean="0">
                <a:solidFill>
                  <a:schemeClr val="accent1">
                    <a:lumMod val="75000"/>
                  </a:schemeClr>
                </a:solidFill>
              </a:rPr>
              <a:t>тыс. руб</a:t>
            </a:r>
            <a:r>
              <a:rPr lang="ru-RU" sz="1600" b="1" dirty="0" smtClean="0">
                <a:solidFill>
                  <a:schemeClr val="tx1"/>
                </a:solidFill>
              </a:rPr>
              <a:t>.</a:t>
            </a:r>
            <a:endParaRPr lang="ru-RU" sz="1600" b="1" dirty="0">
              <a:solidFill>
                <a:schemeClr val="tx1"/>
              </a:solidFill>
            </a:endParaRPr>
          </a:p>
        </p:txBody>
      </p:sp>
      <p:sp>
        <p:nvSpPr>
          <p:cNvPr id="24" name="Flowchart: Process 11"/>
          <p:cNvSpPr/>
          <p:nvPr/>
        </p:nvSpPr>
        <p:spPr>
          <a:xfrm>
            <a:off x="6471336"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3998,2</a:t>
            </a:r>
            <a:endParaRPr lang="ru-RU" b="1" dirty="0">
              <a:solidFill>
                <a:schemeClr val="accent2">
                  <a:lumMod val="75000"/>
                </a:schemeClr>
              </a:solidFill>
            </a:endParaRPr>
          </a:p>
        </p:txBody>
      </p:sp>
      <p:sp>
        <p:nvSpPr>
          <p:cNvPr id="25" name="Flowchart: Process 11"/>
          <p:cNvSpPr/>
          <p:nvPr/>
        </p:nvSpPr>
        <p:spPr>
          <a:xfrm>
            <a:off x="5267235" y="3140968"/>
            <a:ext cx="1128714" cy="432048"/>
          </a:xfrm>
          <a:prstGeom prst="flowChartProcess">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5013,2</a:t>
            </a:r>
            <a:endParaRPr lang="ru-RU" b="1" dirty="0">
              <a:solidFill>
                <a:schemeClr val="accent2">
                  <a:lumMod val="75000"/>
                </a:schemeClr>
              </a:solidFill>
            </a:endParaRPr>
          </a:p>
        </p:txBody>
      </p:sp>
      <p:sp>
        <p:nvSpPr>
          <p:cNvPr id="26" name="Flowchart: Process 13"/>
          <p:cNvSpPr/>
          <p:nvPr/>
        </p:nvSpPr>
        <p:spPr>
          <a:xfrm>
            <a:off x="6458588" y="3656975"/>
            <a:ext cx="1128714" cy="956727"/>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25019,1</a:t>
            </a:r>
            <a:endParaRPr lang="ru-RU" b="1" dirty="0">
              <a:solidFill>
                <a:schemeClr val="accent2">
                  <a:lumMod val="75000"/>
                </a:schemeClr>
              </a:solidFill>
            </a:endParaRPr>
          </a:p>
        </p:txBody>
      </p:sp>
      <p:sp>
        <p:nvSpPr>
          <p:cNvPr id="27" name="Flowchart: Process 13"/>
          <p:cNvSpPr/>
          <p:nvPr/>
        </p:nvSpPr>
        <p:spPr>
          <a:xfrm>
            <a:off x="5257876" y="3672447"/>
            <a:ext cx="1128714" cy="941255"/>
          </a:xfrm>
          <a:prstGeom prst="flowChartProcess">
            <a:avLst/>
          </a:prstGeom>
          <a:solidFill>
            <a:srgbClr val="FFCC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64562,8</a:t>
            </a:r>
            <a:endParaRPr lang="ru-RU" b="1" dirty="0">
              <a:solidFill>
                <a:schemeClr val="accent2">
                  <a:lumMod val="75000"/>
                </a:schemeClr>
              </a:solidFill>
            </a:endParaRPr>
          </a:p>
        </p:txBody>
      </p:sp>
      <p:sp>
        <p:nvSpPr>
          <p:cNvPr id="28" name="Flowchart: Process 15"/>
          <p:cNvSpPr/>
          <p:nvPr/>
        </p:nvSpPr>
        <p:spPr>
          <a:xfrm>
            <a:off x="6460976" y="4733454"/>
            <a:ext cx="1128714" cy="52972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39293,7</a:t>
            </a:r>
            <a:endParaRPr lang="ru-RU" b="1" dirty="0">
              <a:solidFill>
                <a:schemeClr val="accent2">
                  <a:lumMod val="75000"/>
                </a:schemeClr>
              </a:solidFill>
            </a:endParaRPr>
          </a:p>
        </p:txBody>
      </p:sp>
      <p:sp>
        <p:nvSpPr>
          <p:cNvPr id="29" name="Flowchart: Process 15"/>
          <p:cNvSpPr/>
          <p:nvPr/>
        </p:nvSpPr>
        <p:spPr>
          <a:xfrm>
            <a:off x="5259002" y="4733454"/>
            <a:ext cx="1128714" cy="510555"/>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73272</a:t>
            </a:r>
            <a:endParaRPr lang="ru-RU" b="1" dirty="0">
              <a:solidFill>
                <a:schemeClr val="accent2">
                  <a:lumMod val="75000"/>
                </a:schemeClr>
              </a:solidFill>
            </a:endParaRPr>
          </a:p>
        </p:txBody>
      </p:sp>
      <p:sp>
        <p:nvSpPr>
          <p:cNvPr id="30" name="Rectangle 17"/>
          <p:cNvSpPr/>
          <p:nvPr/>
        </p:nvSpPr>
        <p:spPr>
          <a:xfrm>
            <a:off x="6471336" y="5358660"/>
            <a:ext cx="1128714" cy="636521"/>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1" name="Rectangle 17"/>
          <p:cNvSpPr/>
          <p:nvPr/>
        </p:nvSpPr>
        <p:spPr>
          <a:xfrm>
            <a:off x="5232393" y="5355829"/>
            <a:ext cx="1141709" cy="642942"/>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accent2">
                    <a:lumMod val="75000"/>
                  </a:schemeClr>
                </a:solidFill>
              </a:rPr>
              <a:t>50</a:t>
            </a:r>
            <a:endParaRPr lang="ru-RU" b="1" dirty="0">
              <a:solidFill>
                <a:schemeClr val="accent2">
                  <a:lumMod val="75000"/>
                </a:schemeClr>
              </a:solidFill>
            </a:endParaRPr>
          </a:p>
        </p:txBody>
      </p:sp>
      <p:sp>
        <p:nvSpPr>
          <p:cNvPr id="32" name="Flowchart: Process 14"/>
          <p:cNvSpPr/>
          <p:nvPr/>
        </p:nvSpPr>
        <p:spPr>
          <a:xfrm>
            <a:off x="539548" y="6054528"/>
            <a:ext cx="4608515" cy="505454"/>
          </a:xfrm>
          <a:prstGeom prst="flowChartProcess">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chemeClr val="accent2">
                    <a:lumMod val="75000"/>
                  </a:schemeClr>
                </a:solidFill>
              </a:rPr>
              <a:t>Развитие транспортной системы</a:t>
            </a:r>
            <a:endParaRPr lang="ru-RU" sz="1400" b="1" dirty="0">
              <a:solidFill>
                <a:schemeClr val="accent2">
                  <a:lumMod val="75000"/>
                </a:schemeClr>
              </a:solidFill>
            </a:endParaRPr>
          </a:p>
        </p:txBody>
      </p:sp>
      <p:sp>
        <p:nvSpPr>
          <p:cNvPr id="33" name="Flowchart: Process 15"/>
          <p:cNvSpPr/>
          <p:nvPr/>
        </p:nvSpPr>
        <p:spPr>
          <a:xfrm>
            <a:off x="5245389" y="6058980"/>
            <a:ext cx="1128714" cy="497504"/>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64528,9</a:t>
            </a:r>
            <a:endParaRPr lang="ru-RU" b="1" dirty="0">
              <a:solidFill>
                <a:schemeClr val="accent2">
                  <a:lumMod val="75000"/>
                </a:schemeClr>
              </a:solidFill>
            </a:endParaRPr>
          </a:p>
        </p:txBody>
      </p:sp>
      <p:sp>
        <p:nvSpPr>
          <p:cNvPr id="34" name="Flowchart: Process 15"/>
          <p:cNvSpPr/>
          <p:nvPr/>
        </p:nvSpPr>
        <p:spPr>
          <a:xfrm>
            <a:off x="6474028" y="6070737"/>
            <a:ext cx="1128714" cy="49031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40050,2</a:t>
            </a:r>
            <a:endParaRPr lang="ru-RU" b="1" dirty="0">
              <a:solidFill>
                <a:schemeClr val="accent2">
                  <a:lumMod val="75000"/>
                </a:schemeClr>
              </a:solidFill>
            </a:endParaRPr>
          </a:p>
        </p:txBody>
      </p:sp>
      <p:sp>
        <p:nvSpPr>
          <p:cNvPr id="35" name="Flowchart: Process 15"/>
          <p:cNvSpPr/>
          <p:nvPr/>
        </p:nvSpPr>
        <p:spPr>
          <a:xfrm>
            <a:off x="7670084" y="6055097"/>
            <a:ext cx="1227742" cy="505959"/>
          </a:xfrm>
          <a:prstGeom prst="flowChartProcess">
            <a:avLst/>
          </a:prstGeom>
          <a:solidFill>
            <a:srgbClr val="CCFFCC"/>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ru-RU" b="1" dirty="0" smtClean="0">
                <a:solidFill>
                  <a:schemeClr val="accent2">
                    <a:lumMod val="75000"/>
                  </a:schemeClr>
                </a:solidFill>
              </a:rPr>
              <a:t>62865,6</a:t>
            </a:r>
            <a:endParaRPr lang="ru-RU"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46503"/>
            <a:ext cx="8452210" cy="654032"/>
          </a:xfrm>
          <a:blipFill>
            <a:blip r:embed="rId3"/>
            <a:tile tx="0" ty="0" sx="100000" sy="100000" flip="none" algn="tl"/>
          </a:blipFill>
        </p:spPr>
        <p:txBody>
          <a:bodyPr>
            <a:noAutofit/>
          </a:bodyPr>
          <a:lstStyle/>
          <a:p>
            <a:pPr algn="ctr"/>
            <a:r>
              <a:rPr lang="ru-RU" sz="1800" b="1" dirty="0" smtClean="0">
                <a:solidFill>
                  <a:srgbClr val="006600"/>
                </a:solidFill>
              </a:rPr>
              <a:t>Структура расходов бюджета Репьёвского муниципального района в 2024-2026 годах, в % к общему объему</a:t>
            </a:r>
            <a:endParaRPr lang="ru-RU" sz="1800" b="1" dirty="0">
              <a:solidFill>
                <a:srgbClr val="006600"/>
              </a:solidFill>
            </a:endParaRPr>
          </a:p>
        </p:txBody>
      </p:sp>
      <p:sp>
        <p:nvSpPr>
          <p:cNvPr id="3" name="Content Placeholder 2"/>
          <p:cNvSpPr>
            <a:spLocks noGrp="1"/>
          </p:cNvSpPr>
          <p:nvPr>
            <p:ph idx="1"/>
          </p:nvPr>
        </p:nvSpPr>
        <p:spPr>
          <a:xfrm>
            <a:off x="428596" y="928670"/>
            <a:ext cx="8258204" cy="5197493"/>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4" name="Rectangle 3"/>
          <p:cNvSpPr/>
          <p:nvPr/>
        </p:nvSpPr>
        <p:spPr>
          <a:xfrm>
            <a:off x="500034" y="1000108"/>
            <a:ext cx="457602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Наименование</a:t>
            </a:r>
            <a:endParaRPr lang="ru-RU" sz="1600" dirty="0"/>
          </a:p>
        </p:txBody>
      </p:sp>
      <p:sp>
        <p:nvSpPr>
          <p:cNvPr id="5" name="Rectangle 4"/>
          <p:cNvSpPr/>
          <p:nvPr/>
        </p:nvSpPr>
        <p:spPr>
          <a:xfrm>
            <a:off x="500034" y="1643050"/>
            <a:ext cx="4576022"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ВСЕГО</a:t>
            </a:r>
            <a:endParaRPr lang="ru-RU" sz="1100" b="1" dirty="0"/>
          </a:p>
        </p:txBody>
      </p:sp>
      <p:sp>
        <p:nvSpPr>
          <p:cNvPr id="6" name="Rectangle 5"/>
          <p:cNvSpPr/>
          <p:nvPr/>
        </p:nvSpPr>
        <p:spPr>
          <a:xfrm>
            <a:off x="500034" y="1928802"/>
            <a:ext cx="4576022"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ОБЩЕГОСУДАРСТВЕННЫЕ ВОПРОСЫ</a:t>
            </a:r>
            <a:endParaRPr lang="ru-RU" sz="1100" b="1" dirty="0"/>
          </a:p>
        </p:txBody>
      </p:sp>
      <p:sp>
        <p:nvSpPr>
          <p:cNvPr id="7" name="Rectangle 6"/>
          <p:cNvSpPr/>
          <p:nvPr/>
        </p:nvSpPr>
        <p:spPr>
          <a:xfrm>
            <a:off x="500034" y="2571744"/>
            <a:ext cx="4576022"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НАЦИОНАЛЬНАЯ БЕЗОПАСНОСТЬ И ПРАВООХРАНИТЕЛЬНАЯ ДЕЯТЕЛЬНОСТЬ</a:t>
            </a:r>
            <a:endParaRPr lang="ru-RU" sz="1100" b="1" dirty="0"/>
          </a:p>
        </p:txBody>
      </p:sp>
      <p:sp>
        <p:nvSpPr>
          <p:cNvPr id="8" name="Rectangle 7"/>
          <p:cNvSpPr/>
          <p:nvPr/>
        </p:nvSpPr>
        <p:spPr>
          <a:xfrm>
            <a:off x="500034" y="2285992"/>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НАЦИОНАЛЬНАЯ ОБОРОНА</a:t>
            </a:r>
            <a:endParaRPr lang="ru-RU" sz="1100" b="1" dirty="0"/>
          </a:p>
        </p:txBody>
      </p:sp>
      <p:sp>
        <p:nvSpPr>
          <p:cNvPr id="9" name="Rectangle 8"/>
          <p:cNvSpPr/>
          <p:nvPr/>
        </p:nvSpPr>
        <p:spPr>
          <a:xfrm>
            <a:off x="500034" y="2928934"/>
            <a:ext cx="457602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100" b="1" dirty="0" smtClean="0"/>
              <a:t>НАЦИОНАЛЬНАЯ ЭКОНОМИКА</a:t>
            </a:r>
            <a:endParaRPr lang="ru-RU" sz="1100" b="1" dirty="0"/>
          </a:p>
        </p:txBody>
      </p:sp>
      <p:sp>
        <p:nvSpPr>
          <p:cNvPr id="10" name="Rectangle 9"/>
          <p:cNvSpPr/>
          <p:nvPr/>
        </p:nvSpPr>
        <p:spPr>
          <a:xfrm>
            <a:off x="500034" y="3643314"/>
            <a:ext cx="4576022"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ОХРАНА ОКРУЖАЮЩЕЙ СРЕДЫ</a:t>
            </a:r>
            <a:endParaRPr lang="ru-RU" sz="1100" b="1" dirty="0"/>
          </a:p>
        </p:txBody>
      </p:sp>
      <p:sp>
        <p:nvSpPr>
          <p:cNvPr id="11" name="Rectangle 10"/>
          <p:cNvSpPr/>
          <p:nvPr/>
        </p:nvSpPr>
        <p:spPr>
          <a:xfrm>
            <a:off x="500034" y="4000504"/>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ОБРАЗОВАНИЕ</a:t>
            </a:r>
            <a:endParaRPr lang="ru-RU" sz="1100" b="1" dirty="0"/>
          </a:p>
        </p:txBody>
      </p:sp>
      <p:sp>
        <p:nvSpPr>
          <p:cNvPr id="12" name="Rectangle 11"/>
          <p:cNvSpPr/>
          <p:nvPr/>
        </p:nvSpPr>
        <p:spPr>
          <a:xfrm>
            <a:off x="500034" y="4857760"/>
            <a:ext cx="4576022"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СОЦИАЛЬНАЯ ПОЛИТИКА</a:t>
            </a:r>
            <a:endParaRPr lang="ru-RU" sz="1100" b="1" dirty="0"/>
          </a:p>
        </p:txBody>
      </p:sp>
      <p:sp>
        <p:nvSpPr>
          <p:cNvPr id="13" name="Rectangle 12"/>
          <p:cNvSpPr/>
          <p:nvPr/>
        </p:nvSpPr>
        <p:spPr>
          <a:xfrm>
            <a:off x="512333" y="3283947"/>
            <a:ext cx="4563723"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100" b="1" dirty="0" smtClean="0"/>
              <a:t>ЖИЛИЩНО-КОММУНАЛЬНОЕ ХОЗЯЙСТВО</a:t>
            </a:r>
            <a:endParaRPr lang="ru-RU" sz="1100" b="1" dirty="0"/>
          </a:p>
        </p:txBody>
      </p:sp>
      <p:sp>
        <p:nvSpPr>
          <p:cNvPr id="14" name="Rectangle 13"/>
          <p:cNvSpPr/>
          <p:nvPr/>
        </p:nvSpPr>
        <p:spPr>
          <a:xfrm>
            <a:off x="500034" y="5143512"/>
            <a:ext cx="4576022"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sz="1100" b="1" dirty="0" smtClean="0"/>
              <a:t>ФИЗИЧЕСКАЯ КУЛЬТУРА И СПОРТ</a:t>
            </a:r>
            <a:endParaRPr lang="ru-RU" sz="1100" b="1" dirty="0"/>
          </a:p>
        </p:txBody>
      </p:sp>
      <p:sp>
        <p:nvSpPr>
          <p:cNvPr id="15" name="Rectangle 14"/>
          <p:cNvSpPr/>
          <p:nvPr/>
        </p:nvSpPr>
        <p:spPr>
          <a:xfrm>
            <a:off x="500034" y="4572008"/>
            <a:ext cx="457602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100" b="1" dirty="0" smtClean="0"/>
              <a:t>ЗДРАВООХРАНЕНИЕ</a:t>
            </a:r>
            <a:endParaRPr lang="ru-RU" sz="1100" b="1" dirty="0"/>
          </a:p>
        </p:txBody>
      </p:sp>
      <p:sp>
        <p:nvSpPr>
          <p:cNvPr id="16" name="Rectangle 15"/>
          <p:cNvSpPr/>
          <p:nvPr/>
        </p:nvSpPr>
        <p:spPr>
          <a:xfrm>
            <a:off x="512333" y="5440354"/>
            <a:ext cx="4563723"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100" b="1" dirty="0" smtClean="0"/>
              <a:t>СРЕДСТВА МАССОВОЙ ИНФОРМАЦИИ</a:t>
            </a:r>
            <a:endParaRPr lang="ru-RU" sz="1100" b="1" dirty="0"/>
          </a:p>
        </p:txBody>
      </p:sp>
      <p:sp>
        <p:nvSpPr>
          <p:cNvPr id="17" name="Rectangle 16"/>
          <p:cNvSpPr/>
          <p:nvPr/>
        </p:nvSpPr>
        <p:spPr>
          <a:xfrm>
            <a:off x="500034" y="4286256"/>
            <a:ext cx="4576022"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sz="1100" b="1" dirty="0" smtClean="0"/>
              <a:t>КУЛЬТУРА, КИНЕМАТОГРАФИЯ</a:t>
            </a:r>
            <a:endParaRPr lang="ru-RU" sz="1100" b="1" dirty="0"/>
          </a:p>
        </p:txBody>
      </p:sp>
      <p:sp>
        <p:nvSpPr>
          <p:cNvPr id="18" name="Rectangle 17"/>
          <p:cNvSpPr/>
          <p:nvPr/>
        </p:nvSpPr>
        <p:spPr>
          <a:xfrm>
            <a:off x="512333" y="5710662"/>
            <a:ext cx="4563723"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b="1" dirty="0" smtClean="0"/>
              <a:t>ОБСЛУЖИВАНИЕ ГОСУДАРСТВЕННОГО И МУНИЦИПАЛЬНОГО ДОЛГА</a:t>
            </a:r>
            <a:endParaRPr lang="ru-RU" sz="1000" b="1" dirty="0"/>
          </a:p>
        </p:txBody>
      </p:sp>
      <p:sp>
        <p:nvSpPr>
          <p:cNvPr id="19" name="Rectangle 18"/>
          <p:cNvSpPr/>
          <p:nvPr/>
        </p:nvSpPr>
        <p:spPr>
          <a:xfrm>
            <a:off x="500034" y="6000768"/>
            <a:ext cx="4576022"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000" b="1" dirty="0" smtClean="0"/>
              <a:t>МЕЖБЮДЖЕТНЫЕ ТРАНСФЕРТЫ ОБЩЕГО ХАРАКТЕРА БЮДЖЕТАМ СУБЪЕКТОВ РОССИЙСКОЙ ФЕДЕРАЦИИ И МУНИЦИПАЛЬНЫХ ОБРАЗОВАНИЙ</a:t>
            </a:r>
            <a:endParaRPr lang="ru-RU" sz="1000" b="1" dirty="0"/>
          </a:p>
        </p:txBody>
      </p:sp>
      <p:sp>
        <p:nvSpPr>
          <p:cNvPr id="20" name="Rectangle 19"/>
          <p:cNvSpPr/>
          <p:nvPr/>
        </p:nvSpPr>
        <p:spPr>
          <a:xfrm>
            <a:off x="5692906"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2023 % в общем объеме</a:t>
            </a:r>
            <a:endParaRPr lang="ru-RU" sz="1000" dirty="0"/>
          </a:p>
        </p:txBody>
      </p:sp>
      <p:sp>
        <p:nvSpPr>
          <p:cNvPr id="21" name="Rectangle 20"/>
          <p:cNvSpPr/>
          <p:nvPr/>
        </p:nvSpPr>
        <p:spPr>
          <a:xfrm>
            <a:off x="5147494" y="1000108"/>
            <a:ext cx="504626"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Р3</a:t>
            </a:r>
            <a:endParaRPr lang="ru-RU" sz="1600" dirty="0"/>
          </a:p>
        </p:txBody>
      </p:sp>
      <p:sp>
        <p:nvSpPr>
          <p:cNvPr id="23" name="Rectangle 22"/>
          <p:cNvSpPr/>
          <p:nvPr/>
        </p:nvSpPr>
        <p:spPr>
          <a:xfrm>
            <a:off x="6484994" y="995119"/>
            <a:ext cx="751302" cy="571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2024 % в общем объеме</a:t>
            </a:r>
            <a:endParaRPr lang="ru-RU" sz="1000" dirty="0"/>
          </a:p>
        </p:txBody>
      </p:sp>
      <p:sp>
        <p:nvSpPr>
          <p:cNvPr id="24" name="Rectangle 23"/>
          <p:cNvSpPr/>
          <p:nvPr/>
        </p:nvSpPr>
        <p:spPr>
          <a:xfrm>
            <a:off x="5147494" y="1637289"/>
            <a:ext cx="504626"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25" name="Rectangle 24"/>
          <p:cNvSpPr/>
          <p:nvPr/>
        </p:nvSpPr>
        <p:spPr>
          <a:xfrm>
            <a:off x="5711334"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6" name="Rectangle 25"/>
          <p:cNvSpPr/>
          <p:nvPr/>
        </p:nvSpPr>
        <p:spPr>
          <a:xfrm>
            <a:off x="6503422" y="1633072"/>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27" name="Rectangle 26"/>
          <p:cNvSpPr/>
          <p:nvPr/>
        </p:nvSpPr>
        <p:spPr>
          <a:xfrm>
            <a:off x="5147494" y="1928802"/>
            <a:ext cx="504626"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01</a:t>
            </a:r>
            <a:endParaRPr lang="ru-RU" sz="1200" dirty="0"/>
          </a:p>
        </p:txBody>
      </p:sp>
      <p:sp>
        <p:nvSpPr>
          <p:cNvPr id="28" name="Rectangle 27"/>
          <p:cNvSpPr/>
          <p:nvPr/>
        </p:nvSpPr>
        <p:spPr>
          <a:xfrm>
            <a:off x="5702625" y="1928802"/>
            <a:ext cx="74158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9,8</a:t>
            </a:r>
            <a:endParaRPr lang="ru-RU" sz="1200" dirty="0"/>
          </a:p>
        </p:txBody>
      </p:sp>
      <p:sp>
        <p:nvSpPr>
          <p:cNvPr id="29" name="Rectangle 28"/>
          <p:cNvSpPr/>
          <p:nvPr/>
        </p:nvSpPr>
        <p:spPr>
          <a:xfrm>
            <a:off x="6506533"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17,8</a:t>
            </a:r>
            <a:endParaRPr lang="ru-RU" sz="1200" dirty="0"/>
          </a:p>
        </p:txBody>
      </p:sp>
      <p:sp>
        <p:nvSpPr>
          <p:cNvPr id="30" name="Rectangle 29"/>
          <p:cNvSpPr/>
          <p:nvPr/>
        </p:nvSpPr>
        <p:spPr>
          <a:xfrm>
            <a:off x="5147494" y="2285992"/>
            <a:ext cx="504626"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02</a:t>
            </a:r>
            <a:endParaRPr lang="ru-RU" sz="1200" dirty="0"/>
          </a:p>
        </p:txBody>
      </p:sp>
      <p:sp>
        <p:nvSpPr>
          <p:cNvPr id="31" name="Rectangle 30"/>
          <p:cNvSpPr/>
          <p:nvPr/>
        </p:nvSpPr>
        <p:spPr>
          <a:xfrm>
            <a:off x="5706808" y="2285992"/>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200" dirty="0"/>
          </a:p>
        </p:txBody>
      </p:sp>
      <p:sp>
        <p:nvSpPr>
          <p:cNvPr id="32" name="Rectangle 31"/>
          <p:cNvSpPr/>
          <p:nvPr/>
        </p:nvSpPr>
        <p:spPr>
          <a:xfrm>
            <a:off x="6498896" y="2283800"/>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33" name="Rectangle 32"/>
          <p:cNvSpPr/>
          <p:nvPr/>
        </p:nvSpPr>
        <p:spPr>
          <a:xfrm>
            <a:off x="5147494" y="2563632"/>
            <a:ext cx="504626"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03</a:t>
            </a:r>
            <a:endParaRPr lang="ru-RU" sz="1200" dirty="0"/>
          </a:p>
        </p:txBody>
      </p:sp>
      <p:sp>
        <p:nvSpPr>
          <p:cNvPr id="34" name="Rectangle 33"/>
          <p:cNvSpPr/>
          <p:nvPr/>
        </p:nvSpPr>
        <p:spPr>
          <a:xfrm>
            <a:off x="5700439" y="2558314"/>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5" name="Rectangle 34"/>
          <p:cNvSpPr/>
          <p:nvPr/>
        </p:nvSpPr>
        <p:spPr>
          <a:xfrm>
            <a:off x="6492527"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36" name="Rectangle 35"/>
          <p:cNvSpPr/>
          <p:nvPr/>
        </p:nvSpPr>
        <p:spPr>
          <a:xfrm>
            <a:off x="5147494" y="2928934"/>
            <a:ext cx="504626"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04</a:t>
            </a:r>
            <a:endParaRPr lang="ru-RU" sz="1200" dirty="0"/>
          </a:p>
        </p:txBody>
      </p:sp>
      <p:sp>
        <p:nvSpPr>
          <p:cNvPr id="37" name="Rectangle 36"/>
          <p:cNvSpPr/>
          <p:nvPr/>
        </p:nvSpPr>
        <p:spPr>
          <a:xfrm>
            <a:off x="5706808" y="2925675"/>
            <a:ext cx="737400"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11,4</a:t>
            </a:r>
            <a:endParaRPr lang="ru-RU" sz="1200" dirty="0"/>
          </a:p>
        </p:txBody>
      </p:sp>
      <p:sp>
        <p:nvSpPr>
          <p:cNvPr id="38" name="Rectangle 37"/>
          <p:cNvSpPr/>
          <p:nvPr/>
        </p:nvSpPr>
        <p:spPr>
          <a:xfrm>
            <a:off x="6498896" y="2926593"/>
            <a:ext cx="726652"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13,7</a:t>
            </a:r>
            <a:endParaRPr lang="ru-RU" sz="1200" dirty="0"/>
          </a:p>
        </p:txBody>
      </p:sp>
      <p:sp>
        <p:nvSpPr>
          <p:cNvPr id="39" name="Rectangle 38"/>
          <p:cNvSpPr/>
          <p:nvPr/>
        </p:nvSpPr>
        <p:spPr>
          <a:xfrm>
            <a:off x="5147494" y="3281011"/>
            <a:ext cx="504626"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05</a:t>
            </a:r>
            <a:endParaRPr lang="ru-RU" sz="1200" dirty="0"/>
          </a:p>
        </p:txBody>
      </p:sp>
      <p:sp>
        <p:nvSpPr>
          <p:cNvPr id="40" name="Rectangle 39"/>
          <p:cNvSpPr/>
          <p:nvPr/>
        </p:nvSpPr>
        <p:spPr>
          <a:xfrm>
            <a:off x="5716680" y="3270353"/>
            <a:ext cx="727528"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a:t>3</a:t>
            </a:r>
            <a:r>
              <a:rPr lang="ru-RU" sz="1200" dirty="0" smtClean="0"/>
              <a:t>,9</a:t>
            </a:r>
            <a:endParaRPr lang="ru-RU" sz="1200" dirty="0"/>
          </a:p>
        </p:txBody>
      </p:sp>
      <p:sp>
        <p:nvSpPr>
          <p:cNvPr id="41" name="Rectangle 40"/>
          <p:cNvSpPr/>
          <p:nvPr/>
        </p:nvSpPr>
        <p:spPr>
          <a:xfrm>
            <a:off x="6521546" y="3277593"/>
            <a:ext cx="71475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1,2</a:t>
            </a:r>
            <a:endParaRPr lang="ru-RU" sz="1200" dirty="0"/>
          </a:p>
        </p:txBody>
      </p:sp>
      <p:sp>
        <p:nvSpPr>
          <p:cNvPr id="42" name="Rectangle 41"/>
          <p:cNvSpPr/>
          <p:nvPr/>
        </p:nvSpPr>
        <p:spPr>
          <a:xfrm>
            <a:off x="5147494" y="3651336"/>
            <a:ext cx="504626"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06</a:t>
            </a:r>
            <a:endParaRPr lang="ru-RU" sz="1200" dirty="0"/>
          </a:p>
        </p:txBody>
      </p:sp>
      <p:sp>
        <p:nvSpPr>
          <p:cNvPr id="43" name="Rectangle 42"/>
          <p:cNvSpPr/>
          <p:nvPr/>
        </p:nvSpPr>
        <p:spPr>
          <a:xfrm>
            <a:off x="5723558" y="3643314"/>
            <a:ext cx="72065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44" name="Rectangle 43"/>
          <p:cNvSpPr/>
          <p:nvPr/>
        </p:nvSpPr>
        <p:spPr>
          <a:xfrm>
            <a:off x="6516893" y="3651336"/>
            <a:ext cx="719403"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45" name="Rectangle 44"/>
          <p:cNvSpPr/>
          <p:nvPr/>
        </p:nvSpPr>
        <p:spPr>
          <a:xfrm>
            <a:off x="5147494" y="4008526"/>
            <a:ext cx="504626"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07</a:t>
            </a:r>
            <a:endParaRPr lang="ru-RU" sz="1200" dirty="0"/>
          </a:p>
        </p:txBody>
      </p:sp>
      <p:sp>
        <p:nvSpPr>
          <p:cNvPr id="46" name="Rectangle 45"/>
          <p:cNvSpPr/>
          <p:nvPr/>
        </p:nvSpPr>
        <p:spPr>
          <a:xfrm>
            <a:off x="5716680" y="4000504"/>
            <a:ext cx="727528"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45</a:t>
            </a:r>
            <a:endParaRPr lang="ru-RU" sz="1200" dirty="0"/>
          </a:p>
        </p:txBody>
      </p:sp>
      <p:sp>
        <p:nvSpPr>
          <p:cNvPr id="47" name="Rectangle 46"/>
          <p:cNvSpPr/>
          <p:nvPr/>
        </p:nvSpPr>
        <p:spPr>
          <a:xfrm>
            <a:off x="6506533" y="400045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42,6</a:t>
            </a:r>
            <a:endParaRPr lang="ru-RU" sz="1200" dirty="0"/>
          </a:p>
        </p:txBody>
      </p:sp>
      <p:sp>
        <p:nvSpPr>
          <p:cNvPr id="48" name="Rectangle 47"/>
          <p:cNvSpPr/>
          <p:nvPr/>
        </p:nvSpPr>
        <p:spPr>
          <a:xfrm>
            <a:off x="5144763" y="4281872"/>
            <a:ext cx="507357"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08</a:t>
            </a:r>
            <a:endParaRPr lang="ru-RU" sz="1200" dirty="0"/>
          </a:p>
        </p:txBody>
      </p:sp>
      <p:sp>
        <p:nvSpPr>
          <p:cNvPr id="49" name="Rectangle 48"/>
          <p:cNvSpPr/>
          <p:nvPr/>
        </p:nvSpPr>
        <p:spPr>
          <a:xfrm>
            <a:off x="5706808" y="4266308"/>
            <a:ext cx="737400"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14,3</a:t>
            </a:r>
            <a:endParaRPr lang="ru-RU" sz="1200" dirty="0"/>
          </a:p>
        </p:txBody>
      </p:sp>
      <p:sp>
        <p:nvSpPr>
          <p:cNvPr id="50" name="Rectangle 49"/>
          <p:cNvSpPr/>
          <p:nvPr/>
        </p:nvSpPr>
        <p:spPr>
          <a:xfrm>
            <a:off x="6519651" y="4277515"/>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11,7</a:t>
            </a:r>
            <a:endParaRPr lang="ru-RU" sz="1200" dirty="0"/>
          </a:p>
        </p:txBody>
      </p:sp>
      <p:sp>
        <p:nvSpPr>
          <p:cNvPr id="51" name="Rectangle 50"/>
          <p:cNvSpPr/>
          <p:nvPr/>
        </p:nvSpPr>
        <p:spPr>
          <a:xfrm>
            <a:off x="5144763" y="4572008"/>
            <a:ext cx="507357"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09</a:t>
            </a:r>
            <a:endParaRPr lang="ru-RU" sz="1200" dirty="0"/>
          </a:p>
        </p:txBody>
      </p:sp>
      <p:sp>
        <p:nvSpPr>
          <p:cNvPr id="52" name="Rectangle 51"/>
          <p:cNvSpPr/>
          <p:nvPr/>
        </p:nvSpPr>
        <p:spPr>
          <a:xfrm>
            <a:off x="5706808" y="4583098"/>
            <a:ext cx="737400"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3" name="Rectangle 52"/>
          <p:cNvSpPr/>
          <p:nvPr/>
        </p:nvSpPr>
        <p:spPr>
          <a:xfrm>
            <a:off x="6498896" y="4572008"/>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54" name="Rectangle 53"/>
          <p:cNvSpPr/>
          <p:nvPr/>
        </p:nvSpPr>
        <p:spPr>
          <a:xfrm>
            <a:off x="5144763" y="4857760"/>
            <a:ext cx="50735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10</a:t>
            </a:r>
            <a:endParaRPr lang="ru-RU" sz="1200" dirty="0"/>
          </a:p>
        </p:txBody>
      </p:sp>
      <p:sp>
        <p:nvSpPr>
          <p:cNvPr id="56" name="Rectangle 55"/>
          <p:cNvSpPr/>
          <p:nvPr/>
        </p:nvSpPr>
        <p:spPr>
          <a:xfrm>
            <a:off x="5700181" y="4868850"/>
            <a:ext cx="744027"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5,6</a:t>
            </a:r>
            <a:endParaRPr lang="ru-RU" sz="1200" dirty="0"/>
          </a:p>
        </p:txBody>
      </p:sp>
      <p:sp>
        <p:nvSpPr>
          <p:cNvPr id="57" name="Rectangle 56"/>
          <p:cNvSpPr/>
          <p:nvPr/>
        </p:nvSpPr>
        <p:spPr>
          <a:xfrm>
            <a:off x="6495785" y="4868850"/>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5,0</a:t>
            </a:r>
            <a:endParaRPr lang="ru-RU" sz="1200" dirty="0"/>
          </a:p>
        </p:txBody>
      </p:sp>
      <p:sp>
        <p:nvSpPr>
          <p:cNvPr id="58" name="Rectangle 57"/>
          <p:cNvSpPr/>
          <p:nvPr/>
        </p:nvSpPr>
        <p:spPr>
          <a:xfrm>
            <a:off x="5144763" y="5134015"/>
            <a:ext cx="507357"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11</a:t>
            </a:r>
            <a:endParaRPr lang="ru-RU" sz="1200" dirty="0"/>
          </a:p>
        </p:txBody>
      </p:sp>
      <p:sp>
        <p:nvSpPr>
          <p:cNvPr id="59" name="Rectangle 58"/>
          <p:cNvSpPr/>
          <p:nvPr/>
        </p:nvSpPr>
        <p:spPr>
          <a:xfrm>
            <a:off x="5706808" y="5143512"/>
            <a:ext cx="737400"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2,0</a:t>
            </a:r>
            <a:endParaRPr lang="ru-RU" sz="1200" dirty="0"/>
          </a:p>
        </p:txBody>
      </p:sp>
      <p:sp>
        <p:nvSpPr>
          <p:cNvPr id="60" name="Rectangle 59"/>
          <p:cNvSpPr/>
          <p:nvPr/>
        </p:nvSpPr>
        <p:spPr>
          <a:xfrm>
            <a:off x="6508088" y="5134015"/>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61" name="Rectangle 60"/>
          <p:cNvSpPr/>
          <p:nvPr/>
        </p:nvSpPr>
        <p:spPr>
          <a:xfrm>
            <a:off x="5159793" y="5440354"/>
            <a:ext cx="492327"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12</a:t>
            </a:r>
            <a:endParaRPr lang="ru-RU" sz="1200" dirty="0"/>
          </a:p>
        </p:txBody>
      </p:sp>
      <p:sp>
        <p:nvSpPr>
          <p:cNvPr id="62" name="Rectangle 61"/>
          <p:cNvSpPr/>
          <p:nvPr/>
        </p:nvSpPr>
        <p:spPr>
          <a:xfrm>
            <a:off x="5716680" y="5453694"/>
            <a:ext cx="727528"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3" name="Rectangle 62"/>
          <p:cNvSpPr/>
          <p:nvPr/>
        </p:nvSpPr>
        <p:spPr>
          <a:xfrm>
            <a:off x="6498896"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64" name="Rectangle 63"/>
          <p:cNvSpPr/>
          <p:nvPr/>
        </p:nvSpPr>
        <p:spPr>
          <a:xfrm>
            <a:off x="5159793" y="5710632"/>
            <a:ext cx="492327"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13</a:t>
            </a:r>
            <a:endParaRPr lang="ru-RU" sz="1200" dirty="0"/>
          </a:p>
        </p:txBody>
      </p:sp>
      <p:sp>
        <p:nvSpPr>
          <p:cNvPr id="65" name="Rectangle 64"/>
          <p:cNvSpPr/>
          <p:nvPr/>
        </p:nvSpPr>
        <p:spPr>
          <a:xfrm>
            <a:off x="5716680" y="5716426"/>
            <a:ext cx="727528"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6" name="Rectangle 65"/>
          <p:cNvSpPr/>
          <p:nvPr/>
        </p:nvSpPr>
        <p:spPr>
          <a:xfrm>
            <a:off x="6499990" y="5717856"/>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68" name="Rectangle 67"/>
          <p:cNvSpPr/>
          <p:nvPr/>
        </p:nvSpPr>
        <p:spPr>
          <a:xfrm>
            <a:off x="5159793" y="5991026"/>
            <a:ext cx="492327"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
        <p:nvSpPr>
          <p:cNvPr id="69" name="Rectangle 68"/>
          <p:cNvSpPr/>
          <p:nvPr/>
        </p:nvSpPr>
        <p:spPr>
          <a:xfrm>
            <a:off x="5723558" y="5992237"/>
            <a:ext cx="720650"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8,0</a:t>
            </a:r>
            <a:endParaRPr lang="ru-RU" sz="1200" dirty="0"/>
          </a:p>
        </p:txBody>
      </p:sp>
      <p:sp>
        <p:nvSpPr>
          <p:cNvPr id="70" name="Rectangle 69"/>
          <p:cNvSpPr/>
          <p:nvPr/>
        </p:nvSpPr>
        <p:spPr>
          <a:xfrm>
            <a:off x="6488120" y="5992237"/>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6,1</a:t>
            </a:r>
            <a:endParaRPr lang="ru-RU" sz="1200" dirty="0"/>
          </a:p>
        </p:txBody>
      </p:sp>
      <p:sp>
        <p:nvSpPr>
          <p:cNvPr id="71" name="Rectangle 22"/>
          <p:cNvSpPr/>
          <p:nvPr/>
        </p:nvSpPr>
        <p:spPr>
          <a:xfrm>
            <a:off x="7296630"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2025 % в общем объеме</a:t>
            </a:r>
            <a:endParaRPr lang="ru-RU" sz="1000" dirty="0"/>
          </a:p>
        </p:txBody>
      </p:sp>
      <p:sp>
        <p:nvSpPr>
          <p:cNvPr id="72" name="Rectangle 22"/>
          <p:cNvSpPr/>
          <p:nvPr/>
        </p:nvSpPr>
        <p:spPr>
          <a:xfrm>
            <a:off x="8129504" y="991157"/>
            <a:ext cx="751302" cy="5754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000" dirty="0" smtClean="0"/>
              <a:t>2026% в общем объеме</a:t>
            </a:r>
            <a:endParaRPr lang="ru-RU" sz="1000" dirty="0"/>
          </a:p>
        </p:txBody>
      </p:sp>
      <p:sp>
        <p:nvSpPr>
          <p:cNvPr id="73" name="Rectangle 25"/>
          <p:cNvSpPr/>
          <p:nvPr/>
        </p:nvSpPr>
        <p:spPr>
          <a:xfrm>
            <a:off x="7305844"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4" name="Rectangle 25"/>
          <p:cNvSpPr/>
          <p:nvPr/>
        </p:nvSpPr>
        <p:spPr>
          <a:xfrm>
            <a:off x="8135646" y="1629109"/>
            <a:ext cx="732874"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smtClean="0"/>
              <a:t>100%</a:t>
            </a:r>
            <a:endParaRPr lang="ru-RU" sz="1200" dirty="0"/>
          </a:p>
        </p:txBody>
      </p:sp>
      <p:sp>
        <p:nvSpPr>
          <p:cNvPr id="75" name="Rectangle 28"/>
          <p:cNvSpPr/>
          <p:nvPr/>
        </p:nvSpPr>
        <p:spPr>
          <a:xfrm>
            <a:off x="7305844" y="1932767"/>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12</a:t>
            </a:r>
            <a:endParaRPr lang="ru-RU" sz="1200" dirty="0"/>
          </a:p>
        </p:txBody>
      </p:sp>
      <p:sp>
        <p:nvSpPr>
          <p:cNvPr id="77" name="Rectangle 28"/>
          <p:cNvSpPr/>
          <p:nvPr/>
        </p:nvSpPr>
        <p:spPr>
          <a:xfrm>
            <a:off x="8129504" y="1928802"/>
            <a:ext cx="729763" cy="28575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11,4</a:t>
            </a:r>
            <a:endParaRPr lang="ru-RU" sz="1200" dirty="0"/>
          </a:p>
        </p:txBody>
      </p:sp>
      <p:sp>
        <p:nvSpPr>
          <p:cNvPr id="78" name="Rectangle 31"/>
          <p:cNvSpPr/>
          <p:nvPr/>
        </p:nvSpPr>
        <p:spPr>
          <a:xfrm>
            <a:off x="7305844" y="2288184"/>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79" name="Rectangle 31"/>
          <p:cNvSpPr/>
          <p:nvPr/>
        </p:nvSpPr>
        <p:spPr>
          <a:xfrm>
            <a:off x="8129504" y="2293818"/>
            <a:ext cx="737400"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p>
        </p:txBody>
      </p:sp>
      <p:sp>
        <p:nvSpPr>
          <p:cNvPr id="80" name="Rectangle 34"/>
          <p:cNvSpPr/>
          <p:nvPr/>
        </p:nvSpPr>
        <p:spPr>
          <a:xfrm>
            <a:off x="7305844" y="2557263"/>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2" name="Rectangle 34"/>
          <p:cNvSpPr/>
          <p:nvPr/>
        </p:nvSpPr>
        <p:spPr>
          <a:xfrm>
            <a:off x="8137037" y="2560626"/>
            <a:ext cx="743769" cy="2857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83" name="Rectangle 37"/>
          <p:cNvSpPr/>
          <p:nvPr/>
        </p:nvSpPr>
        <p:spPr>
          <a:xfrm>
            <a:off x="7303429" y="2908110"/>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11,9</a:t>
            </a:r>
            <a:endParaRPr lang="ru-RU" sz="1200" dirty="0"/>
          </a:p>
        </p:txBody>
      </p:sp>
      <p:sp>
        <p:nvSpPr>
          <p:cNvPr id="86" name="Rectangle 37"/>
          <p:cNvSpPr/>
          <p:nvPr/>
        </p:nvSpPr>
        <p:spPr>
          <a:xfrm>
            <a:off x="8135646" y="2896057"/>
            <a:ext cx="745984" cy="2857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smtClean="0"/>
              <a:t>16,2</a:t>
            </a:r>
            <a:endParaRPr lang="ru-RU" sz="1200" dirty="0"/>
          </a:p>
        </p:txBody>
      </p:sp>
      <p:sp>
        <p:nvSpPr>
          <p:cNvPr id="87" name="Rectangle 40"/>
          <p:cNvSpPr/>
          <p:nvPr/>
        </p:nvSpPr>
        <p:spPr>
          <a:xfrm>
            <a:off x="7313634" y="3267645"/>
            <a:ext cx="737237"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1,7</a:t>
            </a:r>
            <a:endParaRPr lang="ru-RU" sz="1200" dirty="0"/>
          </a:p>
        </p:txBody>
      </p:sp>
      <p:sp>
        <p:nvSpPr>
          <p:cNvPr id="88" name="Rectangle 40"/>
          <p:cNvSpPr/>
          <p:nvPr/>
        </p:nvSpPr>
        <p:spPr>
          <a:xfrm>
            <a:off x="8135646" y="3250530"/>
            <a:ext cx="745160" cy="2857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1,5</a:t>
            </a:r>
            <a:endParaRPr lang="ru-RU" sz="1200" dirty="0"/>
          </a:p>
        </p:txBody>
      </p:sp>
      <p:sp>
        <p:nvSpPr>
          <p:cNvPr id="89" name="Rectangle 43"/>
          <p:cNvSpPr/>
          <p:nvPr/>
        </p:nvSpPr>
        <p:spPr>
          <a:xfrm>
            <a:off x="7313635" y="3629219"/>
            <a:ext cx="7296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200" dirty="0"/>
          </a:p>
        </p:txBody>
      </p:sp>
      <p:sp>
        <p:nvSpPr>
          <p:cNvPr id="90" name="Rectangle 43"/>
          <p:cNvSpPr/>
          <p:nvPr/>
        </p:nvSpPr>
        <p:spPr>
          <a:xfrm>
            <a:off x="8131696" y="3622489"/>
            <a:ext cx="749110" cy="2857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91" name="Rectangle 46"/>
          <p:cNvSpPr/>
          <p:nvPr/>
        </p:nvSpPr>
        <p:spPr>
          <a:xfrm>
            <a:off x="7319850" y="3986715"/>
            <a:ext cx="72976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54,3</a:t>
            </a:r>
            <a:endParaRPr lang="ru-RU" sz="1200" dirty="0"/>
          </a:p>
        </p:txBody>
      </p:sp>
      <p:sp>
        <p:nvSpPr>
          <p:cNvPr id="92" name="Rectangle 46"/>
          <p:cNvSpPr/>
          <p:nvPr/>
        </p:nvSpPr>
        <p:spPr>
          <a:xfrm>
            <a:off x="8133521" y="3983023"/>
            <a:ext cx="740513"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52,5</a:t>
            </a:r>
            <a:endParaRPr lang="ru-RU" sz="1200" dirty="0"/>
          </a:p>
        </p:txBody>
      </p:sp>
      <p:sp>
        <p:nvSpPr>
          <p:cNvPr id="93" name="Rectangle 49"/>
          <p:cNvSpPr/>
          <p:nvPr/>
        </p:nvSpPr>
        <p:spPr>
          <a:xfrm>
            <a:off x="7311739" y="424804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9,6</a:t>
            </a:r>
            <a:endParaRPr lang="ru-RU" sz="1200" dirty="0"/>
          </a:p>
        </p:txBody>
      </p:sp>
      <p:sp>
        <p:nvSpPr>
          <p:cNvPr id="94" name="Rectangle 49"/>
          <p:cNvSpPr/>
          <p:nvPr/>
        </p:nvSpPr>
        <p:spPr>
          <a:xfrm>
            <a:off x="8129503" y="4241764"/>
            <a:ext cx="729763" cy="214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8,8</a:t>
            </a:r>
            <a:endParaRPr lang="ru-RU" sz="1200" dirty="0"/>
          </a:p>
        </p:txBody>
      </p:sp>
      <p:sp>
        <p:nvSpPr>
          <p:cNvPr id="95" name="Rectangle 52"/>
          <p:cNvSpPr/>
          <p:nvPr/>
        </p:nvSpPr>
        <p:spPr>
          <a:xfrm>
            <a:off x="7311739" y="4549082"/>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6" name="Rectangle 52"/>
          <p:cNvSpPr/>
          <p:nvPr/>
        </p:nvSpPr>
        <p:spPr>
          <a:xfrm>
            <a:off x="8132614" y="4529023"/>
            <a:ext cx="726652" cy="2143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ru-RU" sz="1200" dirty="0"/>
          </a:p>
        </p:txBody>
      </p:sp>
      <p:sp>
        <p:nvSpPr>
          <p:cNvPr id="97" name="Rectangle 56"/>
          <p:cNvSpPr/>
          <p:nvPr/>
        </p:nvSpPr>
        <p:spPr>
          <a:xfrm>
            <a:off x="7311739" y="4861146"/>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6,5</a:t>
            </a:r>
            <a:endParaRPr lang="ru-RU" sz="1200" dirty="0"/>
          </a:p>
        </p:txBody>
      </p:sp>
      <p:sp>
        <p:nvSpPr>
          <p:cNvPr id="98" name="Rectangle 56"/>
          <p:cNvSpPr/>
          <p:nvPr/>
        </p:nvSpPr>
        <p:spPr>
          <a:xfrm>
            <a:off x="8117220" y="4852997"/>
            <a:ext cx="729763" cy="214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6,3</a:t>
            </a:r>
            <a:endParaRPr lang="ru-RU" sz="1200" dirty="0"/>
          </a:p>
        </p:txBody>
      </p:sp>
      <p:sp>
        <p:nvSpPr>
          <p:cNvPr id="99" name="Rectangle 59"/>
          <p:cNvSpPr/>
          <p:nvPr/>
        </p:nvSpPr>
        <p:spPr>
          <a:xfrm>
            <a:off x="7313124" y="5138564"/>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100" name="Rectangle 59"/>
          <p:cNvSpPr/>
          <p:nvPr/>
        </p:nvSpPr>
        <p:spPr>
          <a:xfrm>
            <a:off x="8122596" y="5136070"/>
            <a:ext cx="719015" cy="2143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dirty="0" smtClean="0"/>
              <a:t>1,9</a:t>
            </a:r>
            <a:endParaRPr lang="ru-RU" sz="1200" dirty="0"/>
          </a:p>
        </p:txBody>
      </p:sp>
      <p:sp>
        <p:nvSpPr>
          <p:cNvPr id="101" name="Rectangle 62"/>
          <p:cNvSpPr/>
          <p:nvPr/>
        </p:nvSpPr>
        <p:spPr>
          <a:xfrm>
            <a:off x="7303629" y="5453694"/>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2" name="Rectangle 62"/>
          <p:cNvSpPr/>
          <p:nvPr/>
        </p:nvSpPr>
        <p:spPr>
          <a:xfrm>
            <a:off x="8125684" y="5445061"/>
            <a:ext cx="737400" cy="2143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200" dirty="0"/>
          </a:p>
        </p:txBody>
      </p:sp>
      <p:sp>
        <p:nvSpPr>
          <p:cNvPr id="103" name="Rectangle 65"/>
          <p:cNvSpPr/>
          <p:nvPr/>
        </p:nvSpPr>
        <p:spPr>
          <a:xfrm>
            <a:off x="7312846" y="5710632"/>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4" name="Rectangle 65"/>
          <p:cNvSpPr/>
          <p:nvPr/>
        </p:nvSpPr>
        <p:spPr>
          <a:xfrm>
            <a:off x="8115497" y="5694848"/>
            <a:ext cx="743769" cy="2143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200" dirty="0"/>
          </a:p>
        </p:txBody>
      </p:sp>
      <p:sp>
        <p:nvSpPr>
          <p:cNvPr id="105" name="Rectangle 69"/>
          <p:cNvSpPr/>
          <p:nvPr/>
        </p:nvSpPr>
        <p:spPr>
          <a:xfrm>
            <a:off x="7316389" y="5973420"/>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2,1</a:t>
            </a:r>
            <a:endParaRPr lang="ru-RU" sz="1200" dirty="0"/>
          </a:p>
        </p:txBody>
      </p:sp>
      <p:sp>
        <p:nvSpPr>
          <p:cNvPr id="106" name="Rectangle 69"/>
          <p:cNvSpPr/>
          <p:nvPr/>
        </p:nvSpPr>
        <p:spPr>
          <a:xfrm>
            <a:off x="8128712" y="5986134"/>
            <a:ext cx="755639" cy="5000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200" dirty="0" smtClean="0"/>
              <a:t>1,4</a:t>
            </a:r>
            <a:endParaRPr lang="ru-RU"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064896" cy="439718"/>
          </a:xfrm>
          <a:blipFill>
            <a:blip r:embed="rId2"/>
            <a:tile tx="0" ty="0" sx="100000" sy="100000" flip="none" algn="tl"/>
          </a:blipFill>
        </p:spPr>
        <p:txBody>
          <a:bodyPr>
            <a:normAutofit fontScale="90000"/>
          </a:bodyPr>
          <a:lstStyle/>
          <a:p>
            <a:r>
              <a:rPr lang="ru-RU" sz="2400" b="1" dirty="0" smtClean="0">
                <a:solidFill>
                  <a:schemeClr val="bg2">
                    <a:lumMod val="75000"/>
                  </a:schemeClr>
                </a:solidFill>
              </a:rPr>
              <a:t>Открытые Государственные информационные </a:t>
            </a:r>
            <a:r>
              <a:rPr lang="ru-RU" sz="2400" b="1" dirty="0" smtClean="0">
                <a:solidFill>
                  <a:schemeClr val="accent2">
                    <a:lumMod val="75000"/>
                  </a:schemeClr>
                </a:solidFill>
              </a:rPr>
              <a:t>ресурсы</a:t>
            </a:r>
            <a:endParaRPr lang="ru-RU" sz="2400" b="1" dirty="0">
              <a:solidFill>
                <a:schemeClr val="accent2">
                  <a:lumMod val="75000"/>
                </a:schemeClr>
              </a:solidFill>
            </a:endParaRPr>
          </a:p>
        </p:txBody>
      </p:sp>
      <p:sp>
        <p:nvSpPr>
          <p:cNvPr id="3" name="Content Placeholder 2"/>
          <p:cNvSpPr>
            <a:spLocks noGrp="1"/>
          </p:cNvSpPr>
          <p:nvPr>
            <p:ph idx="1"/>
          </p:nvPr>
        </p:nvSpPr>
        <p:spPr>
          <a:xfrm>
            <a:off x="357158" y="785794"/>
            <a:ext cx="8501122" cy="5857916"/>
          </a:xfrm>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dirty="0"/>
          </a:p>
        </p:txBody>
      </p:sp>
      <p:sp>
        <p:nvSpPr>
          <p:cNvPr id="4" name="Rounded Rectangle 3"/>
          <p:cNvSpPr/>
          <p:nvPr/>
        </p:nvSpPr>
        <p:spPr>
          <a:xfrm>
            <a:off x="2786050" y="836712"/>
            <a:ext cx="5818398"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5" name="Rounded Rectangle 4"/>
          <p:cNvSpPr/>
          <p:nvPr/>
        </p:nvSpPr>
        <p:spPr>
          <a:xfrm>
            <a:off x="539552" y="836712"/>
            <a:ext cx="2175060" cy="4491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2786050" y="1428736"/>
            <a:ext cx="5818398"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Общая статистика по видам и типам учреждений в разрезе регионов и видов деятельности учреждений, информация по учреждениям, оказывающим определенную услугу (выполняющим определенную работу) в  разрезе регионов и видов деятельности учреждений, информация об общей стоимости имущества учреждений в зависимости от учредителя, региона и типа учреждения, рейтинг государственных (муниципальных) учреждений по платным и бесплатным услугам, сформированный на основании оценок, оставленных пользователями и др.</a:t>
            </a:r>
            <a:endParaRPr lang="ru-RU" sz="1100" dirty="0"/>
          </a:p>
        </p:txBody>
      </p:sp>
      <p:sp>
        <p:nvSpPr>
          <p:cNvPr id="7" name="Rounded Rectangle 6"/>
          <p:cNvSpPr/>
          <p:nvPr/>
        </p:nvSpPr>
        <p:spPr>
          <a:xfrm>
            <a:off x="2786050" y="2786058"/>
            <a:ext cx="5818398" cy="857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Реестр планов-графиков размещения заказов и планов закупок, единый реестр государственных и муниципальных контрактов, размеры экономии в результате снижения стоимости закупок по субъектам РФ и ведомствам федерального уровня, топ-рейтинг заказов и контрактов и др.</a:t>
            </a:r>
            <a:endParaRPr lang="ru-RU" sz="1100" dirty="0"/>
          </a:p>
        </p:txBody>
      </p:sp>
      <p:sp>
        <p:nvSpPr>
          <p:cNvPr id="8" name="Rounded Rectangle 7"/>
          <p:cNvSpPr/>
          <p:nvPr/>
        </p:nvSpPr>
        <p:spPr>
          <a:xfrm>
            <a:off x="2786050" y="3714752"/>
            <a:ext cx="581839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Площадка для общественного обсуждения предлагаемых в Бюджетный кодекс РФ изменений, анализа лучшего опыта, а также базу информационно-аналитических материалов, посвященных вопросам реализации положений действующей редакции Бюджетного кодекса РФ</a:t>
            </a:r>
            <a:endParaRPr lang="ru-RU" sz="1100" dirty="0"/>
          </a:p>
        </p:txBody>
      </p:sp>
      <p:sp>
        <p:nvSpPr>
          <p:cNvPr id="9" name="Rounded Rectangle 8"/>
          <p:cNvSpPr/>
          <p:nvPr/>
        </p:nvSpPr>
        <p:spPr>
          <a:xfrm>
            <a:off x="2786050" y="4572008"/>
            <a:ext cx="581839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бюджетов всех уровней субъектов Российской Федерации, о межбюджетных трансфертах и другая информация из открытых официальных источников (Минфин России, Казначейство России).</a:t>
            </a:r>
            <a:endParaRPr lang="ru-RU" sz="1100" dirty="0"/>
          </a:p>
        </p:txBody>
      </p:sp>
      <p:sp>
        <p:nvSpPr>
          <p:cNvPr id="10" name="Rounded Rectangle 9"/>
          <p:cNvSpPr/>
          <p:nvPr/>
        </p:nvSpPr>
        <p:spPr>
          <a:xfrm>
            <a:off x="2786050" y="5214950"/>
            <a:ext cx="581839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доходах  и расходах федерального бюджета регионам, расходов на </a:t>
            </a:r>
            <a:r>
              <a:rPr lang="ru-RU" sz="1100" dirty="0" err="1" smtClean="0"/>
              <a:t>госзакупки</a:t>
            </a:r>
            <a:r>
              <a:rPr lang="ru-RU" sz="1100" dirty="0" smtClean="0"/>
              <a:t>, на образование и прочее</a:t>
            </a:r>
            <a:endParaRPr lang="ru-RU" sz="1100" dirty="0"/>
          </a:p>
        </p:txBody>
      </p:sp>
      <p:sp>
        <p:nvSpPr>
          <p:cNvPr id="11" name="Rounded Rectangle 10"/>
          <p:cNvSpPr/>
          <p:nvPr/>
        </p:nvSpPr>
        <p:spPr>
          <a:xfrm>
            <a:off x="2786050" y="5786454"/>
            <a:ext cx="5818398" cy="5228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Материалы по зарубежному опыту в сфере реформирования бюджетного процесса, ссылки на министерства финансов стран Европы, зарубежные образовательные сайты об общественных финансах, «Путеводитель по российскому бюджету» (издание 2006 года)</a:t>
            </a:r>
            <a:endParaRPr lang="ru-RU" sz="1100" dirty="0"/>
          </a:p>
        </p:txBody>
      </p:sp>
      <p:sp>
        <p:nvSpPr>
          <p:cNvPr id="14" name="Rounded Rectangle 13"/>
          <p:cNvSpPr/>
          <p:nvPr/>
        </p:nvSpPr>
        <p:spPr>
          <a:xfrm>
            <a:off x="539552" y="1428736"/>
            <a:ext cx="2175060"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www.bus.gov.ru</a:t>
            </a:r>
            <a:endParaRPr lang="ru-RU" sz="1400" b="1" dirty="0"/>
          </a:p>
        </p:txBody>
      </p:sp>
      <p:sp>
        <p:nvSpPr>
          <p:cNvPr id="15" name="Rounded Rectangle 14"/>
          <p:cNvSpPr/>
          <p:nvPr/>
        </p:nvSpPr>
        <p:spPr>
          <a:xfrm>
            <a:off x="539552" y="2786058"/>
            <a:ext cx="2175060"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www.zakupki.gov.ru</a:t>
            </a:r>
            <a:endParaRPr lang="ru-RU" sz="1400" b="1" dirty="0"/>
          </a:p>
        </p:txBody>
      </p:sp>
      <p:sp>
        <p:nvSpPr>
          <p:cNvPr id="16" name="Rounded Rectangle 15"/>
          <p:cNvSpPr/>
          <p:nvPr/>
        </p:nvSpPr>
        <p:spPr>
          <a:xfrm>
            <a:off x="539552" y="3714752"/>
            <a:ext cx="2175060"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http://budcodex.ru</a:t>
            </a:r>
            <a:endParaRPr lang="ru-RU" sz="1400" b="1" dirty="0"/>
          </a:p>
        </p:txBody>
      </p:sp>
      <p:sp>
        <p:nvSpPr>
          <p:cNvPr id="17" name="Rounded Rectangle 16"/>
          <p:cNvSpPr/>
          <p:nvPr/>
        </p:nvSpPr>
        <p:spPr>
          <a:xfrm>
            <a:off x="539552" y="4572008"/>
            <a:ext cx="217506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http://iminfin.ru</a:t>
            </a:r>
            <a:endParaRPr lang="ru-RU" sz="1400" b="1" dirty="0"/>
          </a:p>
        </p:txBody>
      </p:sp>
      <p:sp>
        <p:nvSpPr>
          <p:cNvPr id="18" name="Rounded Rectangle 17"/>
          <p:cNvSpPr/>
          <p:nvPr/>
        </p:nvSpPr>
        <p:spPr>
          <a:xfrm>
            <a:off x="539552" y="5214950"/>
            <a:ext cx="2175060"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budget4me.ru</a:t>
            </a:r>
            <a:endParaRPr lang="ru-RU" sz="1400" b="1" dirty="0"/>
          </a:p>
        </p:txBody>
      </p:sp>
      <p:sp>
        <p:nvSpPr>
          <p:cNvPr id="19" name="Rounded Rectangle 18"/>
          <p:cNvSpPr/>
          <p:nvPr/>
        </p:nvSpPr>
        <p:spPr>
          <a:xfrm>
            <a:off x="539552" y="5786454"/>
            <a:ext cx="2175060" cy="5228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www.openbudget.ru</a:t>
            </a:r>
            <a:endParaRPr lang="ru-RU" sz="14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476672"/>
            <a:ext cx="8136904" cy="576064"/>
          </a:xfrm>
          <a:blipFill>
            <a:blip r:embed="rId2"/>
            <a:tile tx="0" ty="0" sx="100000" sy="100000" flip="none" algn="tl"/>
          </a:blipFill>
        </p:spPr>
        <p:txBody>
          <a:bodyPr>
            <a:normAutofit/>
          </a:bodyPr>
          <a:lstStyle/>
          <a:p>
            <a:r>
              <a:rPr lang="ru-RU" sz="2000" b="1" dirty="0" smtClean="0">
                <a:solidFill>
                  <a:schemeClr val="bg2">
                    <a:lumMod val="75000"/>
                  </a:schemeClr>
                </a:solidFill>
              </a:rPr>
              <a:t>Открытые Государственные информационные ресурсы</a:t>
            </a:r>
            <a:endParaRPr lang="ru-RU" sz="2000" b="1" dirty="0">
              <a:solidFill>
                <a:schemeClr val="bg2">
                  <a:lumMod val="75000"/>
                </a:schemeClr>
              </a:solidFill>
            </a:endParaRPr>
          </a:p>
        </p:txBody>
      </p:sp>
      <p:sp>
        <p:nvSpPr>
          <p:cNvPr id="5" name="Content Placeholder 4"/>
          <p:cNvSpPr>
            <a:spLocks noGrp="1"/>
          </p:cNvSpPr>
          <p:nvPr>
            <p:ph idx="1"/>
          </p:nvPr>
        </p:nvSpPr>
        <p:spPr>
          <a:xfrm>
            <a:off x="539552" y="1196751"/>
            <a:ext cx="3532382"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Ссылка</a:t>
            </a:r>
            <a:endParaRPr lang="ru-RU" sz="1800" b="1" dirty="0">
              <a:solidFill>
                <a:schemeClr val="tx1"/>
              </a:solidFill>
            </a:endParaRPr>
          </a:p>
        </p:txBody>
      </p:sp>
      <p:sp>
        <p:nvSpPr>
          <p:cNvPr id="6" name="Rounded Rectangle 5"/>
          <p:cNvSpPr/>
          <p:nvPr/>
        </p:nvSpPr>
        <p:spPr>
          <a:xfrm>
            <a:off x="4214810" y="1196750"/>
            <a:ext cx="4389638" cy="4462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Информация</a:t>
            </a:r>
            <a:endParaRPr lang="ru-RU" b="1" dirty="0">
              <a:solidFill>
                <a:schemeClr val="tx1"/>
              </a:solidFill>
            </a:endParaRPr>
          </a:p>
        </p:txBody>
      </p:sp>
      <p:sp>
        <p:nvSpPr>
          <p:cNvPr id="7" name="Rounded Rectangle 6"/>
          <p:cNvSpPr/>
          <p:nvPr/>
        </p:nvSpPr>
        <p:spPr>
          <a:xfrm>
            <a:off x="539552" y="1714488"/>
            <a:ext cx="3532382"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www.kremlin.ru</a:t>
            </a:r>
            <a:endParaRPr lang="ru-RU" sz="1400" b="1" dirty="0"/>
          </a:p>
        </p:txBody>
      </p:sp>
      <p:sp>
        <p:nvSpPr>
          <p:cNvPr id="8" name="Rounded Rectangle 7"/>
          <p:cNvSpPr/>
          <p:nvPr/>
        </p:nvSpPr>
        <p:spPr>
          <a:xfrm>
            <a:off x="4214810" y="1714488"/>
            <a:ext cx="4389638"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Бюджетные послания Президента Российской Федерации, Указы Президента Российской Федерации от 7 мая 2012 года.</a:t>
            </a:r>
            <a:endParaRPr lang="ru-RU" sz="1100" dirty="0"/>
          </a:p>
        </p:txBody>
      </p:sp>
      <p:sp>
        <p:nvSpPr>
          <p:cNvPr id="9" name="Rounded Rectangle 8"/>
          <p:cNvSpPr/>
          <p:nvPr/>
        </p:nvSpPr>
        <p:spPr>
          <a:xfrm>
            <a:off x="4214810" y="2285992"/>
            <a:ext cx="4389638"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проекте «Бюджет для граждан»,  обсуждения и события по вопросу открытых данных.</a:t>
            </a:r>
            <a:endParaRPr lang="ru-RU" sz="1100" dirty="0"/>
          </a:p>
        </p:txBody>
      </p:sp>
      <p:sp>
        <p:nvSpPr>
          <p:cNvPr id="10" name="Rounded Rectangle 9"/>
          <p:cNvSpPr/>
          <p:nvPr/>
        </p:nvSpPr>
        <p:spPr>
          <a:xfrm>
            <a:off x="539552" y="2285992"/>
            <a:ext cx="353238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http://</a:t>
            </a:r>
            <a:r>
              <a:rPr lang="ru-RU" sz="1400" b="1" dirty="0" smtClean="0"/>
              <a:t>большое </a:t>
            </a:r>
            <a:r>
              <a:rPr lang="ru-RU" sz="1400" b="1" dirty="0" err="1" smtClean="0"/>
              <a:t>правительство.рф</a:t>
            </a:r>
            <a:r>
              <a:rPr lang="ru-RU" sz="1400" b="1" dirty="0" smtClean="0"/>
              <a:t>/</a:t>
            </a:r>
            <a:endParaRPr lang="ru-RU" sz="1400" b="1" dirty="0"/>
          </a:p>
        </p:txBody>
      </p:sp>
      <p:sp>
        <p:nvSpPr>
          <p:cNvPr id="11" name="Rounded Rectangle 10"/>
          <p:cNvSpPr/>
          <p:nvPr/>
        </p:nvSpPr>
        <p:spPr>
          <a:xfrm>
            <a:off x="4214810" y="2928934"/>
            <a:ext cx="438963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федеральном бюджете, бюджетной политике, электронном бюджете, Резервном фонде и Фонде национального благосостояния, государственном долге, а также иная информация.</a:t>
            </a:r>
            <a:endParaRPr lang="ru-RU" sz="1100" dirty="0"/>
          </a:p>
        </p:txBody>
      </p:sp>
      <p:sp>
        <p:nvSpPr>
          <p:cNvPr id="12" name="Rounded Rectangle 11"/>
          <p:cNvSpPr/>
          <p:nvPr/>
        </p:nvSpPr>
        <p:spPr>
          <a:xfrm>
            <a:off x="539552" y="2928934"/>
            <a:ext cx="3532382"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www.minfin.ru</a:t>
            </a:r>
            <a:endParaRPr lang="ru-RU" sz="1400" b="1" dirty="0"/>
          </a:p>
        </p:txBody>
      </p:sp>
      <p:sp>
        <p:nvSpPr>
          <p:cNvPr id="13" name="Rounded Rectangle 12"/>
          <p:cNvSpPr/>
          <p:nvPr/>
        </p:nvSpPr>
        <p:spPr>
          <a:xfrm>
            <a:off x="539552" y="3643314"/>
            <a:ext cx="3532382"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www.roskazna.ru</a:t>
            </a:r>
            <a:endParaRPr lang="ru-RU" sz="1400" b="1" dirty="0"/>
          </a:p>
        </p:txBody>
      </p:sp>
      <p:sp>
        <p:nvSpPr>
          <p:cNvPr id="14" name="Rounded Rectangle 13"/>
          <p:cNvSpPr/>
          <p:nvPr/>
        </p:nvSpPr>
        <p:spPr>
          <a:xfrm>
            <a:off x="4214810" y="3643314"/>
            <a:ext cx="4389638"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Об исполнении федерального бюджета, кассовом обслуживании исполнения бюджетов бюджетной системы Российской Федерации, предварительном и текущем контроле за ведением  операций со средствами федерального бюджета.</a:t>
            </a:r>
            <a:endParaRPr lang="ru-RU" sz="1100" dirty="0"/>
          </a:p>
        </p:txBody>
      </p:sp>
      <p:sp>
        <p:nvSpPr>
          <p:cNvPr id="15" name="Rounded Rectangle 14"/>
          <p:cNvSpPr/>
          <p:nvPr/>
        </p:nvSpPr>
        <p:spPr>
          <a:xfrm>
            <a:off x="539552" y="4500570"/>
            <a:ext cx="3532382"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budget.gov.ru</a:t>
            </a:r>
            <a:endParaRPr lang="ru-RU" sz="1400" b="1" dirty="0"/>
          </a:p>
        </p:txBody>
      </p:sp>
      <p:sp>
        <p:nvSpPr>
          <p:cNvPr id="16" name="Rounded Rectangle 15"/>
          <p:cNvSpPr/>
          <p:nvPr/>
        </p:nvSpPr>
        <p:spPr>
          <a:xfrm>
            <a:off x="4214810" y="4500570"/>
            <a:ext cx="438963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бюджетах и бюджетном процессе Российской Федерации (включая бюджеты субъектов Российской Федерации и бюджеты муниципальных образований).</a:t>
            </a:r>
            <a:endParaRPr lang="ru-RU" sz="1100" dirty="0"/>
          </a:p>
        </p:txBody>
      </p:sp>
      <p:sp>
        <p:nvSpPr>
          <p:cNvPr id="17" name="Rounded Rectangle 16"/>
          <p:cNvSpPr/>
          <p:nvPr/>
        </p:nvSpPr>
        <p:spPr>
          <a:xfrm>
            <a:off x="4214810" y="5286388"/>
            <a:ext cx="4389638" cy="4468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О прогнозах социально-экономического развития Российской  Федерации и отдельных секторов экономики.</a:t>
            </a:r>
            <a:endParaRPr lang="ru-RU" sz="1100" dirty="0"/>
          </a:p>
        </p:txBody>
      </p:sp>
      <p:sp>
        <p:nvSpPr>
          <p:cNvPr id="18" name="Rounded Rectangle 17"/>
          <p:cNvSpPr/>
          <p:nvPr/>
        </p:nvSpPr>
        <p:spPr>
          <a:xfrm>
            <a:off x="539552" y="5286388"/>
            <a:ext cx="3532382" cy="4468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www.economy.gov.ru</a:t>
            </a:r>
            <a:endParaRPr lang="ru-RU" sz="1400" b="1" dirty="0"/>
          </a:p>
        </p:txBody>
      </p:sp>
      <p:sp>
        <p:nvSpPr>
          <p:cNvPr id="19" name="Rounded Rectangle 18"/>
          <p:cNvSpPr/>
          <p:nvPr/>
        </p:nvSpPr>
        <p:spPr>
          <a:xfrm>
            <a:off x="4214810" y="5810888"/>
            <a:ext cx="4389638" cy="486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100" dirty="0" smtClean="0"/>
              <a:t>Утвержденные государственные программы </a:t>
            </a:r>
            <a:r>
              <a:rPr lang="ru-RU" sz="1100" dirty="0" err="1" smtClean="0"/>
              <a:t>Росийской</a:t>
            </a:r>
            <a:r>
              <a:rPr lang="ru-RU" sz="1100" dirty="0" smtClean="0"/>
              <a:t> Федерации</a:t>
            </a:r>
            <a:endParaRPr lang="ru-RU" sz="1100" dirty="0"/>
          </a:p>
        </p:txBody>
      </p:sp>
      <p:sp>
        <p:nvSpPr>
          <p:cNvPr id="20" name="Rounded Rectangle 19"/>
          <p:cNvSpPr/>
          <p:nvPr/>
        </p:nvSpPr>
        <p:spPr>
          <a:xfrm>
            <a:off x="531557" y="5804695"/>
            <a:ext cx="3532382" cy="4928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www.gosprogrammy.gov.ru</a:t>
            </a:r>
            <a:endParaRPr lang="ru-RU" sz="1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64896" cy="620054"/>
          </a:xfrm>
          <a:blipFill>
            <a:blip r:embed="rId2"/>
            <a:tile tx="0" ty="0" sx="100000" sy="100000" flip="none" algn="tl"/>
          </a:blipFill>
        </p:spPr>
        <p:txBody>
          <a:bodyPr>
            <a:normAutofit/>
          </a:bodyPr>
          <a:lstStyle/>
          <a:p>
            <a:r>
              <a:rPr lang="ru-RU" sz="2000" b="1" dirty="0" smtClean="0">
                <a:solidFill>
                  <a:schemeClr val="bg2">
                    <a:lumMod val="75000"/>
                  </a:schemeClr>
                </a:solidFill>
              </a:rPr>
              <a:t>Открытые Государственные информационные ресурсы</a:t>
            </a:r>
            <a:endParaRPr lang="ru-RU" sz="2000" b="1" dirty="0">
              <a:solidFill>
                <a:schemeClr val="bg2">
                  <a:lumMod val="75000"/>
                </a:schemeClr>
              </a:solidFill>
            </a:endParaRPr>
          </a:p>
        </p:txBody>
      </p:sp>
      <p:sp>
        <p:nvSpPr>
          <p:cNvPr id="4" name="Content Placeholder 3"/>
          <p:cNvSpPr>
            <a:spLocks noGrp="1"/>
          </p:cNvSpPr>
          <p:nvPr>
            <p:ph idx="1"/>
          </p:nvPr>
        </p:nvSpPr>
        <p:spPr>
          <a:xfrm>
            <a:off x="4500562" y="1124744"/>
            <a:ext cx="4103886" cy="48971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rmAutofit/>
          </a:bodyPr>
          <a:lstStyle/>
          <a:p>
            <a:pPr algn="ctr">
              <a:buNone/>
            </a:pPr>
            <a:r>
              <a:rPr lang="ru-RU" sz="1800" b="1" dirty="0" smtClean="0">
                <a:solidFill>
                  <a:schemeClr val="tx1"/>
                </a:solidFill>
              </a:rPr>
              <a:t>Информация</a:t>
            </a:r>
            <a:endParaRPr lang="ru-RU" sz="1800" b="1" dirty="0">
              <a:solidFill>
                <a:schemeClr val="tx1"/>
              </a:solidFill>
            </a:endParaRPr>
          </a:p>
        </p:txBody>
      </p:sp>
      <p:sp>
        <p:nvSpPr>
          <p:cNvPr id="5" name="Rounded Rectangle 4"/>
          <p:cNvSpPr/>
          <p:nvPr/>
        </p:nvSpPr>
        <p:spPr>
          <a:xfrm>
            <a:off x="539552" y="1124744"/>
            <a:ext cx="3818134" cy="5183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b="1" dirty="0" smtClean="0">
                <a:solidFill>
                  <a:schemeClr val="tx1"/>
                </a:solidFill>
              </a:rPr>
              <a:t>Ссылка</a:t>
            </a:r>
            <a:endParaRPr lang="ru-RU" b="1" dirty="0">
              <a:solidFill>
                <a:schemeClr val="tx1"/>
              </a:solidFill>
            </a:endParaRPr>
          </a:p>
        </p:txBody>
      </p:sp>
      <p:sp>
        <p:nvSpPr>
          <p:cNvPr id="6" name="Rounded Rectangle 5"/>
          <p:cNvSpPr/>
          <p:nvPr/>
        </p:nvSpPr>
        <p:spPr>
          <a:xfrm>
            <a:off x="539552" y="1714488"/>
            <a:ext cx="3818134"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www.govvrn.ru</a:t>
            </a:r>
            <a:endParaRPr lang="ru-RU" dirty="0"/>
          </a:p>
        </p:txBody>
      </p:sp>
      <p:sp>
        <p:nvSpPr>
          <p:cNvPr id="7" name="Rounded Rectangle 6"/>
          <p:cNvSpPr/>
          <p:nvPr/>
        </p:nvSpPr>
        <p:spPr>
          <a:xfrm>
            <a:off x="4500562" y="1714488"/>
            <a:ext cx="410388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органов власти Воронежской области.</a:t>
            </a:r>
            <a:endParaRPr lang="ru-RU" sz="1200" dirty="0"/>
          </a:p>
        </p:txBody>
      </p:sp>
      <p:sp>
        <p:nvSpPr>
          <p:cNvPr id="8" name="Rounded Rectangle 7"/>
          <p:cNvSpPr/>
          <p:nvPr/>
        </p:nvSpPr>
        <p:spPr>
          <a:xfrm>
            <a:off x="4486297" y="2339190"/>
            <a:ext cx="4118151"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Официальный портал государственных и муниципальных услуг Воронежской области.</a:t>
            </a:r>
            <a:endParaRPr lang="ru-RU" sz="1200" b="1" dirty="0"/>
          </a:p>
        </p:txBody>
      </p:sp>
      <p:sp>
        <p:nvSpPr>
          <p:cNvPr id="9" name="Rounded Rectangle 8"/>
          <p:cNvSpPr/>
          <p:nvPr/>
        </p:nvSpPr>
        <p:spPr>
          <a:xfrm>
            <a:off x="4500562" y="2928934"/>
            <a:ext cx="410388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Стратегии социально-экономического развития Воронежской области на долгосрочную перспективу, а также о Стратегии социально-экономического развития Воронежской области на период до 2020 года.. </a:t>
            </a:r>
            <a:endParaRPr lang="ru-RU" sz="1200" dirty="0"/>
          </a:p>
        </p:txBody>
      </p:sp>
      <p:sp>
        <p:nvSpPr>
          <p:cNvPr id="10" name="Rounded Rectangle 9"/>
          <p:cNvSpPr/>
          <p:nvPr/>
        </p:nvSpPr>
        <p:spPr>
          <a:xfrm>
            <a:off x="4500562" y="4000504"/>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Представлена информация о государственном и муниципальном заказе Воронежской области</a:t>
            </a:r>
            <a:endParaRPr lang="ru-RU" sz="1200" dirty="0"/>
          </a:p>
        </p:txBody>
      </p:sp>
      <p:sp>
        <p:nvSpPr>
          <p:cNvPr id="11" name="Rounded Rectangle 10"/>
          <p:cNvSpPr/>
          <p:nvPr/>
        </p:nvSpPr>
        <p:spPr>
          <a:xfrm>
            <a:off x="4500562" y="4857760"/>
            <a:ext cx="4103886"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Об областном бюджете , бюджетной политике, электронном бюджете, исполнении бюджета, государственном долге, а также иная информация.</a:t>
            </a:r>
            <a:endParaRPr lang="ru-RU" sz="1200" dirty="0"/>
          </a:p>
        </p:txBody>
      </p:sp>
      <p:sp>
        <p:nvSpPr>
          <p:cNvPr id="12" name="Rounded Rectangle 11"/>
          <p:cNvSpPr/>
          <p:nvPr/>
        </p:nvSpPr>
        <p:spPr>
          <a:xfrm>
            <a:off x="4500562" y="5715016"/>
            <a:ext cx="4103886" cy="594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200" dirty="0" smtClean="0"/>
              <a:t>О бюджете </a:t>
            </a:r>
            <a:r>
              <a:rPr lang="ru-RU" sz="1200" dirty="0" err="1" smtClean="0"/>
              <a:t>Репьевского</a:t>
            </a:r>
            <a:r>
              <a:rPr lang="ru-RU" sz="1200" dirty="0" smtClean="0"/>
              <a:t> муниципального района Воронежской области</a:t>
            </a:r>
            <a:endParaRPr lang="ru-RU" sz="1200" dirty="0"/>
          </a:p>
        </p:txBody>
      </p:sp>
      <p:sp>
        <p:nvSpPr>
          <p:cNvPr id="13" name="Rounded Rectangle 12"/>
          <p:cNvSpPr/>
          <p:nvPr/>
        </p:nvSpPr>
        <p:spPr>
          <a:xfrm>
            <a:off x="539552" y="2357430"/>
            <a:ext cx="3818134"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www.svs.govvrn.ru</a:t>
            </a:r>
            <a:endParaRPr lang="ru-RU" dirty="0"/>
          </a:p>
        </p:txBody>
      </p:sp>
      <p:sp>
        <p:nvSpPr>
          <p:cNvPr id="14" name="Rounded Rectangle 13"/>
          <p:cNvSpPr/>
          <p:nvPr/>
        </p:nvSpPr>
        <p:spPr>
          <a:xfrm>
            <a:off x="539552" y="2857496"/>
            <a:ext cx="3818134" cy="1071570"/>
          </a:xfrm>
          <a:prstGeom prst="roundRect">
            <a:avLst/>
          </a:prstGeom>
          <a:solidFill>
            <a:schemeClr val="accent5">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2">
                    <a:lumMod val="75000"/>
                  </a:schemeClr>
                </a:solidFill>
                <a:hlinkClick r:id="rId3"/>
              </a:rPr>
              <a:t>www.govvrn.ru/wps/</a:t>
            </a:r>
          </a:p>
          <a:p>
            <a:pPr algn="ctr"/>
            <a:r>
              <a:rPr lang="en-US" dirty="0" smtClean="0">
                <a:solidFill>
                  <a:srgbClr val="FFFF00"/>
                </a:solidFill>
                <a:hlinkClick r:id="rId3"/>
              </a:rPr>
              <a:t>portal/AVO/</a:t>
            </a:r>
            <a:r>
              <a:rPr lang="en-US" dirty="0" smtClean="0">
                <a:solidFill>
                  <a:srgbClr val="FFFF00"/>
                </a:solidFill>
              </a:rPr>
              <a:t>evolutionStrategy</a:t>
            </a:r>
            <a:endParaRPr lang="ru-RU" dirty="0">
              <a:solidFill>
                <a:srgbClr val="FFFF00"/>
              </a:solidFill>
            </a:endParaRPr>
          </a:p>
        </p:txBody>
      </p:sp>
      <p:sp>
        <p:nvSpPr>
          <p:cNvPr id="15" name="Rounded Rectangle 14"/>
          <p:cNvSpPr/>
          <p:nvPr/>
        </p:nvSpPr>
        <p:spPr>
          <a:xfrm>
            <a:off x="539552" y="4000504"/>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www.zakaz.govvrn.ru</a:t>
            </a:r>
            <a:endParaRPr lang="ru-RU" dirty="0"/>
          </a:p>
        </p:txBody>
      </p:sp>
      <p:sp>
        <p:nvSpPr>
          <p:cNvPr id="16" name="Rounded Rectangle 15"/>
          <p:cNvSpPr/>
          <p:nvPr/>
        </p:nvSpPr>
        <p:spPr>
          <a:xfrm>
            <a:off x="539552" y="4857760"/>
            <a:ext cx="3818134" cy="7858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www.gfu.vrn.ru</a:t>
            </a:r>
            <a:endParaRPr lang="ru-RU" dirty="0"/>
          </a:p>
        </p:txBody>
      </p:sp>
      <p:sp>
        <p:nvSpPr>
          <p:cNvPr id="17" name="Rounded Rectangle 16"/>
          <p:cNvSpPr/>
          <p:nvPr/>
        </p:nvSpPr>
        <p:spPr>
          <a:xfrm>
            <a:off x="539552" y="5715016"/>
            <a:ext cx="3818134" cy="5943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www.repevka-msu.ru</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251519" y="137143"/>
            <a:ext cx="8568951" cy="1008112"/>
          </a:xfrm>
          <a:prstGeom prst="ribb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6600"/>
                </a:solidFill>
              </a:rPr>
              <a:t>Как гражданин может участвовать в бюджетном процессе?</a:t>
            </a:r>
            <a:endParaRPr lang="ru-RU" b="1" dirty="0">
              <a:solidFill>
                <a:srgbClr val="006600"/>
              </a:solidFill>
            </a:endParaRPr>
          </a:p>
        </p:txBody>
      </p:sp>
      <p:sp>
        <p:nvSpPr>
          <p:cNvPr id="4" name="Скругленная прямоугольная выноска 3"/>
          <p:cNvSpPr/>
          <p:nvPr/>
        </p:nvSpPr>
        <p:spPr>
          <a:xfrm>
            <a:off x="5284638" y="1362319"/>
            <a:ext cx="3517607" cy="880702"/>
          </a:xfrm>
          <a:prstGeom prst="wedgeRoundRectCallout">
            <a:avLst>
              <a:gd name="adj1" fmla="val -32927"/>
              <a:gd name="adj2" fmla="val 97682"/>
              <a:gd name="adj3" fmla="val 16667"/>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1">
                    <a:lumMod val="50000"/>
                  </a:schemeClr>
                </a:solidFill>
              </a:rPr>
              <a:t>Возможности влияния гражданина на состав бюджета</a:t>
            </a:r>
            <a:endParaRPr lang="ru-RU" sz="1600" b="1" dirty="0">
              <a:solidFill>
                <a:schemeClr val="accent1">
                  <a:lumMod val="50000"/>
                </a:schemeClr>
              </a:solidFill>
            </a:endParaRPr>
          </a:p>
        </p:txBody>
      </p:sp>
      <p:sp>
        <p:nvSpPr>
          <p:cNvPr id="5" name="4-конечная звезда 4"/>
          <p:cNvSpPr/>
          <p:nvPr/>
        </p:nvSpPr>
        <p:spPr>
          <a:xfrm>
            <a:off x="5072527" y="30116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669508" y="284309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проекту бюджета района</a:t>
            </a:r>
            <a:endParaRPr lang="ru-RU" sz="1400" b="1" dirty="0">
              <a:solidFill>
                <a:schemeClr val="accent4">
                  <a:lumMod val="50000"/>
                </a:schemeClr>
              </a:solidFill>
            </a:endParaRPr>
          </a:p>
        </p:txBody>
      </p:sp>
      <p:sp>
        <p:nvSpPr>
          <p:cNvPr id="7" name="Скругленный прямоугольник 6"/>
          <p:cNvSpPr/>
          <p:nvPr/>
        </p:nvSpPr>
        <p:spPr>
          <a:xfrm>
            <a:off x="5669508" y="4151458"/>
            <a:ext cx="2747866" cy="914400"/>
          </a:xfrm>
          <a:prstGeom prst="roundRect">
            <a:avLst>
              <a:gd name="adj" fmla="val 50000"/>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слушания по отчету об исполнении бюджета района</a:t>
            </a:r>
            <a:endParaRPr lang="ru-RU" sz="1400" b="1" dirty="0">
              <a:solidFill>
                <a:schemeClr val="accent4">
                  <a:lumMod val="50000"/>
                </a:schemeClr>
              </a:solidFill>
            </a:endParaRPr>
          </a:p>
        </p:txBody>
      </p:sp>
      <p:sp>
        <p:nvSpPr>
          <p:cNvPr id="8" name="Скругленный прямоугольник 7"/>
          <p:cNvSpPr/>
          <p:nvPr/>
        </p:nvSpPr>
        <p:spPr>
          <a:xfrm>
            <a:off x="5704046" y="5393668"/>
            <a:ext cx="2747866" cy="914400"/>
          </a:xfrm>
          <a:prstGeom prst="round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4">
                    <a:lumMod val="50000"/>
                  </a:schemeClr>
                </a:solidFill>
              </a:rPr>
              <a:t>Публичные обсуждения муниципальных программ</a:t>
            </a:r>
            <a:endParaRPr lang="ru-RU" sz="1400" b="1" dirty="0">
              <a:solidFill>
                <a:schemeClr val="accent4">
                  <a:lumMod val="50000"/>
                </a:schemeClr>
              </a:solidFill>
            </a:endParaRPr>
          </a:p>
        </p:txBody>
      </p:sp>
      <p:sp>
        <p:nvSpPr>
          <p:cNvPr id="9" name="4-конечная звезда 8"/>
          <p:cNvSpPr/>
          <p:nvPr/>
        </p:nvSpPr>
        <p:spPr>
          <a:xfrm>
            <a:off x="5134135" y="5618447"/>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5094218" y="4356630"/>
            <a:ext cx="504056" cy="504056"/>
          </a:xfrm>
          <a:prstGeom prst="star4">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592222" y="5533863"/>
            <a:ext cx="1728192" cy="673224"/>
          </a:xfrm>
          <a:prstGeom prst="roundRect">
            <a:avLst/>
          </a:prstGeom>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solidFill>
                  <a:schemeClr val="accent4">
                    <a:lumMod val="50000"/>
                  </a:schemeClr>
                </a:solidFill>
              </a:rPr>
              <a:t>Обращения граждан</a:t>
            </a:r>
            <a:endParaRPr lang="ru-RU" sz="1400" b="1" dirty="0">
              <a:solidFill>
                <a:schemeClr val="accent4">
                  <a:lumMod val="50000"/>
                </a:schemeClr>
              </a:solidFill>
            </a:endParaRPr>
          </a:p>
        </p:txBody>
      </p:sp>
      <p:sp>
        <p:nvSpPr>
          <p:cNvPr id="12" name="Скругленный прямоугольник 11"/>
          <p:cNvSpPr/>
          <p:nvPr/>
        </p:nvSpPr>
        <p:spPr>
          <a:xfrm>
            <a:off x="2849273" y="5332549"/>
            <a:ext cx="1584176" cy="300876"/>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инициативы</a:t>
            </a:r>
            <a:endParaRPr lang="ru-RU" sz="1400" b="1" dirty="0">
              <a:solidFill>
                <a:schemeClr val="accent1">
                  <a:lumMod val="50000"/>
                </a:schemeClr>
              </a:solidFill>
            </a:endParaRPr>
          </a:p>
        </p:txBody>
      </p:sp>
      <p:sp>
        <p:nvSpPr>
          <p:cNvPr id="13" name="Скругленный прямоугольник 12"/>
          <p:cNvSpPr/>
          <p:nvPr/>
        </p:nvSpPr>
        <p:spPr>
          <a:xfrm>
            <a:off x="2861523" y="5768910"/>
            <a:ext cx="1584176" cy="296989"/>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предложения</a:t>
            </a:r>
            <a:endParaRPr lang="ru-RU" sz="1400" b="1" dirty="0">
              <a:solidFill>
                <a:schemeClr val="accent1">
                  <a:lumMod val="50000"/>
                </a:schemeClr>
              </a:solidFill>
            </a:endParaRPr>
          </a:p>
        </p:txBody>
      </p:sp>
      <p:sp>
        <p:nvSpPr>
          <p:cNvPr id="14" name="Скругленный прямоугольник 13"/>
          <p:cNvSpPr/>
          <p:nvPr/>
        </p:nvSpPr>
        <p:spPr>
          <a:xfrm>
            <a:off x="2849273" y="6224775"/>
            <a:ext cx="1584176" cy="258793"/>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rPr>
              <a:t>жалобы</a:t>
            </a:r>
            <a:endParaRPr lang="ru-RU" sz="1400" b="1" dirty="0">
              <a:solidFill>
                <a:schemeClr val="accent1">
                  <a:lumMod val="50000"/>
                </a:schemeClr>
              </a:solidFill>
            </a:endParaRPr>
          </a:p>
        </p:txBody>
      </p:sp>
      <p:cxnSp>
        <p:nvCxnSpPr>
          <p:cNvPr id="16" name="Прямая со стрелкой 15"/>
          <p:cNvCxnSpPr/>
          <p:nvPr/>
        </p:nvCxnSpPr>
        <p:spPr>
          <a:xfrm flipV="1">
            <a:off x="2392251" y="5498793"/>
            <a:ext cx="396143" cy="86400"/>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389554" y="5862349"/>
            <a:ext cx="426516" cy="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389554" y="6080882"/>
            <a:ext cx="426516" cy="110501"/>
          </a:xfrm>
          <a:prstGeom prst="straightConnector1">
            <a:avLst/>
          </a:prstGeom>
          <a:ln>
            <a:solidFill>
              <a:srgbClr val="0066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395536" y="1341056"/>
            <a:ext cx="4476057" cy="902286"/>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Помогает формировать доходную часть бюджета (налог на доходы физических лиц, земельный налог, налог на имущество физических лиц</a:t>
            </a:r>
            <a:r>
              <a:rPr lang="ru-RU" sz="1400" b="1" dirty="0" smtClean="0">
                <a:solidFill>
                  <a:schemeClr val="accent4">
                    <a:lumMod val="50000"/>
                  </a:schemeClr>
                </a:solidFill>
              </a:rPr>
              <a:t>)</a:t>
            </a:r>
            <a:endParaRPr lang="ru-RU" sz="1400" b="1" dirty="0">
              <a:solidFill>
                <a:schemeClr val="accent4">
                  <a:lumMod val="50000"/>
                </a:schemeClr>
              </a:solidFill>
            </a:endParaRPr>
          </a:p>
        </p:txBody>
      </p:sp>
      <p:sp>
        <p:nvSpPr>
          <p:cNvPr id="37" name="Стрелка вниз 36"/>
          <p:cNvSpPr/>
          <p:nvPr/>
        </p:nvSpPr>
        <p:spPr>
          <a:xfrm>
            <a:off x="1089526" y="2353096"/>
            <a:ext cx="292171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2">
                    <a:lumMod val="20000"/>
                    <a:lumOff val="80000"/>
                  </a:schemeClr>
                </a:solidFill>
              </a:rPr>
              <a:t>Как налогоплательщик</a:t>
            </a:r>
            <a:endParaRPr lang="ru-RU" sz="1200" b="1" dirty="0">
              <a:solidFill>
                <a:schemeClr val="accent2">
                  <a:lumMod val="20000"/>
                  <a:lumOff val="80000"/>
                </a:schemeClr>
              </a:solidFill>
            </a:endParaRPr>
          </a:p>
        </p:txBody>
      </p:sp>
      <p:sp>
        <p:nvSpPr>
          <p:cNvPr id="39" name="Стрелка вниз 38"/>
          <p:cNvSpPr/>
          <p:nvPr/>
        </p:nvSpPr>
        <p:spPr>
          <a:xfrm>
            <a:off x="1038216" y="3772379"/>
            <a:ext cx="3024336" cy="611777"/>
          </a:xfrm>
          <a:prstGeom prst="down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2">
                    <a:lumMod val="20000"/>
                    <a:lumOff val="80000"/>
                  </a:schemeClr>
                </a:solidFill>
              </a:rPr>
              <a:t>Как получатель социальных гарантий</a:t>
            </a:r>
            <a:endParaRPr lang="ru-RU" sz="1200" b="1" dirty="0">
              <a:solidFill>
                <a:schemeClr val="accent2">
                  <a:lumMod val="20000"/>
                  <a:lumOff val="80000"/>
                </a:schemeClr>
              </a:solidFill>
            </a:endParaRPr>
          </a:p>
        </p:txBody>
      </p:sp>
      <p:sp>
        <p:nvSpPr>
          <p:cNvPr id="43" name="Скругленный прямоугольник 42"/>
          <p:cNvSpPr/>
          <p:nvPr/>
        </p:nvSpPr>
        <p:spPr>
          <a:xfrm>
            <a:off x="395536" y="4448780"/>
            <a:ext cx="4476058" cy="792351"/>
          </a:xfrm>
          <a:prstGeom prst="roundRect">
            <a:avLst/>
          </a:prstGeom>
          <a:solidFill>
            <a:schemeClr val="accent5">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4">
                    <a:lumMod val="50000"/>
                  </a:schemeClr>
                </a:solidFill>
              </a:rPr>
              <a:t>Получает социальные гарантии </a:t>
            </a:r>
          </a:p>
          <a:p>
            <a:pPr algn="ctr"/>
            <a:r>
              <a:rPr lang="ru-RU" sz="1200" b="1" dirty="0" smtClean="0">
                <a:solidFill>
                  <a:schemeClr val="accent4">
                    <a:lumMod val="50000"/>
                  </a:schemeClr>
                </a:solidFill>
              </a:rPr>
              <a:t>-расходная часть бюджета ( образование, культура, физическая культура и спорт, социальные выплаты)</a:t>
            </a:r>
            <a:endParaRPr lang="ru-RU" sz="1400" b="1" dirty="0">
              <a:solidFill>
                <a:schemeClr val="accent4">
                  <a:lumMod val="50000"/>
                </a:schemeClr>
              </a:solidFill>
            </a:endParaRPr>
          </a:p>
        </p:txBody>
      </p:sp>
      <p:sp>
        <p:nvSpPr>
          <p:cNvPr id="46" name="Овал 45"/>
          <p:cNvSpPr/>
          <p:nvPr/>
        </p:nvSpPr>
        <p:spPr>
          <a:xfrm>
            <a:off x="1348722" y="3040493"/>
            <a:ext cx="2292639" cy="638671"/>
          </a:xfrm>
          <a:prstGeom prst="ellipse">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tx1"/>
                </a:solidFill>
              </a:rPr>
              <a:t>БЮДЖЕТ</a:t>
            </a:r>
            <a:endParaRPr lang="ru-RU" b="1" dirty="0">
              <a:solidFill>
                <a:schemeClr val="tx1"/>
              </a:solidFill>
            </a:endParaRPr>
          </a:p>
        </p:txBody>
      </p:sp>
    </p:spTree>
    <p:extLst>
      <p:ext uri="{BB962C8B-B14F-4D97-AF65-F5344CB8AC3E}">
        <p14:creationId xmlns:p14="http://schemas.microsoft.com/office/powerpoint/2010/main" val="9051004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5" y="548680"/>
            <a:ext cx="7652072" cy="576064"/>
          </a:xfrm>
          <a:solidFill>
            <a:schemeClr val="accent6">
              <a:lumMod val="40000"/>
              <a:lumOff val="60000"/>
            </a:schemeClr>
          </a:solidFill>
        </p:spPr>
        <p:txBody>
          <a:bodyPr>
            <a:no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pic>
        <p:nvPicPr>
          <p:cNvPr id="4" name="Picture 4"/>
          <p:cNvPicPr>
            <a:picLocks noGrp="1" noChangeAspect="1" noChangeArrowheads="1"/>
          </p:cNvPicPr>
          <p:nvPr>
            <p:ph idx="1"/>
          </p:nvPr>
        </p:nvPicPr>
        <p:blipFill>
          <a:blip r:embed="rId2"/>
          <a:srcRect/>
          <a:stretch>
            <a:fillRect/>
          </a:stretch>
        </p:blipFill>
        <p:spPr bwMode="auto">
          <a:xfrm>
            <a:off x="755576" y="1124744"/>
            <a:ext cx="7652071" cy="5184576"/>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23599560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3983" y="548680"/>
            <a:ext cx="8064499" cy="648072"/>
          </a:xfrm>
          <a:solidFill>
            <a:schemeClr val="accent6">
              <a:lumMod val="40000"/>
              <a:lumOff val="60000"/>
            </a:schemeClr>
          </a:solidFill>
        </p:spPr>
        <p:txBody>
          <a:bodyPr>
            <a:norm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sp>
        <p:nvSpPr>
          <p:cNvPr id="6" name="Объект 5"/>
          <p:cNvSpPr>
            <a:spLocks noGrp="1"/>
          </p:cNvSpPr>
          <p:nvPr>
            <p:ph idx="1"/>
          </p:nvPr>
        </p:nvSpPr>
        <p:spPr>
          <a:xfrm>
            <a:off x="548640" y="1209822"/>
            <a:ext cx="8059842" cy="6704242"/>
          </a:xfrm>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pic>
        <p:nvPicPr>
          <p:cNvPr id="5" name="Picture 3"/>
          <p:cNvPicPr>
            <a:picLocks noChangeAspect="1" noChangeArrowheads="1"/>
          </p:cNvPicPr>
          <p:nvPr/>
        </p:nvPicPr>
        <p:blipFill>
          <a:blip r:embed="rId2"/>
          <a:srcRect/>
          <a:stretch>
            <a:fillRect/>
          </a:stretch>
        </p:blipFill>
        <p:spPr bwMode="auto">
          <a:xfrm>
            <a:off x="543983" y="1196752"/>
            <a:ext cx="8064500" cy="5119185"/>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5599979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497439"/>
          </a:xfrm>
          <a:solidFill>
            <a:schemeClr val="accent6">
              <a:lumMod val="40000"/>
              <a:lumOff val="60000"/>
            </a:schemeClr>
          </a:solidFill>
        </p:spPr>
        <p:txBody>
          <a:bodyPr>
            <a:no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pic>
        <p:nvPicPr>
          <p:cNvPr id="5" name="Picture 3"/>
          <p:cNvPicPr>
            <a:picLocks noGrp="1" noChangeAspect="1" noChangeArrowheads="1"/>
          </p:cNvPicPr>
          <p:nvPr>
            <p:ph idx="1"/>
          </p:nvPr>
        </p:nvPicPr>
        <p:blipFill>
          <a:blip r:embed="rId2"/>
          <a:srcRect/>
          <a:stretch>
            <a:fillRect/>
          </a:stretch>
        </p:blipFill>
        <p:spPr bwMode="auto">
          <a:xfrm>
            <a:off x="683568" y="1196752"/>
            <a:ext cx="7848872" cy="511197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135701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569447"/>
          </a:xfrm>
          <a:solidFill>
            <a:schemeClr val="accent6">
              <a:lumMod val="40000"/>
              <a:lumOff val="60000"/>
            </a:schemeClr>
          </a:solidFill>
        </p:spPr>
        <p:txBody>
          <a:bodyPr>
            <a:no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39362" y="1196975"/>
            <a:ext cx="7665277" cy="511175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4974801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09" y="548680"/>
            <a:ext cx="7632848" cy="497439"/>
          </a:xfrm>
          <a:solidFill>
            <a:schemeClr val="accent6">
              <a:lumMod val="40000"/>
              <a:lumOff val="60000"/>
            </a:schemeClr>
          </a:solidFill>
        </p:spPr>
        <p:txBody>
          <a:bodyPr>
            <a:no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760413" y="1199646"/>
            <a:ext cx="7632700" cy="5106408"/>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9026031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76864" cy="641455"/>
          </a:xfrm>
          <a:solidFill>
            <a:schemeClr val="accent6">
              <a:lumMod val="40000"/>
              <a:lumOff val="60000"/>
            </a:schemeClr>
          </a:solidFill>
        </p:spPr>
        <p:txBody>
          <a:bodyPr>
            <a:norm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pic>
        <p:nvPicPr>
          <p:cNvPr id="4" name="Picture 3"/>
          <p:cNvPicPr>
            <a:picLocks noGrp="1" noChangeAspect="1" noChangeArrowheads="1"/>
          </p:cNvPicPr>
          <p:nvPr>
            <p:ph idx="1"/>
          </p:nvPr>
        </p:nvPicPr>
        <p:blipFill>
          <a:blip r:embed="rId2"/>
          <a:srcRect/>
          <a:stretch>
            <a:fillRect/>
          </a:stretch>
        </p:blipFill>
        <p:spPr bwMode="auto">
          <a:xfrm>
            <a:off x="684213" y="1340769"/>
            <a:ext cx="7775575"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8249088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672452" cy="641455"/>
          </a:xfrm>
          <a:solidFill>
            <a:schemeClr val="accent6">
              <a:lumMod val="40000"/>
              <a:lumOff val="60000"/>
            </a:schemeClr>
          </a:solidFill>
        </p:spPr>
        <p:txBody>
          <a:bodyPr>
            <a:norm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sp>
        <p:nvSpPr>
          <p:cNvPr id="6" name="Объект 5"/>
          <p:cNvSpPr>
            <a:spLocks noGrp="1"/>
          </p:cNvSpPr>
          <p:nvPr>
            <p:ph idx="1"/>
          </p:nvPr>
        </p:nvSpPr>
        <p:spPr>
          <a:xfrm>
            <a:off x="755576" y="1412777"/>
            <a:ext cx="7665033" cy="4522356"/>
          </a:xfrm>
        </p:spPr>
        <p:txBody>
          <a:bodyPr/>
          <a:lstStyle/>
          <a:p>
            <a:endParaRPr lang="ru-RU" dirty="0" smtClean="0"/>
          </a:p>
          <a:p>
            <a:endParaRPr lang="ru-RU" dirty="0"/>
          </a:p>
        </p:txBody>
      </p:sp>
      <p:pic>
        <p:nvPicPr>
          <p:cNvPr id="5" name="Picture 3"/>
          <p:cNvPicPr>
            <a:picLocks noChangeAspect="1" noChangeArrowheads="1"/>
          </p:cNvPicPr>
          <p:nvPr/>
        </p:nvPicPr>
        <p:blipFill>
          <a:blip r:embed="rId2"/>
          <a:srcRect/>
          <a:stretch>
            <a:fillRect/>
          </a:stretch>
        </p:blipFill>
        <p:spPr bwMode="auto">
          <a:xfrm>
            <a:off x="755576" y="1412777"/>
            <a:ext cx="7672452" cy="4896543"/>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801082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143" y="552853"/>
            <a:ext cx="7929562" cy="576064"/>
          </a:xfrm>
          <a:solidFill>
            <a:schemeClr val="accent6">
              <a:lumMod val="40000"/>
              <a:lumOff val="60000"/>
            </a:schemeClr>
          </a:solidFill>
        </p:spPr>
        <p:txBody>
          <a:bodyPr>
            <a:noAutofit/>
          </a:bodyPr>
          <a:lstStyle/>
          <a:p>
            <a:pPr>
              <a:defRPr/>
            </a:pPr>
            <a:r>
              <a:rPr lang="ru-RU" sz="3200" dirty="0">
                <a:solidFill>
                  <a:schemeClr val="accent2">
                    <a:lumMod val="75000"/>
                  </a:schemeClr>
                </a:solidFill>
              </a:rPr>
              <a:t>Глоссарий</a:t>
            </a:r>
            <a:endParaRPr lang="ru-RU" sz="3200"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0355" name="TextBox 6"/>
          <p:cNvSpPr txBox="1">
            <a:spLocks noChangeArrowheads="1"/>
          </p:cNvSpPr>
          <p:nvPr/>
        </p:nvSpPr>
        <p:spPr bwMode="auto">
          <a:xfrm>
            <a:off x="358775" y="1125538"/>
            <a:ext cx="849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7F8FA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4A66AC"/>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5AA2AE"/>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5AA2AE"/>
              </a:buClr>
              <a:buFont typeface="Arial" panose="020B0604020202020204" pitchFamily="34" charset="0"/>
              <a:buChar char="•"/>
              <a:defRPr sz="1400">
                <a:solidFill>
                  <a:schemeClr val="tx1"/>
                </a:solidFill>
                <a:latin typeface="Calibri" panose="020F0502020204030204" pitchFamily="34" charset="0"/>
              </a:defRPr>
            </a:lvl9pPr>
          </a:lstStyle>
          <a:p>
            <a:pPr eaLnBrk="1" hangingPunct="1">
              <a:spcBef>
                <a:spcPct val="0"/>
              </a:spcBef>
              <a:buClrTx/>
              <a:buFontTx/>
              <a:buNone/>
            </a:pPr>
            <a:endParaRPr lang="ru-RU" altLang="ru-RU" sz="1800"/>
          </a:p>
        </p:txBody>
      </p:sp>
      <p:pic>
        <p:nvPicPr>
          <p:cNvPr id="7171" name="Picture 3"/>
          <p:cNvPicPr>
            <a:picLocks noChangeAspect="1" noChangeArrowheads="1"/>
          </p:cNvPicPr>
          <p:nvPr/>
        </p:nvPicPr>
        <p:blipFill>
          <a:blip r:embed="rId3"/>
          <a:srcRect/>
          <a:stretch>
            <a:fillRect/>
          </a:stretch>
        </p:blipFill>
        <p:spPr bwMode="auto">
          <a:xfrm>
            <a:off x="642143" y="1493838"/>
            <a:ext cx="7929563" cy="4841479"/>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6481426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6798735" cy="497439"/>
          </a:xfrm>
          <a:solidFill>
            <a:schemeClr val="accent6">
              <a:lumMod val="40000"/>
              <a:lumOff val="60000"/>
            </a:schemeClr>
          </a:solidFill>
        </p:spPr>
        <p:txBody>
          <a:bodyPr>
            <a:no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pic>
        <p:nvPicPr>
          <p:cNvPr id="3" name="Picture 4"/>
          <p:cNvPicPr>
            <a:picLocks noChangeAspect="1" noChangeArrowheads="1"/>
          </p:cNvPicPr>
          <p:nvPr/>
        </p:nvPicPr>
        <p:blipFill>
          <a:blip r:embed="rId2"/>
          <a:srcRect/>
          <a:stretch>
            <a:fillRect/>
          </a:stretch>
        </p:blipFill>
        <p:spPr bwMode="auto">
          <a:xfrm>
            <a:off x="755576" y="1268760"/>
            <a:ext cx="7848872" cy="5040560"/>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16579328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776864" cy="641455"/>
          </a:xfrm>
          <a:solidFill>
            <a:schemeClr val="accent6">
              <a:lumMod val="40000"/>
              <a:lumOff val="60000"/>
            </a:schemeClr>
          </a:solidFill>
        </p:spPr>
        <p:txBody>
          <a:bodyPr>
            <a:normAutofit/>
          </a:bodyPr>
          <a:lstStyle/>
          <a:p>
            <a:r>
              <a:rPr lang="ru-RU" sz="3200" dirty="0" smtClean="0">
                <a:solidFill>
                  <a:schemeClr val="accent2">
                    <a:lumMod val="75000"/>
                  </a:schemeClr>
                </a:solidFill>
              </a:rPr>
              <a:t>Глоссарий</a:t>
            </a:r>
            <a:endParaRPr lang="ru-RU" sz="3200" dirty="0">
              <a:solidFill>
                <a:schemeClr val="accent2">
                  <a:lumMod val="75000"/>
                </a:schemeClr>
              </a:solidFill>
            </a:endParaRPr>
          </a:p>
        </p:txBody>
      </p:sp>
      <p:pic>
        <p:nvPicPr>
          <p:cNvPr id="3" name="Picture 3"/>
          <p:cNvPicPr>
            <a:picLocks noChangeAspect="1" noChangeArrowheads="1"/>
          </p:cNvPicPr>
          <p:nvPr/>
        </p:nvPicPr>
        <p:blipFill>
          <a:blip r:embed="rId2"/>
          <a:srcRect/>
          <a:stretch>
            <a:fillRect/>
          </a:stretch>
        </p:blipFill>
        <p:spPr bwMode="auto">
          <a:xfrm>
            <a:off x="755576" y="1340768"/>
            <a:ext cx="7776864" cy="4968552"/>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320912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9392"/>
            <a:ext cx="8043890" cy="522996"/>
          </a:xfrm>
        </p:spPr>
        <p:txBody>
          <a:bodyPr>
            <a:normAutofit/>
          </a:bodyPr>
          <a:lstStyle/>
          <a:p>
            <a:pPr algn="ctr"/>
            <a:r>
              <a:rPr lang="ru-RU" sz="2400" b="1" dirty="0" smtClean="0">
                <a:solidFill>
                  <a:schemeClr val="accent2">
                    <a:lumMod val="20000"/>
                    <a:lumOff val="80000"/>
                  </a:schemeClr>
                </a:solidFill>
              </a:rPr>
              <a:t>Что такое бюджетный процесс</a:t>
            </a:r>
            <a:r>
              <a:rPr lang="ru-RU" sz="2400" dirty="0" smtClean="0">
                <a:solidFill>
                  <a:schemeClr val="accent2">
                    <a:lumMod val="20000"/>
                    <a:lumOff val="80000"/>
                  </a:schemeClr>
                </a:solidFill>
              </a:rPr>
              <a:t>?</a:t>
            </a:r>
            <a:r>
              <a:rPr lang="ru-RU" sz="2400" dirty="0" smtClean="0"/>
              <a:t>                                            </a:t>
            </a:r>
            <a:endParaRPr lang="ru-RU"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545897"/>
              </p:ext>
            </p:extLst>
          </p:nvPr>
        </p:nvGraphicFramePr>
        <p:xfrm>
          <a:off x="357158" y="1285860"/>
          <a:ext cx="8443882" cy="474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ular Callout 5"/>
          <p:cNvSpPr/>
          <p:nvPr/>
        </p:nvSpPr>
        <p:spPr>
          <a:xfrm>
            <a:off x="7044783" y="1101253"/>
            <a:ext cx="2000264" cy="1285884"/>
          </a:xfrm>
          <a:prstGeom prst="wedgeRectCallout">
            <a:avLst>
              <a:gd name="adj1" fmla="val -75432"/>
              <a:gd name="adj2" fmla="val -1770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endParaRPr lang="ru-RU" sz="1400" dirty="0"/>
          </a:p>
        </p:txBody>
      </p:sp>
      <p:sp>
        <p:nvSpPr>
          <p:cNvPr id="9" name="Rectangular Callout 8"/>
          <p:cNvSpPr/>
          <p:nvPr/>
        </p:nvSpPr>
        <p:spPr>
          <a:xfrm>
            <a:off x="3071802" y="2928934"/>
            <a:ext cx="3714776" cy="1357322"/>
          </a:xfrm>
          <a:prstGeom prst="wedgeRectCallout">
            <a:avLst>
              <a:gd name="adj1" fmla="val 61586"/>
              <a:gd name="adj2" fmla="val 2959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 администрация Репьёвского муниципального района и отдел финансов Репьёвского муниципального района</a:t>
            </a:r>
            <a:endParaRPr lang="ru-RU" sz="1400" dirty="0"/>
          </a:p>
        </p:txBody>
      </p:sp>
      <p:sp>
        <p:nvSpPr>
          <p:cNvPr id="11" name="Rectangular Callout 10"/>
          <p:cNvSpPr/>
          <p:nvPr/>
        </p:nvSpPr>
        <p:spPr>
          <a:xfrm>
            <a:off x="7572396" y="5286388"/>
            <a:ext cx="1464100" cy="1285884"/>
          </a:xfrm>
          <a:prstGeom prst="wedgeRectCallout">
            <a:avLst>
              <a:gd name="adj1" fmla="val -99883"/>
              <a:gd name="adj2" fmla="val -8526"/>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2" name="Rectangular Callout 11"/>
          <p:cNvSpPr/>
          <p:nvPr/>
        </p:nvSpPr>
        <p:spPr>
          <a:xfrm>
            <a:off x="251312" y="5357826"/>
            <a:ext cx="1928826" cy="1214446"/>
          </a:xfrm>
          <a:prstGeom prst="wedgeRectCallout">
            <a:avLst>
              <a:gd name="adj1" fmla="val 76808"/>
              <a:gd name="adj2" fmla="val -2734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p:txBody>
      </p:sp>
      <p:sp>
        <p:nvSpPr>
          <p:cNvPr id="13" name="Rectangular Callout 12"/>
          <p:cNvSpPr/>
          <p:nvPr/>
        </p:nvSpPr>
        <p:spPr>
          <a:xfrm>
            <a:off x="214282" y="4286256"/>
            <a:ext cx="1837438" cy="928694"/>
          </a:xfrm>
          <a:prstGeom prst="wedgeRectCallout">
            <a:avLst>
              <a:gd name="adj1" fmla="val 22203"/>
              <a:gd name="adj2" fmla="val -72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Отдел финансов Репьёвского муниципального района</a:t>
            </a:r>
            <a:endParaRPr lang="ru-RU" sz="1400" dirty="0"/>
          </a:p>
        </p:txBody>
      </p:sp>
      <p:sp>
        <p:nvSpPr>
          <p:cNvPr id="14" name="Rectangular Callout 13"/>
          <p:cNvSpPr/>
          <p:nvPr/>
        </p:nvSpPr>
        <p:spPr>
          <a:xfrm>
            <a:off x="215593" y="1029815"/>
            <a:ext cx="2000264" cy="1428760"/>
          </a:xfrm>
          <a:prstGeom prst="wedgeRectCallout">
            <a:avLst>
              <a:gd name="adj1" fmla="val 88484"/>
              <a:gd name="adj2" fmla="val -156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400" dirty="0" smtClean="0"/>
              <a:t>Совет народных депутатов Репьёвского муниципального района</a:t>
            </a:r>
          </a:p>
          <a:p>
            <a:pPr algn="ctr"/>
            <a:endParaRPr lang="ru-RU" dirty="0"/>
          </a:p>
        </p:txBody>
      </p:sp>
      <p:sp>
        <p:nvSpPr>
          <p:cNvPr id="7" name="Скругленный прямоугольник 6"/>
          <p:cNvSpPr/>
          <p:nvPr/>
        </p:nvSpPr>
        <p:spPr>
          <a:xfrm>
            <a:off x="1811756" y="423604"/>
            <a:ext cx="5760640" cy="557124"/>
          </a:xfrm>
          <a:prstGeom prst="roundRec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rPr>
              <a:t>Бюджетный процесс – ежегодное формирование и исполнение бюджета</a:t>
            </a:r>
            <a:endParaRPr lang="ru-RU"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16799"/>
            <a:ext cx="6626875" cy="1251961"/>
          </a:xfrm>
        </p:spPr>
        <p:txBody>
          <a:bodyPr>
            <a:normAutofit/>
          </a:bodyPr>
          <a:lstStyle/>
          <a:p>
            <a:r>
              <a:rPr lang="ru-RU" sz="2800" b="1" dirty="0" smtClean="0">
                <a:solidFill>
                  <a:schemeClr val="accent2">
                    <a:lumMod val="75000"/>
                  </a:schemeClr>
                </a:solidFill>
              </a:rPr>
              <a:t>Контактная информация для граждан</a:t>
            </a:r>
            <a:endParaRPr lang="ru-RU" sz="2800" b="1" dirty="0">
              <a:solidFill>
                <a:schemeClr val="accent2">
                  <a:lumMod val="75000"/>
                </a:schemeClr>
              </a:solidFill>
            </a:endParaRPr>
          </a:p>
        </p:txBody>
      </p:sp>
      <p:sp>
        <p:nvSpPr>
          <p:cNvPr id="9" name="Content Placeholder 8"/>
          <p:cNvSpPr>
            <a:spLocks noGrp="1"/>
          </p:cNvSpPr>
          <p:nvPr>
            <p:ph sz="half" idx="1"/>
          </p:nvPr>
        </p:nvSpPr>
        <p:spPr>
          <a:xfrm>
            <a:off x="827584" y="1268760"/>
            <a:ext cx="7560840" cy="5589239"/>
          </a:xfrm>
        </p:spPr>
        <p:txBody>
          <a:bodyPr>
            <a:normAutofit lnSpcReduction="10000"/>
          </a:bodyPr>
          <a:lstStyle/>
          <a:p>
            <a:pPr>
              <a:buNone/>
            </a:pPr>
            <a:r>
              <a:rPr lang="ru-RU" sz="1800" b="1" dirty="0"/>
              <a:t>Местонахождение Отдела финансов администрации </a:t>
            </a:r>
            <a:r>
              <a:rPr lang="ru-RU" sz="1800" b="1" dirty="0" err="1"/>
              <a:t>Репьевского</a:t>
            </a:r>
            <a:r>
              <a:rPr lang="ru-RU" sz="1800" b="1" dirty="0"/>
              <a:t> муниципального района Воронежской области</a:t>
            </a:r>
            <a:r>
              <a:rPr lang="en-US" sz="1800" dirty="0"/>
              <a:t>: </a:t>
            </a:r>
            <a:endParaRPr lang="ru-RU" sz="1800" dirty="0"/>
          </a:p>
          <a:p>
            <a:pPr>
              <a:buNone/>
            </a:pPr>
            <a:r>
              <a:rPr lang="ru-RU" sz="1800" dirty="0"/>
              <a:t> </a:t>
            </a:r>
            <a:r>
              <a:rPr lang="ru-RU" sz="1800" dirty="0" err="1"/>
              <a:t>пл.Победы</a:t>
            </a:r>
            <a:r>
              <a:rPr lang="ru-RU" sz="1800" dirty="0"/>
              <a:t>, 1, </a:t>
            </a:r>
            <a:r>
              <a:rPr lang="ru-RU" sz="1800" dirty="0" err="1"/>
              <a:t>с.Репьевка</a:t>
            </a:r>
            <a:r>
              <a:rPr lang="ru-RU" sz="1800" dirty="0"/>
              <a:t>, </a:t>
            </a:r>
            <a:r>
              <a:rPr lang="ru-RU" sz="1800" dirty="0" err="1"/>
              <a:t>Репьевский</a:t>
            </a:r>
            <a:r>
              <a:rPr lang="ru-RU" sz="1800" dirty="0"/>
              <a:t> район, Воронежская область, 396370</a:t>
            </a:r>
          </a:p>
          <a:p>
            <a:pPr>
              <a:buNone/>
            </a:pPr>
            <a:endParaRPr lang="ru-RU" sz="1800" dirty="0"/>
          </a:p>
          <a:p>
            <a:pPr>
              <a:buNone/>
            </a:pPr>
            <a:r>
              <a:rPr lang="en-US" sz="1800" b="1" dirty="0"/>
              <a:t>                              </a:t>
            </a:r>
            <a:r>
              <a:rPr lang="ru-RU" sz="1800" b="1" dirty="0"/>
              <a:t>Контактные телефоны </a:t>
            </a:r>
            <a:r>
              <a:rPr lang="en-US" sz="1800" dirty="0"/>
              <a:t>:   </a:t>
            </a:r>
            <a:r>
              <a:rPr lang="ru-RU" sz="1800" dirty="0" smtClean="0"/>
              <a:t>8 (47374) 2-26-84, </a:t>
            </a:r>
          </a:p>
          <a:p>
            <a:pPr>
              <a:buNone/>
            </a:pPr>
            <a:r>
              <a:rPr lang="ru-RU" sz="1800" dirty="0"/>
              <a:t> </a:t>
            </a:r>
            <a:r>
              <a:rPr lang="ru-RU" sz="1800" dirty="0" smtClean="0"/>
              <a:t>                                                                       </a:t>
            </a:r>
            <a:r>
              <a:rPr lang="en-US" sz="1800" dirty="0" smtClean="0"/>
              <a:t>8 </a:t>
            </a:r>
            <a:r>
              <a:rPr lang="en-US" sz="1800" dirty="0"/>
              <a:t>(47374) 2-26-</a:t>
            </a:r>
            <a:r>
              <a:rPr lang="ru-RU" sz="1800" dirty="0"/>
              <a:t>2</a:t>
            </a:r>
            <a:r>
              <a:rPr lang="en-US" sz="1800" dirty="0"/>
              <a:t>9</a:t>
            </a:r>
          </a:p>
          <a:p>
            <a:pPr>
              <a:buNone/>
            </a:pPr>
            <a:r>
              <a:rPr lang="en-US" sz="1800" b="1" dirty="0"/>
              <a:t>                                          </a:t>
            </a:r>
            <a:r>
              <a:rPr lang="ru-RU" sz="1800" b="1" dirty="0" smtClean="0"/>
              <a:t>                 </a:t>
            </a:r>
            <a:r>
              <a:rPr lang="en-US" sz="1800" b="1" dirty="0" smtClean="0"/>
              <a:t> </a:t>
            </a:r>
            <a:r>
              <a:rPr lang="ru-RU" sz="1800" b="1" dirty="0"/>
              <a:t>Факс</a:t>
            </a:r>
            <a:r>
              <a:rPr lang="en-US" sz="1800" dirty="0"/>
              <a:t>:   8(47374)</a:t>
            </a:r>
            <a:r>
              <a:rPr lang="ru-RU" sz="1800" dirty="0"/>
              <a:t>  2-27-26</a:t>
            </a:r>
          </a:p>
          <a:p>
            <a:pPr>
              <a:buNone/>
            </a:pPr>
            <a:r>
              <a:rPr lang="en-US" sz="1800" b="1" dirty="0"/>
              <a:t>                    </a:t>
            </a:r>
            <a:r>
              <a:rPr lang="ru-RU" sz="1800" b="1" dirty="0"/>
              <a:t>Адрес</a:t>
            </a:r>
            <a:r>
              <a:rPr lang="en-US" sz="1800" b="1" dirty="0"/>
              <a:t> </a:t>
            </a:r>
            <a:r>
              <a:rPr lang="ru-RU" sz="1800" b="1" dirty="0"/>
              <a:t> электронной почты</a:t>
            </a:r>
            <a:r>
              <a:rPr lang="en-US" sz="1800" dirty="0" smtClean="0"/>
              <a:t>:</a:t>
            </a:r>
            <a:endParaRPr lang="ru-RU" sz="1800" dirty="0" smtClean="0"/>
          </a:p>
          <a:p>
            <a:pPr>
              <a:buNone/>
            </a:pPr>
            <a:r>
              <a:rPr lang="ru-RU" sz="1800" dirty="0" smtClean="0"/>
              <a:t> </a:t>
            </a:r>
            <a:r>
              <a:rPr lang="en-US" sz="1800" dirty="0" err="1" smtClean="0"/>
              <a:t>E-mail:otdfin.rep@govvrn.ru</a:t>
            </a:r>
            <a:endParaRPr lang="ru-RU" sz="1800" dirty="0"/>
          </a:p>
          <a:p>
            <a:pPr>
              <a:buNone/>
            </a:pPr>
            <a:endParaRPr lang="ru-RU" sz="1800" dirty="0"/>
          </a:p>
          <a:p>
            <a:pPr>
              <a:buNone/>
            </a:pPr>
            <a:r>
              <a:rPr lang="en-US" sz="1800" b="1" dirty="0"/>
              <a:t>        </a:t>
            </a:r>
            <a:r>
              <a:rPr lang="ru-RU" sz="1800" b="1" dirty="0"/>
              <a:t>График работы Отдела финансов</a:t>
            </a:r>
            <a:r>
              <a:rPr lang="en-US" sz="1800" dirty="0"/>
              <a:t>:</a:t>
            </a:r>
            <a:r>
              <a:rPr lang="ru-RU" sz="1800" dirty="0"/>
              <a:t> понедельник – пятница </a:t>
            </a:r>
            <a:endParaRPr lang="en-US" sz="1800" dirty="0" smtClean="0"/>
          </a:p>
          <a:p>
            <a:pPr>
              <a:buNone/>
            </a:pPr>
            <a:r>
              <a:rPr lang="en-US" sz="1800" dirty="0"/>
              <a:t> </a:t>
            </a:r>
            <a:r>
              <a:rPr lang="en-US" sz="1800" dirty="0" smtClean="0"/>
              <a:t>                                                                         </a:t>
            </a:r>
            <a:r>
              <a:rPr lang="ru-RU" sz="1800" dirty="0" smtClean="0"/>
              <a:t>с </a:t>
            </a:r>
            <a:r>
              <a:rPr lang="ru-RU" sz="1800" dirty="0"/>
              <a:t>8-00 до 17-00</a:t>
            </a:r>
          </a:p>
          <a:p>
            <a:pPr>
              <a:buNone/>
            </a:pPr>
            <a:r>
              <a:rPr lang="ru-RU" sz="1800" dirty="0" smtClean="0"/>
              <a:t> </a:t>
            </a:r>
          </a:p>
          <a:p>
            <a:pPr>
              <a:buNone/>
            </a:pP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5692"/>
            <a:ext cx="8642964" cy="838052"/>
          </a:xfrm>
          <a:solidFill>
            <a:schemeClr val="accent4">
              <a:lumMod val="20000"/>
              <a:lumOff val="80000"/>
            </a:schemeClr>
          </a:solidFill>
          <a:ln>
            <a:solidFill>
              <a:srgbClr val="008000"/>
            </a:solidFill>
          </a:ln>
        </p:spPr>
        <p:txBody>
          <a:bodyPr>
            <a:normAutofit/>
          </a:bodyPr>
          <a:lstStyle/>
          <a:p>
            <a:pPr algn="ctr"/>
            <a:r>
              <a:rPr lang="ru-RU" sz="2700" b="1" dirty="0" smtClean="0">
                <a:solidFill>
                  <a:schemeClr val="accent4">
                    <a:lumMod val="75000"/>
                  </a:schemeClr>
                </a:solidFill>
              </a:rPr>
              <a:t>Основные характеристики бюджетов</a:t>
            </a:r>
            <a:r>
              <a:rPr lang="ru-RU" sz="3600" b="1" dirty="0" smtClean="0">
                <a:solidFill>
                  <a:schemeClr val="accent4">
                    <a:lumMod val="75000"/>
                  </a:schemeClr>
                </a:solidFill>
              </a:rPr>
              <a:t/>
            </a:r>
            <a:br>
              <a:rPr lang="ru-RU" sz="3600" b="1" dirty="0" smtClean="0">
                <a:solidFill>
                  <a:schemeClr val="accent4">
                    <a:lumMod val="75000"/>
                  </a:schemeClr>
                </a:solidFill>
              </a:rPr>
            </a:br>
            <a:r>
              <a:rPr lang="ru-RU" sz="2000" dirty="0" smtClean="0">
                <a:solidFill>
                  <a:schemeClr val="accent4">
                    <a:lumMod val="75000"/>
                  </a:schemeClr>
                </a:solidFill>
              </a:rPr>
              <a:t>ДОХОДЫ-РАСХОДЫ=ДЕФИЦИТ (ПРОФИЦИТ)</a:t>
            </a:r>
            <a:endParaRPr lang="ru-RU" sz="2000" dirty="0">
              <a:solidFill>
                <a:schemeClr val="accent4">
                  <a:lumMod val="75000"/>
                </a:schemeClr>
              </a:solidFill>
            </a:endParaRPr>
          </a:p>
        </p:txBody>
      </p:sp>
      <p:sp>
        <p:nvSpPr>
          <p:cNvPr id="3" name="Content Placeholder 2"/>
          <p:cNvSpPr>
            <a:spLocks noGrp="1"/>
          </p:cNvSpPr>
          <p:nvPr>
            <p:ph sz="half" idx="1"/>
          </p:nvPr>
        </p:nvSpPr>
        <p:spPr>
          <a:xfrm>
            <a:off x="176210" y="1023142"/>
            <a:ext cx="4038600" cy="4525963"/>
          </a:xfrm>
        </p:spPr>
        <p:txBody>
          <a:bodyPr/>
          <a:lstStyle/>
          <a:p>
            <a:pPr algn="r">
              <a:buNone/>
            </a:pPr>
            <a:r>
              <a:rPr lang="ru-RU" dirty="0" smtClean="0"/>
              <a:t>  </a:t>
            </a:r>
            <a:r>
              <a:rPr lang="ru-RU" dirty="0" smtClean="0">
                <a:solidFill>
                  <a:srgbClr val="336600"/>
                </a:solidFill>
              </a:rPr>
              <a:t>РАСХОДЫ</a:t>
            </a:r>
            <a:endParaRPr lang="ru-RU" dirty="0">
              <a:solidFill>
                <a:srgbClr val="336600"/>
              </a:solidFill>
            </a:endParaRPr>
          </a:p>
        </p:txBody>
      </p:sp>
      <p:sp>
        <p:nvSpPr>
          <p:cNvPr id="4" name="Content Placeholder 3"/>
          <p:cNvSpPr>
            <a:spLocks noGrp="1"/>
          </p:cNvSpPr>
          <p:nvPr>
            <p:ph sz="half" idx="2"/>
          </p:nvPr>
        </p:nvSpPr>
        <p:spPr>
          <a:xfrm>
            <a:off x="4572000" y="1214422"/>
            <a:ext cx="4114800" cy="4911741"/>
          </a:xfrm>
        </p:spPr>
        <p:txBody>
          <a:bodyPr/>
          <a:lstStyle/>
          <a:p>
            <a:pPr algn="r">
              <a:buNone/>
            </a:pPr>
            <a:r>
              <a:rPr lang="ru-RU" dirty="0" smtClean="0">
                <a:solidFill>
                  <a:srgbClr val="336600"/>
                </a:solidFill>
              </a:rPr>
              <a:t>РАСХОДЫ</a:t>
            </a:r>
            <a:endParaRPr lang="ru-RU" dirty="0">
              <a:solidFill>
                <a:srgbClr val="336600"/>
              </a:solidFill>
            </a:endParaRPr>
          </a:p>
        </p:txBody>
      </p:sp>
      <p:sp>
        <p:nvSpPr>
          <p:cNvPr id="5" name="Flowchart: Magnetic Disk 4"/>
          <p:cNvSpPr/>
          <p:nvPr/>
        </p:nvSpPr>
        <p:spPr>
          <a:xfrm>
            <a:off x="1345716" y="1757342"/>
            <a:ext cx="1414466" cy="92869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Flowchart: Magnetic Disk 5"/>
          <p:cNvSpPr/>
          <p:nvPr/>
        </p:nvSpPr>
        <p:spPr>
          <a:xfrm>
            <a:off x="3080611" y="1702491"/>
            <a:ext cx="1643074" cy="1541342"/>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7" name="Flowchart: Magnetic Disk 6"/>
          <p:cNvSpPr/>
          <p:nvPr/>
        </p:nvSpPr>
        <p:spPr>
          <a:xfrm>
            <a:off x="5000628" y="1714488"/>
            <a:ext cx="1643074" cy="1448344"/>
          </a:xfrm>
          <a:prstGeom prst="flowChartMagneticDisk">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r"/>
            <a:endParaRPr lang="ru-RU" dirty="0"/>
          </a:p>
        </p:txBody>
      </p:sp>
      <p:sp>
        <p:nvSpPr>
          <p:cNvPr id="8" name="Flowchart: Magnetic Disk 7"/>
          <p:cNvSpPr/>
          <p:nvPr/>
        </p:nvSpPr>
        <p:spPr>
          <a:xfrm>
            <a:off x="7143768" y="1750207"/>
            <a:ext cx="1357322" cy="785818"/>
          </a:xfrm>
          <a:prstGeom prst="flowChartMagneticDisk">
            <a:avLst/>
          </a:prstGeom>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10" name="Flowchart: Process 9"/>
          <p:cNvSpPr/>
          <p:nvPr/>
        </p:nvSpPr>
        <p:spPr>
          <a:xfrm>
            <a:off x="5076055" y="3220111"/>
            <a:ext cx="1431325" cy="500066"/>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1" name="Flowchart: Process 10"/>
          <p:cNvSpPr/>
          <p:nvPr/>
        </p:nvSpPr>
        <p:spPr>
          <a:xfrm>
            <a:off x="114542" y="3017522"/>
            <a:ext cx="1508180" cy="54121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ДОХОДЫ</a:t>
            </a:r>
            <a:endParaRPr lang="ru-RU" sz="2000" dirty="0"/>
          </a:p>
        </p:txBody>
      </p:sp>
      <p:sp>
        <p:nvSpPr>
          <p:cNvPr id="13" name="Curved Down Arrow 12"/>
          <p:cNvSpPr/>
          <p:nvPr/>
        </p:nvSpPr>
        <p:spPr>
          <a:xfrm>
            <a:off x="958626" y="1172108"/>
            <a:ext cx="928694" cy="588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Curved Down Arrow 13"/>
          <p:cNvSpPr/>
          <p:nvPr/>
        </p:nvSpPr>
        <p:spPr>
          <a:xfrm>
            <a:off x="5214942" y="1142984"/>
            <a:ext cx="928694"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Curved Up Arrow 16"/>
          <p:cNvSpPr/>
          <p:nvPr/>
        </p:nvSpPr>
        <p:spPr>
          <a:xfrm>
            <a:off x="1684668" y="3017522"/>
            <a:ext cx="1110174"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Curved Up Arrow 17"/>
          <p:cNvSpPr/>
          <p:nvPr/>
        </p:nvSpPr>
        <p:spPr>
          <a:xfrm>
            <a:off x="6785489" y="2786058"/>
            <a:ext cx="1000132"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Flowchart: Merge 18"/>
          <p:cNvSpPr/>
          <p:nvPr/>
        </p:nvSpPr>
        <p:spPr>
          <a:xfrm>
            <a:off x="500034" y="4071942"/>
            <a:ext cx="4214842"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ДЕФИЦИТ</a:t>
            </a:r>
          </a:p>
          <a:p>
            <a:pPr algn="ctr"/>
            <a:r>
              <a:rPr lang="ru-RU" sz="1400" b="1" dirty="0" smtClean="0"/>
              <a:t>Доходы </a:t>
            </a:r>
            <a:r>
              <a:rPr lang="en-US" sz="1400" b="1" dirty="0" smtClean="0"/>
              <a:t>&lt;</a:t>
            </a:r>
            <a:r>
              <a:rPr lang="ru-RU" sz="1400" b="1" dirty="0" smtClean="0"/>
              <a:t> Расходов</a:t>
            </a:r>
            <a:endParaRPr lang="ru-RU" sz="1400" b="1" dirty="0"/>
          </a:p>
        </p:txBody>
      </p:sp>
      <p:sp>
        <p:nvSpPr>
          <p:cNvPr id="20" name="Flowchart: Merge 19"/>
          <p:cNvSpPr/>
          <p:nvPr/>
        </p:nvSpPr>
        <p:spPr>
          <a:xfrm>
            <a:off x="4786314" y="4071942"/>
            <a:ext cx="4143404" cy="1071570"/>
          </a:xfrm>
          <a:prstGeom prst="flowChartMerge">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400" b="1" dirty="0" smtClean="0"/>
              <a:t>ПРОФИЦИТ</a:t>
            </a:r>
          </a:p>
          <a:p>
            <a:pPr algn="ctr"/>
            <a:r>
              <a:rPr lang="ru-RU" sz="1400" b="1" dirty="0" smtClean="0"/>
              <a:t>Доходы</a:t>
            </a:r>
            <a:r>
              <a:rPr lang="en-US" sz="1400" b="1" dirty="0" smtClean="0"/>
              <a:t>&gt;</a:t>
            </a:r>
            <a:r>
              <a:rPr lang="ru-RU" sz="1400" b="1" dirty="0" smtClean="0"/>
              <a:t> Расходов</a:t>
            </a:r>
            <a:endParaRPr lang="ru-RU" sz="1400" b="1" dirty="0"/>
          </a:p>
        </p:txBody>
      </p:sp>
      <p:sp>
        <p:nvSpPr>
          <p:cNvPr id="21" name="Flowchart: Alternate Process 20"/>
          <p:cNvSpPr/>
          <p:nvPr/>
        </p:nvSpPr>
        <p:spPr>
          <a:xfrm>
            <a:off x="142844" y="5214950"/>
            <a:ext cx="4429156" cy="1327028"/>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расходов над доходами принимается решение об источниках покрытия дефицита, например использовать имеющиеся накопления, остатки или взять в долг.</a:t>
            </a:r>
            <a:endParaRPr lang="ru-RU" sz="1600" dirty="0"/>
          </a:p>
        </p:txBody>
      </p:sp>
      <p:sp>
        <p:nvSpPr>
          <p:cNvPr id="22" name="Flowchart: Alternate Process 21"/>
          <p:cNvSpPr/>
          <p:nvPr/>
        </p:nvSpPr>
        <p:spPr>
          <a:xfrm>
            <a:off x="4714876" y="5214950"/>
            <a:ext cx="4286280" cy="1357322"/>
          </a:xfrm>
          <a:prstGeom prst="flowChartAlternateProcess">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t>При превышении доходов над расходами принимается решение, как их использовать (например, накапливать резервы, остатки, погашать долг).</a:t>
            </a:r>
            <a:endParaRPr lang="ru-RU"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18710</TotalTime>
  <Words>8837</Words>
  <Application>Microsoft Office PowerPoint</Application>
  <PresentationFormat>Экран (4:3)</PresentationFormat>
  <Paragraphs>1542</Paragraphs>
  <Slides>80</Slides>
  <Notes>21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80</vt:i4>
      </vt:variant>
    </vt:vector>
  </HeadingPairs>
  <TitlesOfParts>
    <vt:vector size="89" baseType="lpstr">
      <vt:lpstr>Arial</vt:lpstr>
      <vt:lpstr>Arial</vt:lpstr>
      <vt:lpstr>Bookman Old Style</vt:lpstr>
      <vt:lpstr>Calibri</vt:lpstr>
      <vt:lpstr>Century Gothic</vt:lpstr>
      <vt:lpstr>Times New Roman</vt:lpstr>
      <vt:lpstr>Wingdings 2</vt:lpstr>
      <vt:lpstr>Wingdings 3</vt:lpstr>
      <vt:lpstr>Ион</vt:lpstr>
      <vt:lpstr>К   Решению Совета народных депутатов Репьёвского муниципального района Воронежской области « О бюджете Репьёвского муниципального  района на 2024 год и на плановый период 2025 и 2026 годов»</vt:lpstr>
      <vt:lpstr>    «Бюджет для граждан» познакомит вас с положениями проекта основного финансового документа Репьёвского муниципального района Воронежской   области – решением совета народных депутатов Репьёвского муниципального района Воронежской области « О проекте бюджета Репьёвского муниципального района  на 2024 год и на плановый период 2025 и 2026 годов».             Представленная информация предназначена для широкого круга пользователей и будет интересна и полезна гражданам района, в том числе молодым семьям и другим категориям населения.      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Мы постарались в доступной и понятной для граждан форме показать основные параметры бюджета Репьёвского муниципального района.</vt:lpstr>
      <vt:lpstr>           Обязательное опубликование в средствах массовой  информации    утвержденных бюджетов и отчетов об их исполнении;             Доступность иных сведений о бюджетах;             Обязательная открытость для общества и средств массовой информации         проектов бюджетов, обеспечение доступа к информации на едином портале бюджетной системы Российской Федерации в сети «Интернет»;            Преемственность бюджетной классификации Российской Федерации, а также обеспечение сопоставимости показателей бюджета отчетного, текущего и очередного финансового года.                                                                                              Бюджетный кодекс                                                                                       Российской Федерации                                                                                               статья 36</vt:lpstr>
      <vt:lpstr>                      </vt:lpstr>
      <vt:lpstr>На чем основано составление проекта районного бюджета? </vt:lpstr>
      <vt:lpstr>Какие основные этапы подготовки бюджета?</vt:lpstr>
      <vt:lpstr>Презентация PowerPoint</vt:lpstr>
      <vt:lpstr>Что такое бюджетный процесс?                                            </vt:lpstr>
      <vt:lpstr>Основные характеристики бюджетов ДОХОДЫ-РАСХОДЫ=ДЕФИЦИТ (ПРОФИЦИТ)</vt:lpstr>
      <vt:lpstr>Что такое дефицит и профицит?</vt:lpstr>
      <vt:lpstr>Презентация PowerPoint</vt:lpstr>
      <vt:lpstr>Презентация PowerPoint</vt:lpstr>
      <vt:lpstr>Презентация PowerPoint</vt:lpstr>
      <vt:lpstr> </vt:lpstr>
      <vt:lpstr> </vt:lpstr>
      <vt:lpstr>Основные параметры бюджета Репьёвского муниципального района</vt:lpstr>
      <vt:lpstr>         Что такое налог и какие бывают виды налогов? Налог-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vt:lpstr>
      <vt:lpstr>Нормативы зачисления налогов по уровням бюджета на территории Репьёвского муниципального района</vt:lpstr>
      <vt:lpstr>Налог на доходы физических лиц (ставки)</vt:lpstr>
      <vt:lpstr>Налог на доходы физических лиц</vt:lpstr>
      <vt:lpstr>Местные налоги</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Репьёвского муниципального района в 2024 г.</vt:lpstr>
      <vt:lpstr>Структура доходов по основным источникам их формирования на 2024 год</vt:lpstr>
      <vt:lpstr>Структура налоговых и неналоговых доходов консолидированного бюджета Репьёвского муниципального района на 2024-2026 годы</vt:lpstr>
      <vt:lpstr>Структура доходов Репьёвского муниципального района на 2024 год</vt:lpstr>
      <vt:lpstr>Презентация PowerPoint</vt:lpstr>
      <vt:lpstr>Что такое межбюджетные трансферты?               Межбюджетные трансферты – это денежные средства, перечисляемые из       одного бюджета бюджетной системы Российской Федерации другому. </vt:lpstr>
      <vt:lpstr>Презентация PowerPoint</vt:lpstr>
      <vt:lpstr>Презентация PowerPoint</vt:lpstr>
      <vt:lpstr>Расходы бюджета</vt:lpstr>
      <vt:lpstr>              Понятие и типы расходных обязательств </vt:lpstr>
      <vt:lpstr>Расходы бюджетов по основным функциям государства</vt:lpstr>
      <vt:lpstr>Ведомственная структура расходов бюджета и бюджетная       классификация</vt:lpstr>
      <vt:lpstr>Защищенные статьи расходов бюджета – расходы, подлежащие финансированию в полном объеме</vt:lpstr>
      <vt:lpstr>Расходы консолидированного бюджета Репьёвского муниципального района в расчете на душу населения в 2024году</vt:lpstr>
      <vt:lpstr>Презентация PowerPoint</vt:lpstr>
      <vt:lpstr>Презентация PowerPoint</vt:lpstr>
      <vt:lpstr>Презентация PowerPoint</vt:lpstr>
      <vt:lpstr>Субвенции на общее и дошкольное образование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темпов роста средней заработной платы по отдельным категориям работников бюджетной сферы</vt:lpstr>
      <vt:lpstr>«Программная» структура расходов районного бюджета на 2024-2026 годы (1)</vt:lpstr>
      <vt:lpstr>Презентация PowerPoint</vt:lpstr>
      <vt:lpstr>Структура расходов бюджета Репьёвского муниципального района в 2024-2026 годах, в % к общему объему</vt:lpstr>
      <vt:lpstr>Открытые Государственные информационные ресурсы</vt:lpstr>
      <vt:lpstr>Открытые Государственные информационные ресурсы</vt:lpstr>
      <vt:lpstr>Открытые Государственные информационные ресурсы</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Контактная информация для граждан</vt:lpstr>
    </vt:vector>
  </TitlesOfParts>
  <Company>DreamLair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проекту закона Репьевского муниципального  района Воронежской области на 2014 год</dc:title>
  <dc:creator>dohod1</dc:creator>
  <cp:lastModifiedBy>dohod1</cp:lastModifiedBy>
  <cp:revision>1260</cp:revision>
  <cp:lastPrinted>2024-02-21T11:28:49Z</cp:lastPrinted>
  <dcterms:created xsi:type="dcterms:W3CDTF">2013-11-16T07:02:41Z</dcterms:created>
  <dcterms:modified xsi:type="dcterms:W3CDTF">2024-02-22T05:47:15Z</dcterms:modified>
</cp:coreProperties>
</file>