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70"/>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297" r:id="rId25"/>
    <p:sldId id="268" r:id="rId26"/>
    <p:sldId id="352" r:id="rId27"/>
    <p:sldId id="304" r:id="rId28"/>
    <p:sldId id="275" r:id="rId29"/>
    <p:sldId id="274" r:id="rId30"/>
    <p:sldId id="346" r:id="rId31"/>
    <p:sldId id="322" r:id="rId32"/>
    <p:sldId id="276" r:id="rId33"/>
    <p:sldId id="277" r:id="rId34"/>
    <p:sldId id="278" r:id="rId35"/>
    <p:sldId id="279" r:id="rId36"/>
    <p:sldId id="282" r:id="rId37"/>
    <p:sldId id="281" r:id="rId38"/>
    <p:sldId id="320" r:id="rId39"/>
    <p:sldId id="323" r:id="rId40"/>
    <p:sldId id="333" r:id="rId41"/>
    <p:sldId id="291" r:id="rId42"/>
    <p:sldId id="326" r:id="rId43"/>
    <p:sldId id="327" r:id="rId44"/>
    <p:sldId id="332" r:id="rId45"/>
    <p:sldId id="353" r:id="rId46"/>
    <p:sldId id="354" r:id="rId47"/>
    <p:sldId id="329" r:id="rId48"/>
    <p:sldId id="330" r:id="rId49"/>
    <p:sldId id="331" r:id="rId50"/>
    <p:sldId id="334" r:id="rId51"/>
    <p:sldId id="335" r:id="rId52"/>
    <p:sldId id="336" r:id="rId53"/>
    <p:sldId id="337" r:id="rId54"/>
    <p:sldId id="338" r:id="rId55"/>
    <p:sldId id="339" r:id="rId56"/>
    <p:sldId id="340" r:id="rId57"/>
    <p:sldId id="341" r:id="rId58"/>
    <p:sldId id="342" r:id="rId59"/>
    <p:sldId id="343" r:id="rId60"/>
    <p:sldId id="344" r:id="rId61"/>
    <p:sldId id="351" r:id="rId62"/>
    <p:sldId id="301" r:id="rId63"/>
    <p:sldId id="302" r:id="rId64"/>
    <p:sldId id="290" r:id="rId65"/>
    <p:sldId id="286" r:id="rId66"/>
    <p:sldId id="287" r:id="rId67"/>
    <p:sldId id="289" r:id="rId68"/>
    <p:sldId id="294"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CC"/>
    <a:srgbClr val="FFFF99"/>
    <a:srgbClr val="CCFF99"/>
    <a:srgbClr val="DDDDDD"/>
    <a:srgbClr val="CCFFCC"/>
    <a:srgbClr val="CCFFFF"/>
    <a:srgbClr val="CCECFF"/>
    <a:srgbClr val="FF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83"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20773579123074"/>
          <c:y val="0.13572322209937371"/>
          <c:w val="0.62745160761155172"/>
          <c:h val="0.6842864173228369"/>
        </c:manualLayout>
      </c:layout>
      <c:barChart>
        <c:barDir val="col"/>
        <c:grouping val="clustered"/>
        <c:varyColors val="0"/>
        <c:ser>
          <c:idx val="0"/>
          <c:order val="0"/>
          <c:tx>
            <c:strRef>
              <c:f>Лист1!$B$1</c:f>
              <c:strCache>
                <c:ptCount val="1"/>
                <c:pt idx="0">
                  <c:v>Консолидированный бюджет</c:v>
                </c:pt>
              </c:strCache>
            </c:strRef>
          </c:tx>
          <c:spPr>
            <a:scene3d>
              <a:camera prst="orthographicFront"/>
              <a:lightRig rig="threePt" dir="t"/>
            </a:scene3d>
            <a:sp3d>
              <a:bevelT prst="angle"/>
            </a:sp3d>
          </c:spPr>
          <c:invertIfNegative val="0"/>
          <c:cat>
            <c:strRef>
              <c:f>Лист1!$A$2:$A$7</c:f>
              <c:strCache>
                <c:ptCount val="6"/>
                <c:pt idx="0">
                  <c:v>2014 факт</c:v>
                </c:pt>
                <c:pt idx="1">
                  <c:v>2015 факт</c:v>
                </c:pt>
                <c:pt idx="2">
                  <c:v>2016 оценка</c:v>
                </c:pt>
                <c:pt idx="3">
                  <c:v>2017 прогноз</c:v>
                </c:pt>
                <c:pt idx="4">
                  <c:v>2018 прогноз</c:v>
                </c:pt>
                <c:pt idx="5">
                  <c:v>2019 прогноз</c:v>
                </c:pt>
              </c:strCache>
            </c:strRef>
          </c:cat>
          <c:val>
            <c:numRef>
              <c:f>Лист1!$B$2:$B$7</c:f>
              <c:numCache>
                <c:formatCode>General</c:formatCode>
                <c:ptCount val="6"/>
                <c:pt idx="0">
                  <c:v>27484</c:v>
                </c:pt>
                <c:pt idx="1">
                  <c:v>28941</c:v>
                </c:pt>
                <c:pt idx="2">
                  <c:v>30709</c:v>
                </c:pt>
                <c:pt idx="3">
                  <c:v>31784</c:v>
                </c:pt>
                <c:pt idx="4">
                  <c:v>33371</c:v>
                </c:pt>
                <c:pt idx="5">
                  <c:v>35057</c:v>
                </c:pt>
              </c:numCache>
            </c:numRef>
          </c:val>
        </c:ser>
        <c:ser>
          <c:idx val="1"/>
          <c:order val="1"/>
          <c:tx>
            <c:strRef>
              <c:f>Лист1!$C$1</c:f>
              <c:strCache>
                <c:ptCount val="1"/>
                <c:pt idx="0">
                  <c:v>Районный бюджет</c:v>
                </c:pt>
              </c:strCache>
            </c:strRef>
          </c:tx>
          <c:spPr>
            <a:scene3d>
              <a:camera prst="orthographicFront"/>
              <a:lightRig rig="threePt" dir="t"/>
            </a:scene3d>
            <a:sp3d>
              <a:bevelT prst="angle"/>
            </a:sp3d>
          </c:spPr>
          <c:invertIfNegative val="0"/>
          <c:cat>
            <c:strRef>
              <c:f>Лист1!$A$2:$A$7</c:f>
              <c:strCache>
                <c:ptCount val="6"/>
                <c:pt idx="0">
                  <c:v>2014 факт</c:v>
                </c:pt>
                <c:pt idx="1">
                  <c:v>2015 факт</c:v>
                </c:pt>
                <c:pt idx="2">
                  <c:v>2016 оценка</c:v>
                </c:pt>
                <c:pt idx="3">
                  <c:v>2017 прогноз</c:v>
                </c:pt>
                <c:pt idx="4">
                  <c:v>2018 прогноз</c:v>
                </c:pt>
                <c:pt idx="5">
                  <c:v>2019 прогноз</c:v>
                </c:pt>
              </c:strCache>
            </c:strRef>
          </c:cat>
          <c:val>
            <c:numRef>
              <c:f>Лист1!$C$2:$C$7</c:f>
              <c:numCache>
                <c:formatCode>General</c:formatCode>
                <c:ptCount val="6"/>
                <c:pt idx="0">
                  <c:v>21875</c:v>
                </c:pt>
                <c:pt idx="1">
                  <c:v>27755</c:v>
                </c:pt>
                <c:pt idx="2">
                  <c:v>29138</c:v>
                </c:pt>
                <c:pt idx="3">
                  <c:v>30483</c:v>
                </c:pt>
                <c:pt idx="4">
                  <c:v>32005</c:v>
                </c:pt>
                <c:pt idx="5">
                  <c:v>33622</c:v>
                </c:pt>
              </c:numCache>
            </c:numRef>
          </c:val>
        </c:ser>
        <c:dLbls>
          <c:showLegendKey val="0"/>
          <c:showVal val="0"/>
          <c:showCatName val="0"/>
          <c:showSerName val="0"/>
          <c:showPercent val="0"/>
          <c:showBubbleSize val="0"/>
        </c:dLbls>
        <c:gapWidth val="150"/>
        <c:axId val="199855352"/>
        <c:axId val="199855744"/>
      </c:barChart>
      <c:catAx>
        <c:axId val="199855352"/>
        <c:scaling>
          <c:orientation val="minMax"/>
        </c:scaling>
        <c:delete val="0"/>
        <c:axPos val="b"/>
        <c:numFmt formatCode="General" sourceLinked="1"/>
        <c:majorTickMark val="out"/>
        <c:minorTickMark val="none"/>
        <c:tickLblPos val="nextTo"/>
        <c:crossAx val="199855744"/>
        <c:crosses val="autoZero"/>
        <c:auto val="1"/>
        <c:lblAlgn val="ctr"/>
        <c:lblOffset val="100"/>
        <c:noMultiLvlLbl val="0"/>
      </c:catAx>
      <c:valAx>
        <c:axId val="199855744"/>
        <c:scaling>
          <c:orientation val="minMax"/>
        </c:scaling>
        <c:delete val="0"/>
        <c:axPos val="l"/>
        <c:majorGridlines/>
        <c:numFmt formatCode="General" sourceLinked="1"/>
        <c:majorTickMark val="out"/>
        <c:minorTickMark val="none"/>
        <c:tickLblPos val="nextTo"/>
        <c:crossAx val="199855352"/>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тыс.руб.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Лист1!$A$2:$A$7</c:f>
              <c:strCache>
                <c:ptCount val="6"/>
                <c:pt idx="0">
                  <c:v>2014г.</c:v>
                </c:pt>
                <c:pt idx="1">
                  <c:v>2015г.</c:v>
                </c:pt>
                <c:pt idx="2">
                  <c:v>2016г.</c:v>
                </c:pt>
                <c:pt idx="3">
                  <c:v>2017г.</c:v>
                </c:pt>
                <c:pt idx="4">
                  <c:v>2018г.</c:v>
                </c:pt>
                <c:pt idx="5">
                  <c:v>2019г.</c:v>
                </c:pt>
              </c:strCache>
            </c:strRef>
          </c:cat>
          <c:val>
            <c:numRef>
              <c:f>Лист1!$B$2:$B$7</c:f>
              <c:numCache>
                <c:formatCode>General</c:formatCode>
                <c:ptCount val="6"/>
                <c:pt idx="0">
                  <c:v>20570</c:v>
                </c:pt>
                <c:pt idx="1">
                  <c:v>19211</c:v>
                </c:pt>
                <c:pt idx="2">
                  <c:v>19167</c:v>
                </c:pt>
                <c:pt idx="3">
                  <c:v>18425</c:v>
                </c:pt>
                <c:pt idx="4">
                  <c:v>18425</c:v>
                </c:pt>
                <c:pt idx="5">
                  <c:v>18425</c:v>
                </c:pt>
              </c:numCache>
            </c:numRef>
          </c:val>
        </c:ser>
        <c:ser>
          <c:idx val="1"/>
          <c:order val="1"/>
          <c:tx>
            <c:strRef>
              <c:f>Лист1!$C$1</c:f>
              <c:strCache>
                <c:ptCount val="1"/>
                <c:pt idx="0">
                  <c:v>Столбец1</c:v>
                </c:pt>
              </c:strCache>
            </c:strRef>
          </c:tx>
          <c:invertIfNegative val="0"/>
          <c:cat>
            <c:strRef>
              <c:f>Лист1!$A$2:$A$7</c:f>
              <c:strCache>
                <c:ptCount val="6"/>
                <c:pt idx="0">
                  <c:v>2014г.</c:v>
                </c:pt>
                <c:pt idx="1">
                  <c:v>2015г.</c:v>
                </c:pt>
                <c:pt idx="2">
                  <c:v>2016г.</c:v>
                </c:pt>
                <c:pt idx="3">
                  <c:v>2017г.</c:v>
                </c:pt>
                <c:pt idx="4">
                  <c:v>2018г.</c:v>
                </c:pt>
                <c:pt idx="5">
                  <c:v>2019г.</c:v>
                </c:pt>
              </c:strCache>
            </c:strRef>
          </c:cat>
          <c:val>
            <c:numRef>
              <c:f>Лист1!$C$2:$C$7</c:f>
            </c:numRef>
          </c:val>
        </c:ser>
        <c:ser>
          <c:idx val="2"/>
          <c:order val="2"/>
          <c:tx>
            <c:strRef>
              <c:f>Лист1!$D$1</c:f>
              <c:strCache>
                <c:ptCount val="1"/>
                <c:pt idx="0">
                  <c:v>Столбец2</c:v>
                </c:pt>
              </c:strCache>
            </c:strRef>
          </c:tx>
          <c:invertIfNegative val="0"/>
          <c:cat>
            <c:strRef>
              <c:f>Лист1!$A$2:$A$7</c:f>
              <c:strCache>
                <c:ptCount val="6"/>
                <c:pt idx="0">
                  <c:v>2014г.</c:v>
                </c:pt>
                <c:pt idx="1">
                  <c:v>2015г.</c:v>
                </c:pt>
                <c:pt idx="2">
                  <c:v>2016г.</c:v>
                </c:pt>
                <c:pt idx="3">
                  <c:v>2017г.</c:v>
                </c:pt>
                <c:pt idx="4">
                  <c:v>2018г.</c:v>
                </c:pt>
                <c:pt idx="5">
                  <c:v>2019г.</c:v>
                </c:pt>
              </c:strCache>
            </c:strRef>
          </c:cat>
          <c:val>
            <c:numRef>
              <c:f>Лист1!$D$2:$D$7</c:f>
            </c:numRef>
          </c:val>
        </c:ser>
        <c:dLbls>
          <c:showLegendKey val="0"/>
          <c:showVal val="0"/>
          <c:showCatName val="0"/>
          <c:showSerName val="0"/>
          <c:showPercent val="0"/>
          <c:showBubbleSize val="0"/>
        </c:dLbls>
        <c:gapWidth val="150"/>
        <c:shape val="cylinder"/>
        <c:axId val="201528176"/>
        <c:axId val="203812032"/>
        <c:axId val="201209496"/>
      </c:bar3DChart>
      <c:catAx>
        <c:axId val="201528176"/>
        <c:scaling>
          <c:orientation val="minMax"/>
        </c:scaling>
        <c:delete val="0"/>
        <c:axPos val="b"/>
        <c:numFmt formatCode="General" sourceLinked="0"/>
        <c:majorTickMark val="out"/>
        <c:minorTickMark val="none"/>
        <c:tickLblPos val="nextTo"/>
        <c:crossAx val="203812032"/>
        <c:crosses val="autoZero"/>
        <c:auto val="1"/>
        <c:lblAlgn val="ctr"/>
        <c:lblOffset val="100"/>
        <c:noMultiLvlLbl val="0"/>
      </c:catAx>
      <c:valAx>
        <c:axId val="203812032"/>
        <c:scaling>
          <c:orientation val="minMax"/>
        </c:scaling>
        <c:delete val="0"/>
        <c:axPos val="l"/>
        <c:majorGridlines/>
        <c:numFmt formatCode="General" sourceLinked="1"/>
        <c:majorTickMark val="out"/>
        <c:minorTickMark val="none"/>
        <c:tickLblPos val="nextTo"/>
        <c:crossAx val="201528176"/>
        <c:crosses val="autoZero"/>
        <c:crossBetween val="between"/>
      </c:valAx>
      <c:serAx>
        <c:axId val="201209496"/>
        <c:scaling>
          <c:orientation val="minMax"/>
        </c:scaling>
        <c:delete val="0"/>
        <c:axPos val="b"/>
        <c:majorTickMark val="out"/>
        <c:minorTickMark val="none"/>
        <c:tickLblPos val="nextTo"/>
        <c:crossAx val="203812032"/>
        <c:crosses val="autoZero"/>
      </c:serAx>
    </c:plotArea>
    <c:legend>
      <c:legendPos val="r"/>
      <c:overlay val="0"/>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0432822867381512"/>
          <c:y val="0.10954254038466973"/>
          <c:w val="0.54350239561481328"/>
          <c:h val="0.87564274849053536"/>
        </c:manualLayout>
      </c:layout>
      <c:doughnutChart>
        <c:varyColors val="1"/>
        <c:ser>
          <c:idx val="0"/>
          <c:order val="0"/>
          <c:tx>
            <c:strRef>
              <c:f>Лист1!$B$1</c:f>
              <c:strCache>
                <c:ptCount val="1"/>
                <c:pt idx="0">
                  <c:v>тыс. рублей</c:v>
                </c:pt>
              </c:strCache>
            </c:strRef>
          </c:tx>
          <c:dPt>
            <c:idx val="2"/>
            <c:bubble3D val="0"/>
            <c:explosion val="1"/>
          </c:dPt>
          <c:cat>
            <c:strRef>
              <c:f>Лист1!$A$2:$A$6</c:f>
              <c:strCache>
                <c:ptCount val="5"/>
                <c:pt idx="0">
                  <c:v>Налог на доходы физических лиц 30483</c:v>
                </c:pt>
                <c:pt idx="1">
                  <c:v>2. Неналоговые доходы 8632</c:v>
                </c:pt>
                <c:pt idx="2">
                  <c:v>3. Налоги на совокупный доход 4304</c:v>
                </c:pt>
                <c:pt idx="3">
                  <c:v>4. Прочие неналоговые доходы 468</c:v>
                </c:pt>
                <c:pt idx="4">
                  <c:v>5. Акцизы на нефтепродукты 6829</c:v>
                </c:pt>
              </c:strCache>
            </c:strRef>
          </c:cat>
          <c:val>
            <c:numRef>
              <c:f>Лист1!$B$2:$B$6</c:f>
              <c:numCache>
                <c:formatCode>General</c:formatCode>
                <c:ptCount val="5"/>
                <c:pt idx="0">
                  <c:v>30483</c:v>
                </c:pt>
                <c:pt idx="1">
                  <c:v>8632</c:v>
                </c:pt>
                <c:pt idx="2">
                  <c:v>4304</c:v>
                </c:pt>
                <c:pt idx="3">
                  <c:v>468</c:v>
                </c:pt>
                <c:pt idx="4">
                  <c:v>6829</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tx1"/>
              </a:solidFill>
            </a:rPr>
            <a:t>280302,3 (100%)</a:t>
          </a:r>
          <a:endParaRPr lang="ru-RU" sz="1400" b="1" dirty="0">
            <a:solidFill>
              <a:schemeClr val="tx1"/>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dgm:t>
        <a:bodyPr/>
        <a:lstStyle/>
        <a:p>
          <a:r>
            <a:rPr lang="ru-RU" sz="1400" b="1" dirty="0" smtClean="0">
              <a:solidFill>
                <a:schemeClr val="tx1"/>
              </a:solidFill>
            </a:rPr>
            <a:t>229586,3</a:t>
          </a:r>
        </a:p>
        <a:p>
          <a:r>
            <a:rPr lang="ru-RU" sz="1400" b="1" dirty="0" smtClean="0">
              <a:solidFill>
                <a:schemeClr val="tx1"/>
              </a:solidFill>
            </a:rPr>
            <a:t>(81,9%</a:t>
          </a:r>
          <a:r>
            <a:rPr lang="ru-RU" sz="1800" b="1" dirty="0" smtClean="0">
              <a:solidFill>
                <a:schemeClr val="tx1"/>
              </a:solidFill>
            </a:rPr>
            <a:t>)</a:t>
          </a:r>
          <a:endParaRPr lang="ru-RU" sz="1800" b="1" dirty="0">
            <a:solidFill>
              <a:schemeClr val="tx1"/>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tx1"/>
              </a:solidFill>
            </a:rPr>
            <a:t>42084</a:t>
          </a:r>
        </a:p>
        <a:p>
          <a:r>
            <a:rPr lang="ru-RU" sz="1400" b="1" dirty="0" smtClean="0">
              <a:solidFill>
                <a:schemeClr val="tx1"/>
              </a:solidFill>
            </a:rPr>
            <a:t>(15%)</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dgm:t>
        <a:bodyPr/>
        <a:lstStyle/>
        <a:p>
          <a:r>
            <a:rPr lang="ru-RU" sz="1400" b="1" dirty="0" smtClean="0">
              <a:solidFill>
                <a:schemeClr val="tx1"/>
              </a:solidFill>
            </a:rPr>
            <a:t>8632</a:t>
          </a:r>
        </a:p>
        <a:p>
          <a:r>
            <a:rPr lang="ru-RU" sz="1400" b="1" dirty="0" smtClean="0">
              <a:solidFill>
                <a:schemeClr val="tx1"/>
              </a:solidFill>
            </a:rPr>
            <a:t>(3,1%)</a:t>
          </a:r>
          <a:endParaRPr lang="ru-RU" sz="1400" b="1" dirty="0">
            <a:solidFill>
              <a:schemeClr val="tx1"/>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61975" custLinFactNeighborY="1303"/>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46677" custLinFactNeighborY="-140"/>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60488" custLinFactNeighborY="-1953"/>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92056" custLinFactNeighborY="-1631"/>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0.56994</cdr:x>
      <cdr:y>0.24208</cdr:y>
    </cdr:from>
    <cdr:to>
      <cdr:x>0.66928</cdr:x>
      <cdr:y>0.3148</cdr:y>
    </cdr:to>
    <cdr:sp macro="" textlink="">
      <cdr:nvSpPr>
        <cdr:cNvPr id="2" name="TextBox 1"/>
        <cdr:cNvSpPr txBox="1"/>
      </cdr:nvSpPr>
      <cdr:spPr>
        <a:xfrm xmlns:a="http://schemas.openxmlformats.org/drawingml/2006/main">
          <a:off x="4098669" y="1218242"/>
          <a:ext cx="714394" cy="3659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smtClean="0"/>
            <a:t>29452</a:t>
          </a:r>
          <a:endParaRPr lang="ru-RU" sz="12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cdr:x>
      <cdr:y>0</cdr:y>
    </cdr:from>
    <cdr:to>
      <cdr:x>0.10927</cdr:x>
      <cdr:y>0.07339</cdr:y>
    </cdr:to>
    <cdr:sp macro="" textlink="">
      <cdr:nvSpPr>
        <cdr:cNvPr id="7" name="TextBox 5"/>
        <cdr:cNvSpPr txBox="1"/>
      </cdr:nvSpPr>
      <cdr:spPr>
        <a:xfrm xmlns:a="http://schemas.openxmlformats.org/drawingml/2006/main" flipH="1">
          <a:off x="0" y="0"/>
          <a:ext cx="78581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0.13889</cdr:x>
      <cdr:y>0.25254</cdr:y>
    </cdr:from>
    <cdr:to>
      <cdr:x>0.23438</cdr:x>
      <cdr:y>0.33146</cdr:y>
    </cdr:to>
    <cdr:sp macro="" textlink="">
      <cdr:nvSpPr>
        <cdr:cNvPr id="2" name="Flowchart: Process 1"/>
        <cdr:cNvSpPr/>
      </cdr:nvSpPr>
      <cdr:spPr>
        <a:xfrm xmlns:a="http://schemas.openxmlformats.org/drawingml/2006/main">
          <a:off x="1143008" y="1143008"/>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20570</a:t>
          </a:r>
          <a:endParaRPr lang="ru-RU" sz="1800" b="1" dirty="0"/>
        </a:p>
      </cdr:txBody>
    </cdr:sp>
  </cdr:relSizeAnchor>
  <cdr:relSizeAnchor xmlns:cdr="http://schemas.openxmlformats.org/drawingml/2006/chartDrawing">
    <cdr:from>
      <cdr:x>0.23223</cdr:x>
      <cdr:y>0.34675</cdr:y>
    </cdr:from>
    <cdr:to>
      <cdr:x>0.32772</cdr:x>
      <cdr:y>0.42567</cdr:y>
    </cdr:to>
    <cdr:sp macro="" textlink="">
      <cdr:nvSpPr>
        <cdr:cNvPr id="3" name="Flowchart: Process 2"/>
        <cdr:cNvSpPr/>
      </cdr:nvSpPr>
      <cdr:spPr>
        <a:xfrm xmlns:a="http://schemas.openxmlformats.org/drawingml/2006/main">
          <a:off x="1911156" y="1569356"/>
          <a:ext cx="785844"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19211</a:t>
          </a:r>
          <a:endParaRPr lang="ru-RU" sz="1800" b="1" dirty="0"/>
        </a:p>
      </cdr:txBody>
    </cdr:sp>
  </cdr:relSizeAnchor>
  <cdr:relSizeAnchor xmlns:cdr="http://schemas.openxmlformats.org/drawingml/2006/chartDrawing">
    <cdr:from>
      <cdr:x>0.34598</cdr:x>
      <cdr:y>0.36266</cdr:y>
    </cdr:from>
    <cdr:to>
      <cdr:x>0.44147</cdr:x>
      <cdr:y>0.44158</cdr:y>
    </cdr:to>
    <cdr:sp macro="" textlink="">
      <cdr:nvSpPr>
        <cdr:cNvPr id="4" name="Flowchart: Process 3"/>
        <cdr:cNvSpPr/>
      </cdr:nvSpPr>
      <cdr:spPr>
        <a:xfrm xmlns:a="http://schemas.openxmlformats.org/drawingml/2006/main">
          <a:off x="2847260" y="1641364"/>
          <a:ext cx="785844"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19179</a:t>
          </a:r>
          <a:endParaRPr lang="ru-RU" sz="1800" b="1" dirty="0"/>
        </a:p>
      </cdr:txBody>
    </cdr:sp>
  </cdr:relSizeAnchor>
  <cdr:relSizeAnchor xmlns:cdr="http://schemas.openxmlformats.org/drawingml/2006/chartDrawing">
    <cdr:from>
      <cdr:x>0.44223</cdr:x>
      <cdr:y>0.45812</cdr:y>
    </cdr:from>
    <cdr:to>
      <cdr:x>0.53772</cdr:x>
      <cdr:y>0.53704</cdr:y>
    </cdr:to>
    <cdr:sp macro="" textlink="">
      <cdr:nvSpPr>
        <cdr:cNvPr id="5" name="Flowchart: Process 4"/>
        <cdr:cNvSpPr/>
      </cdr:nvSpPr>
      <cdr:spPr>
        <a:xfrm xmlns:a="http://schemas.openxmlformats.org/drawingml/2006/main">
          <a:off x="3639348" y="2073412"/>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0.15348</cdr:x>
      <cdr:y>0.50585</cdr:y>
    </cdr:from>
    <cdr:to>
      <cdr:x>0.26459</cdr:x>
      <cdr:y>0.60055</cdr:y>
    </cdr:to>
    <cdr:sp macro="" textlink="">
      <cdr:nvSpPr>
        <cdr:cNvPr id="6" name="Oval 5"/>
        <cdr:cNvSpPr/>
      </cdr:nvSpPr>
      <cdr:spPr>
        <a:xfrm xmlns:a="http://schemas.openxmlformats.org/drawingml/2006/main">
          <a:off x="1263084" y="2289436"/>
          <a:ext cx="914391" cy="42860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93,4%</a:t>
          </a:r>
          <a:endParaRPr lang="ru-RU" sz="1200" b="1" dirty="0"/>
        </a:p>
      </cdr:txBody>
    </cdr:sp>
  </cdr:relSizeAnchor>
  <cdr:relSizeAnchor xmlns:cdr="http://schemas.openxmlformats.org/drawingml/2006/chartDrawing">
    <cdr:from>
      <cdr:x>0.27598</cdr:x>
      <cdr:y>0.53767</cdr:y>
    </cdr:from>
    <cdr:to>
      <cdr:x>0.38709</cdr:x>
      <cdr:y>0.63237</cdr:y>
    </cdr:to>
    <cdr:sp macro="" textlink="">
      <cdr:nvSpPr>
        <cdr:cNvPr id="7" name="Oval 6"/>
        <cdr:cNvSpPr/>
      </cdr:nvSpPr>
      <cdr:spPr>
        <a:xfrm xmlns:a="http://schemas.openxmlformats.org/drawingml/2006/main">
          <a:off x="2271196" y="2433452"/>
          <a:ext cx="914391" cy="42860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99,8%</a:t>
          </a:r>
          <a:endParaRPr lang="ru-RU" sz="1200" b="1" dirty="0"/>
        </a:p>
      </cdr:txBody>
    </cdr:sp>
  </cdr:relSizeAnchor>
  <cdr:relSizeAnchor xmlns:cdr="http://schemas.openxmlformats.org/drawingml/2006/chartDrawing">
    <cdr:from>
      <cdr:x>0.38973</cdr:x>
      <cdr:y>0.56948</cdr:y>
    </cdr:from>
    <cdr:to>
      <cdr:x>0.50084</cdr:x>
      <cdr:y>0.66417</cdr:y>
    </cdr:to>
    <cdr:sp macro="" textlink="">
      <cdr:nvSpPr>
        <cdr:cNvPr id="8" name="Oval 7"/>
        <cdr:cNvSpPr/>
      </cdr:nvSpPr>
      <cdr:spPr>
        <a:xfrm xmlns:a="http://schemas.openxmlformats.org/drawingml/2006/main">
          <a:off x="3207300" y="2577468"/>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99,2%</a:t>
          </a:r>
          <a:endParaRPr lang="ru-RU" sz="1200" b="1" dirty="0"/>
        </a:p>
      </cdr:txBody>
    </cdr:sp>
  </cdr:relSizeAnchor>
  <cdr:relSizeAnchor xmlns:cdr="http://schemas.openxmlformats.org/drawingml/2006/chartDrawing">
    <cdr:from>
      <cdr:x>0.55598</cdr:x>
      <cdr:y>0.47403</cdr:y>
    </cdr:from>
    <cdr:to>
      <cdr:x>0.65147</cdr:x>
      <cdr:y>0.55295</cdr:y>
    </cdr:to>
    <cdr:sp macro="" textlink="">
      <cdr:nvSpPr>
        <cdr:cNvPr id="9" name="Flowchart: Process 4"/>
        <cdr:cNvSpPr/>
      </cdr:nvSpPr>
      <cdr:spPr>
        <a:xfrm xmlns:a="http://schemas.openxmlformats.org/drawingml/2006/main">
          <a:off x="4575452" y="2145420"/>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0.66972</cdr:x>
      <cdr:y>0.48994</cdr:y>
    </cdr:from>
    <cdr:to>
      <cdr:x>0.76521</cdr:x>
      <cdr:y>0.56886</cdr:y>
    </cdr:to>
    <cdr:sp macro="" textlink="">
      <cdr:nvSpPr>
        <cdr:cNvPr id="10" name="Flowchart: Process 4"/>
        <cdr:cNvSpPr/>
      </cdr:nvSpPr>
      <cdr:spPr>
        <a:xfrm xmlns:a="http://schemas.openxmlformats.org/drawingml/2006/main">
          <a:off x="5511556" y="2217428"/>
          <a:ext cx="785845" cy="357189"/>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18425</a:t>
          </a:r>
          <a:endParaRPr lang="ru-RU" sz="1800" b="1" dirty="0"/>
        </a:p>
      </cdr:txBody>
    </cdr:sp>
  </cdr:relSizeAnchor>
  <cdr:relSizeAnchor xmlns:cdr="http://schemas.openxmlformats.org/drawingml/2006/chartDrawing">
    <cdr:from>
      <cdr:x>0.49473</cdr:x>
      <cdr:y>0.61721</cdr:y>
    </cdr:from>
    <cdr:to>
      <cdr:x>0.60584</cdr:x>
      <cdr:y>0.7119</cdr:y>
    </cdr:to>
    <cdr:sp macro="" textlink="">
      <cdr:nvSpPr>
        <cdr:cNvPr id="11" name="Oval 7"/>
        <cdr:cNvSpPr/>
      </cdr:nvSpPr>
      <cdr:spPr>
        <a:xfrm xmlns:a="http://schemas.openxmlformats.org/drawingml/2006/main">
          <a:off x="4071396" y="2793492"/>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0.60847</cdr:x>
      <cdr:y>0.63312</cdr:y>
    </cdr:from>
    <cdr:to>
      <cdr:x>0.71958</cdr:x>
      <cdr:y>0.72781</cdr:y>
    </cdr:to>
    <cdr:sp macro="" textlink="">
      <cdr:nvSpPr>
        <cdr:cNvPr id="12" name="Oval 7"/>
        <cdr:cNvSpPr/>
      </cdr:nvSpPr>
      <cdr:spPr>
        <a:xfrm xmlns:a="http://schemas.openxmlformats.org/drawingml/2006/main">
          <a:off x="5007500" y="2865500"/>
          <a:ext cx="914390" cy="428563"/>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0.55208</cdr:x>
      <cdr:y>0.10417</cdr:y>
    </cdr:from>
    <cdr:to>
      <cdr:x>0.64655</cdr:x>
      <cdr:y>0.24623</cdr:y>
    </cdr:to>
    <cdr:sp macro="" textlink="">
      <cdr:nvSpPr>
        <cdr:cNvPr id="2" name="Flowchart: Connector 1"/>
        <cdr:cNvSpPr/>
      </cdr:nvSpPr>
      <cdr:spPr>
        <a:xfrm xmlns:a="http://schemas.openxmlformats.org/drawingml/2006/main">
          <a:off x="4575012" y="535812"/>
          <a:ext cx="782838" cy="730672"/>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60,1%</a:t>
          </a:r>
          <a:endParaRPr lang="ru-RU" dirty="0"/>
        </a:p>
      </cdr:txBody>
    </cdr:sp>
  </cdr:relSizeAnchor>
  <cdr:relSizeAnchor xmlns:cdr="http://schemas.openxmlformats.org/drawingml/2006/chartDrawing">
    <cdr:from>
      <cdr:x>0</cdr:x>
      <cdr:y>0.70397</cdr:y>
    </cdr:from>
    <cdr:to>
      <cdr:x>0.08621</cdr:x>
      <cdr:y>0.83117</cdr:y>
    </cdr:to>
    <cdr:sp macro="" textlink="">
      <cdr:nvSpPr>
        <cdr:cNvPr id="3" name="Flowchart: Connector 2"/>
        <cdr:cNvSpPr/>
      </cdr:nvSpPr>
      <cdr:spPr>
        <a:xfrm xmlns:a="http://schemas.openxmlformats.org/drawingml/2006/main">
          <a:off x="0" y="3872346"/>
          <a:ext cx="745196" cy="699710"/>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17%</a:t>
          </a:r>
        </a:p>
        <a:p xmlns:a="http://schemas.openxmlformats.org/drawingml/2006/main">
          <a:endParaRPr lang="ru-RU" dirty="0"/>
        </a:p>
      </cdr:txBody>
    </cdr:sp>
  </cdr:relSizeAnchor>
  <cdr:relSizeAnchor xmlns:cdr="http://schemas.openxmlformats.org/drawingml/2006/chartDrawing">
    <cdr:from>
      <cdr:x>0</cdr:x>
      <cdr:y>0.21785</cdr:y>
    </cdr:from>
    <cdr:to>
      <cdr:x>0.08692</cdr:x>
      <cdr:y>0.35359</cdr:y>
    </cdr:to>
    <cdr:sp macro="" textlink="">
      <cdr:nvSpPr>
        <cdr:cNvPr id="4" name="Flowchart: Connector 3"/>
        <cdr:cNvSpPr/>
      </cdr:nvSpPr>
      <cdr:spPr>
        <a:xfrm xmlns:a="http://schemas.openxmlformats.org/drawingml/2006/main">
          <a:off x="-500034" y="1198325"/>
          <a:ext cx="751333" cy="746669"/>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8,4%</a:t>
          </a:r>
          <a:endParaRPr lang="ru-RU" dirty="0"/>
        </a:p>
      </cdr:txBody>
    </cdr:sp>
  </cdr:relSizeAnchor>
  <cdr:relSizeAnchor xmlns:cdr="http://schemas.openxmlformats.org/drawingml/2006/chartDrawing">
    <cdr:from>
      <cdr:x>0.10744</cdr:x>
      <cdr:y>4.36306E-6</cdr:y>
    </cdr:from>
    <cdr:to>
      <cdr:x>0.19365</cdr:x>
      <cdr:y>0.13889</cdr:y>
    </cdr:to>
    <cdr:sp macro="" textlink="">
      <cdr:nvSpPr>
        <cdr:cNvPr id="5" name="Flowchart: Connector 4"/>
        <cdr:cNvSpPr/>
      </cdr:nvSpPr>
      <cdr:spPr>
        <a:xfrm xmlns:a="http://schemas.openxmlformats.org/drawingml/2006/main">
          <a:off x="928694" y="24"/>
          <a:ext cx="745197" cy="763996"/>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000" dirty="0" smtClean="0"/>
            <a:t>13,5%</a:t>
          </a:r>
          <a:endParaRPr lang="ru-RU" sz="1000" dirty="0"/>
        </a:p>
      </cdr:txBody>
    </cdr:sp>
  </cdr:relSizeAnchor>
  <cdr:relSizeAnchor xmlns:cdr="http://schemas.openxmlformats.org/drawingml/2006/chartDrawing">
    <cdr:from>
      <cdr:x>0.11207</cdr:x>
      <cdr:y>0.41667</cdr:y>
    </cdr:from>
    <cdr:to>
      <cdr:x>0.22241</cdr:x>
      <cdr:y>0.59444</cdr:y>
    </cdr:to>
    <cdr:sp macro="" textlink="">
      <cdr:nvSpPr>
        <cdr:cNvPr id="17" name="TextBox 16"/>
        <cdr:cNvSpPr txBox="1"/>
      </cdr:nvSpPr>
      <cdr:spPr>
        <a:xfrm xmlns:a="http://schemas.openxmlformats.org/drawingml/2006/main">
          <a:off x="928694" y="21431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4304</a:t>
          </a:r>
          <a:endParaRPr lang="ru-RU" sz="2400" b="1" dirty="0"/>
        </a:p>
      </cdr:txBody>
    </cdr:sp>
  </cdr:relSizeAnchor>
  <cdr:relSizeAnchor xmlns:cdr="http://schemas.openxmlformats.org/drawingml/2006/chartDrawing">
    <cdr:from>
      <cdr:x>0.25862</cdr:x>
      <cdr:y>0.26389</cdr:y>
    </cdr:from>
    <cdr:to>
      <cdr:x>0.47414</cdr:x>
      <cdr:y>0.61111</cdr:y>
    </cdr:to>
    <cdr:sp macro="" textlink="">
      <cdr:nvSpPr>
        <cdr:cNvPr id="18" name="TextBox 17"/>
        <cdr:cNvSpPr txBox="1"/>
      </cdr:nvSpPr>
      <cdr:spPr>
        <a:xfrm xmlns:a="http://schemas.openxmlformats.org/drawingml/2006/main">
          <a:off x="2143140" y="1357322"/>
          <a:ext cx="1785950" cy="17859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2400" b="1" dirty="0" smtClean="0"/>
        </a:p>
        <a:p xmlns:a="http://schemas.openxmlformats.org/drawingml/2006/main">
          <a:endParaRPr lang="ru-RU" sz="2400" b="1" dirty="0"/>
        </a:p>
        <a:p xmlns:a="http://schemas.openxmlformats.org/drawingml/2006/main">
          <a:r>
            <a:rPr lang="ru-RU" sz="3200" b="1" dirty="0" smtClean="0"/>
            <a:t>   </a:t>
          </a:r>
        </a:p>
        <a:p xmlns:a="http://schemas.openxmlformats.org/drawingml/2006/main">
          <a:r>
            <a:rPr lang="ru-RU" sz="3200" b="1" dirty="0"/>
            <a:t> </a:t>
          </a:r>
          <a:r>
            <a:rPr lang="ru-RU" sz="3200" b="1" dirty="0" smtClean="0"/>
            <a:t>    50716</a:t>
          </a:r>
        </a:p>
        <a:p xmlns:a="http://schemas.openxmlformats.org/drawingml/2006/main">
          <a:endParaRPr lang="ru-RU" sz="3200" b="1" dirty="0" smtClean="0"/>
        </a:p>
        <a:p xmlns:a="http://schemas.openxmlformats.org/drawingml/2006/main">
          <a:r>
            <a:rPr lang="ru-RU" sz="3200" b="1" dirty="0"/>
            <a:t> </a:t>
          </a:r>
          <a:r>
            <a:rPr lang="ru-RU" sz="3200" b="1" dirty="0" smtClean="0"/>
            <a:t>  </a:t>
          </a:r>
          <a:endParaRPr lang="ru-RU" sz="3200" b="1" dirty="0"/>
        </a:p>
      </cdr:txBody>
    </cdr:sp>
  </cdr:relSizeAnchor>
  <cdr:relSizeAnchor xmlns:cdr="http://schemas.openxmlformats.org/drawingml/2006/chartDrawing">
    <cdr:from>
      <cdr:x>0.26724</cdr:x>
      <cdr:y>0.20833</cdr:y>
    </cdr:from>
    <cdr:to>
      <cdr:x>0.37759</cdr:x>
      <cdr:y>0.38611</cdr:y>
    </cdr:to>
    <cdr:sp macro="" textlink="">
      <cdr:nvSpPr>
        <cdr:cNvPr id="21" name="TextBox 20"/>
        <cdr:cNvSpPr txBox="1"/>
      </cdr:nvSpPr>
      <cdr:spPr>
        <a:xfrm xmlns:a="http://schemas.openxmlformats.org/drawingml/2006/main">
          <a:off x="2214578" y="10715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t>6829</a:t>
          </a:r>
          <a:endParaRPr lang="ru-RU" sz="2400" b="1" dirty="0"/>
        </a:p>
      </cdr:txBody>
    </cdr:sp>
  </cdr:relSizeAnchor>
  <cdr:relSizeAnchor xmlns:cdr="http://schemas.openxmlformats.org/drawingml/2006/chartDrawing">
    <cdr:from>
      <cdr:x>0.07438</cdr:x>
      <cdr:y>0.67533</cdr:y>
    </cdr:from>
    <cdr:to>
      <cdr:x>0.14269</cdr:x>
      <cdr:y>0.74026</cdr:y>
    </cdr:to>
    <cdr:sp macro="" textlink="">
      <cdr:nvSpPr>
        <cdr:cNvPr id="24" name="Straight Arrow Connector 23"/>
        <cdr:cNvSpPr/>
      </cdr:nvSpPr>
      <cdr:spPr>
        <a:xfrm xmlns:a="http://schemas.openxmlformats.org/drawingml/2006/main" flipV="1">
          <a:off x="642910" y="3714799"/>
          <a:ext cx="590495" cy="35719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0.19008</cdr:x>
      <cdr:y>0.09091</cdr:y>
    </cdr:from>
    <cdr:to>
      <cdr:x>0.3719</cdr:x>
      <cdr:y>0.23377</cdr:y>
    </cdr:to>
    <cdr:sp macro="" textlink="">
      <cdr:nvSpPr>
        <cdr:cNvPr id="28" name="Straight Arrow Connector 27"/>
        <cdr:cNvSpPr/>
      </cdr:nvSpPr>
      <cdr:spPr>
        <a:xfrm xmlns:a="http://schemas.openxmlformats.org/drawingml/2006/main">
          <a:off x="1643074" y="500090"/>
          <a:ext cx="1571636" cy="785818"/>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0.07955</cdr:x>
      <cdr:y>0.32468</cdr:y>
    </cdr:from>
    <cdr:to>
      <cdr:x>0.24484</cdr:x>
      <cdr:y>0.44156</cdr:y>
    </cdr:to>
    <cdr:sp macro="" textlink="">
      <cdr:nvSpPr>
        <cdr:cNvPr id="30" name="Straight Arrow Connector 29"/>
        <cdr:cNvSpPr/>
      </cdr:nvSpPr>
      <cdr:spPr>
        <a:xfrm xmlns:a="http://schemas.openxmlformats.org/drawingml/2006/main">
          <a:off x="687590" y="1785982"/>
          <a:ext cx="1428761" cy="64292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9FDCF-B656-498B-806A-93BB790DDA0E}" type="datetimeFigureOut">
              <a:rPr lang="ru-RU" smtClean="0"/>
              <a:pPr/>
              <a:t>29.12.2016</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61</a:t>
            </a:fld>
            <a:endParaRPr lang="ru-RU"/>
          </a:p>
        </p:txBody>
      </p:sp>
    </p:spTree>
    <p:extLst>
      <p:ext uri="{BB962C8B-B14F-4D97-AF65-F5344CB8AC3E}">
        <p14:creationId xmlns:p14="http://schemas.microsoft.com/office/powerpoint/2010/main" val="207218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62</a:t>
            </a:fld>
            <a:endParaRPr lang="ru-RU"/>
          </a:p>
        </p:txBody>
      </p:sp>
    </p:spTree>
    <p:extLst>
      <p:ext uri="{BB962C8B-B14F-4D97-AF65-F5344CB8AC3E}">
        <p14:creationId xmlns:p14="http://schemas.microsoft.com/office/powerpoint/2010/main" val="32783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8605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8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781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82115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597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78042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428138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4004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75648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69331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304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24307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6582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14070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74741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29.12.2016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5411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A64A4F3-1108-4B13-8B49-95C04648EE31}" type="datetimeFigureOut">
              <a:rPr lang="ru-RU" smtClean="0"/>
              <a:pPr/>
              <a:t>29.12.2016</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110201031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govvrn.ru/wps/portal/AVO/"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4"/>
            <a:ext cx="7772400" cy="1470025"/>
          </a:xfrm>
        </p:spPr>
        <p:txBody>
          <a:bodyPr>
            <a:normAutofit fontScale="90000"/>
          </a:bodyPr>
          <a:lstStyle/>
          <a:p>
            <a:r>
              <a:rPr lang="ru-RU" sz="2400" dirty="0" smtClean="0"/>
              <a:t>К Проекту Решения Совета народных депутатов </a:t>
            </a:r>
            <a:r>
              <a:rPr lang="ru-RU" sz="2400" dirty="0" err="1" smtClean="0"/>
              <a:t>Репьевского</a:t>
            </a:r>
            <a:r>
              <a:rPr lang="ru-RU" sz="2400" dirty="0" smtClean="0"/>
              <a:t> муниципального района Воронежской области « О бюджете </a:t>
            </a:r>
            <a:r>
              <a:rPr lang="ru-RU" sz="2400" dirty="0" err="1" smtClean="0"/>
              <a:t>Репьевского</a:t>
            </a:r>
            <a:r>
              <a:rPr lang="ru-RU" sz="2400" dirty="0" smtClean="0"/>
              <a:t> муниципального  района на 2017 год и на плановый период 2018 и 2019 годов»</a:t>
            </a:r>
            <a:endParaRPr lang="ru-RU" sz="2400" dirty="0"/>
          </a:p>
        </p:txBody>
      </p:sp>
      <p:sp>
        <p:nvSpPr>
          <p:cNvPr id="3" name="Subtitle 2"/>
          <p:cNvSpPr>
            <a:spLocks noGrp="1"/>
          </p:cNvSpPr>
          <p:nvPr>
            <p:ph type="subTitle" idx="1"/>
          </p:nvPr>
        </p:nvSpPr>
        <p:spPr>
          <a:xfrm>
            <a:off x="1907704" y="2708920"/>
            <a:ext cx="6415110" cy="1728192"/>
          </a:xfrm>
        </p:spPr>
        <p:txBody>
          <a:bodyPr>
            <a:normAutofit fontScale="77500" lnSpcReduction="20000"/>
          </a:bodyPr>
          <a:lstStyle/>
          <a:p>
            <a:r>
              <a:rPr lang="ru-RU" sz="8000" dirty="0" smtClean="0">
                <a:solidFill>
                  <a:schemeClr val="tx1"/>
                </a:solidFill>
              </a:rPr>
              <a:t>Бюджет для граждан</a:t>
            </a:r>
            <a:endParaRPr lang="ru-RU" sz="8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933056"/>
            <a:ext cx="3421709" cy="26178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4140"/>
            <a:ext cx="6698704" cy="99984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rgbClr val="00B050"/>
                </a:solidFill>
                <a:effectLst>
                  <a:outerShdw blurRad="50800" dist="39000" dir="5460000" algn="tl">
                    <a:srgbClr val="000000">
                      <a:alpha val="38000"/>
                    </a:srgbClr>
                  </a:outerShdw>
                </a:effectLst>
              </a:rPr>
              <a:t>Что такое дефицит и профицит?</a:t>
            </a:r>
            <a:endParaRPr lang="ru-RU" b="1" dirty="0">
              <a:ln w="11430"/>
              <a:solidFill>
                <a:srgbClr val="00B050"/>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7" y="1626995"/>
            <a:ext cx="4038600" cy="504236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 </a:t>
            </a:r>
            <a:r>
              <a:rPr lang="ru-RU"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профицитном</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4000528"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ДЕФИЦИТ</a:t>
            </a:r>
            <a:endParaRPr lang="ru-RU" sz="2800" dirty="0"/>
          </a:p>
        </p:txBody>
      </p:sp>
      <p:sp>
        <p:nvSpPr>
          <p:cNvPr id="6" name="Flowchart: Alternate Process 5"/>
          <p:cNvSpPr/>
          <p:nvPr/>
        </p:nvSpPr>
        <p:spPr>
          <a:xfrm>
            <a:off x="5072066" y="1714487"/>
            <a:ext cx="3714776" cy="683289"/>
          </a:xfrm>
          <a:prstGeom prst="flowChartAlternateProcess">
            <a:avLst/>
          </a:prstGeom>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rgbClr val="F8F8F8"/>
                </a:solidFill>
                <a:effectLst>
                  <a:outerShdw blurRad="25400" algn="tl" rotWithShape="0">
                    <a:srgbClr val="000000">
                      <a:alpha val="43000"/>
                    </a:srgbClr>
                  </a:outerShdw>
                </a:effectLst>
              </a:rPr>
              <a:t>ПРОФИЦИТ</a:t>
            </a:r>
            <a:endParaRPr lang="ru-RU" sz="2800" b="1" spc="150" dirty="0">
              <a:ln w="11430"/>
              <a:solidFill>
                <a:srgbClr val="F8F8F8"/>
              </a:solidFill>
              <a:effectLst>
                <a:outerShdw blurRad="25400" algn="tl" rotWithShape="0">
                  <a:srgbClr val="000000">
                    <a:alpha val="43000"/>
                  </a:srgbClr>
                </a:outerShdw>
              </a:effectLst>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lowchart: Alternate Process 8"/>
          <p:cNvSpPr/>
          <p:nvPr/>
        </p:nvSpPr>
        <p:spPr>
          <a:xfrm>
            <a:off x="428596" y="3286124"/>
            <a:ext cx="3967162"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711196" y="3364012"/>
            <a:ext cx="538329" cy="571504"/>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Flowchart: Alternate Process 6"/>
          <p:cNvSpPr/>
          <p:nvPr/>
        </p:nvSpPr>
        <p:spPr>
          <a:xfrm>
            <a:off x="428596" y="2458353"/>
            <a:ext cx="3989422"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764893" y="2596169"/>
            <a:ext cx="484632" cy="549780"/>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Flowchart: Alternate Process 12"/>
          <p:cNvSpPr/>
          <p:nvPr/>
        </p:nvSpPr>
        <p:spPr>
          <a:xfrm>
            <a:off x="5072066" y="2511168"/>
            <a:ext cx="3681410"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192261" y="2554134"/>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Alternate Process 14"/>
          <p:cNvSpPr/>
          <p:nvPr/>
        </p:nvSpPr>
        <p:spPr>
          <a:xfrm>
            <a:off x="5072066" y="3286124"/>
            <a:ext cx="3670304"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192261" y="3357562"/>
            <a:ext cx="531057"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1259632" y="404664"/>
            <a:ext cx="7776864"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Источники финансирования дефицита бюджета</a:t>
            </a:r>
            <a:endParaRPr lang="ru-RU" dirty="0"/>
          </a:p>
        </p:txBody>
      </p:sp>
      <p:sp>
        <p:nvSpPr>
          <p:cNvPr id="3" name="Блок-схема: альтернативный процесс 2"/>
          <p:cNvSpPr/>
          <p:nvPr/>
        </p:nvSpPr>
        <p:spPr>
          <a:xfrm>
            <a:off x="1115616" y="1556792"/>
            <a:ext cx="6840760"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27584" y="2574688"/>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Бюджетные кредиты, полученные от бюджетов других уровней бюджетной системы РФ</a:t>
            </a:r>
            <a:endParaRPr lang="ru-RU" sz="1100" b="1" dirty="0">
              <a:solidFill>
                <a:schemeClr val="accent1">
                  <a:lumMod val="75000"/>
                </a:schemeClr>
              </a:solidFill>
            </a:endParaRPr>
          </a:p>
        </p:txBody>
      </p:sp>
      <p:sp>
        <p:nvSpPr>
          <p:cNvPr id="6" name="Блок-схема: память с посл. доступом 5"/>
          <p:cNvSpPr/>
          <p:nvPr/>
        </p:nvSpPr>
        <p:spPr>
          <a:xfrm>
            <a:off x="971600" y="5441067"/>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Изменение остатков средств на счетах по учету средств местного значения</a:t>
            </a:r>
            <a:endParaRPr lang="ru-RU" sz="1100" b="1" dirty="0">
              <a:solidFill>
                <a:schemeClr val="accent1">
                  <a:lumMod val="75000"/>
                </a:schemeClr>
              </a:solidFill>
            </a:endParaRPr>
          </a:p>
        </p:txBody>
      </p:sp>
      <p:sp>
        <p:nvSpPr>
          <p:cNvPr id="10" name="Овал 9"/>
          <p:cNvSpPr/>
          <p:nvPr/>
        </p:nvSpPr>
        <p:spPr>
          <a:xfrm>
            <a:off x="4221587" y="3333558"/>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Источники финансирования дефицита бюджета района</a:t>
            </a:r>
            <a:endParaRPr lang="ru-RU" sz="1400" b="1" dirty="0">
              <a:solidFill>
                <a:schemeClr val="accent1">
                  <a:lumMod val="75000"/>
                </a:schemeClr>
              </a:solidFill>
            </a:endParaRPr>
          </a:p>
        </p:txBody>
      </p:sp>
      <p:sp>
        <p:nvSpPr>
          <p:cNvPr id="13" name="Блок-схема: память с посл. доступом 12"/>
          <p:cNvSpPr/>
          <p:nvPr/>
        </p:nvSpPr>
        <p:spPr>
          <a:xfrm>
            <a:off x="899592" y="4024632"/>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Кредиты, полученные от кредитных организаций</a:t>
            </a:r>
            <a:endParaRPr lang="ru-RU" sz="1100" b="1" dirty="0">
              <a:solidFill>
                <a:schemeClr val="accent1">
                  <a:lumMod val="75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a:off x="3462907" y="4668344"/>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16"/>
          <p:cNvSpPr/>
          <p:nvPr/>
        </p:nvSpPr>
        <p:spPr>
          <a:xfrm>
            <a:off x="3489933" y="5808179"/>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674794" y="2825544"/>
            <a:ext cx="2164907" cy="3685600"/>
          </a:xfrm>
          <a:prstGeom prst="roundRect">
            <a:avLst>
              <a:gd name="adj" fmla="val 2385"/>
            </a:avLst>
          </a:prstGeom>
          <a:solidFill>
            <a:schemeClr val="tx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Бюджет </a:t>
            </a:r>
            <a:r>
              <a:rPr lang="ru-RU" sz="1400" b="1" dirty="0" err="1" smtClean="0">
                <a:solidFill>
                  <a:schemeClr val="accent1">
                    <a:lumMod val="75000"/>
                  </a:schemeClr>
                </a:solidFill>
              </a:rPr>
              <a:t>Репьевского</a:t>
            </a:r>
            <a:r>
              <a:rPr lang="ru-RU" sz="1400" b="1" dirty="0" smtClean="0">
                <a:solidFill>
                  <a:schemeClr val="accent1">
                    <a:lumMod val="75000"/>
                  </a:schemeClr>
                </a:solidFill>
              </a:rPr>
              <a:t> муниципального района на 2017 год утвержден с профицитом 31,8 тыс. руб., на 2018 год утвержден с профицитом 2,2 тыс. руб., на 2019 год утвержден без дефицита и профицита</a:t>
            </a:r>
            <a:endParaRPr lang="ru-RU" sz="1400" b="1" dirty="0">
              <a:solidFill>
                <a:schemeClr val="accent1">
                  <a:lumMod val="75000"/>
                </a:schemeClr>
              </a:solidFill>
            </a:endParaRPr>
          </a:p>
        </p:txBody>
      </p:sp>
    </p:spTree>
    <p:extLst>
      <p:ext uri="{BB962C8B-B14F-4D97-AF65-F5344CB8AC3E}">
        <p14:creationId xmlns:p14="http://schemas.microsoft.com/office/powerpoint/2010/main" val="223773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1197763" y="548680"/>
            <a:ext cx="7884368"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Что такое муниципальный долг?</a:t>
            </a:r>
            <a:endParaRPr lang="ru-RU" b="1" dirty="0"/>
          </a:p>
        </p:txBody>
      </p:sp>
      <p:sp>
        <p:nvSpPr>
          <p:cNvPr id="3" name="Скругленный прямоугольник 2"/>
          <p:cNvSpPr/>
          <p:nvPr/>
        </p:nvSpPr>
        <p:spPr>
          <a:xfrm>
            <a:off x="1945200" y="1522296"/>
            <a:ext cx="5867160" cy="504056"/>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3347864" y="2204864"/>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1945200" y="3318939"/>
            <a:ext cx="2842824" cy="914400"/>
          </a:xfrm>
          <a:prstGeom prst="roundRect">
            <a:avLst/>
          </a:prstGeom>
          <a:solidFill>
            <a:schemeClr val="accent4">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75000"/>
                  </a:schemeClr>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5220072" y="3284984"/>
            <a:ext cx="2952328" cy="914400"/>
          </a:xfrm>
          <a:prstGeom prst="roundRect">
            <a:avLst/>
          </a:prstGeom>
          <a:solidFill>
            <a:schemeClr val="accent3">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1">
                    <a:lumMod val="75000"/>
                  </a:schemeClr>
                </a:solidFill>
              </a:rPr>
              <a:t>Кредиты, полученные от кредитных организаций</a:t>
            </a:r>
          </a:p>
        </p:txBody>
      </p:sp>
      <p:sp>
        <p:nvSpPr>
          <p:cNvPr id="7" name="Стрелка вниз 6"/>
          <p:cNvSpPr/>
          <p:nvPr/>
        </p:nvSpPr>
        <p:spPr>
          <a:xfrm>
            <a:off x="3779912" y="2786682"/>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508104" y="2796594"/>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835696" y="5589240"/>
            <a:ext cx="6552728" cy="1008112"/>
          </a:xfrm>
          <a:prstGeom prst="roundRect">
            <a:avLst/>
          </a:prstGeom>
          <a:solidFill>
            <a:schemeClr val="accent4">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chemeClr val="accent1">
                    <a:lumMod val="75000"/>
                  </a:schemeClr>
                </a:solidFill>
              </a:rPr>
              <a:t>Предельный </a:t>
            </a:r>
            <a:r>
              <a:rPr lang="ru-RU" sz="1200" b="1" dirty="0">
                <a:solidFill>
                  <a:schemeClr val="accent1">
                    <a:lumMod val="75000"/>
                  </a:schemeClr>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4246659" y="4386158"/>
            <a:ext cx="1566894" cy="107185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t>Статья 107 Бюджетный кодекс</a:t>
            </a:r>
            <a:endParaRPr lang="ru-RU" sz="1100" b="1" dirty="0"/>
          </a:p>
        </p:txBody>
      </p:sp>
    </p:spTree>
    <p:extLst>
      <p:ext uri="{BB962C8B-B14F-4D97-AF65-F5344CB8AC3E}">
        <p14:creationId xmlns:p14="http://schemas.microsoft.com/office/powerpoint/2010/main" val="19155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395230" y="1785926"/>
            <a:ext cx="4000528" cy="1285884"/>
          </a:xfrm>
          <a:prstGeom prst="flowChartAlternateProcess">
            <a:avLst/>
          </a:prstGeom>
          <a:solidFill>
            <a:srgbClr val="FFFF99"/>
          </a:solidFill>
          <a:ln>
            <a:solidFill>
              <a:srgbClr val="FFFF99"/>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Положения послания Президента РФ  Федеральному Собранию РФ, определяющих бюджетную политику в РФ</a:t>
            </a:r>
            <a:endParaRPr lang="ru-RU" b="1" dirty="0">
              <a:solidFill>
                <a:schemeClr val="tx1"/>
              </a:solidFill>
            </a:endParaRPr>
          </a:p>
        </p:txBody>
      </p:sp>
      <p:sp>
        <p:nvSpPr>
          <p:cNvPr id="6" name="Flowchart: Alternate Process 5"/>
          <p:cNvSpPr/>
          <p:nvPr/>
        </p:nvSpPr>
        <p:spPr>
          <a:xfrm>
            <a:off x="786406" y="147398"/>
            <a:ext cx="7635504" cy="872772"/>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Flowchart: Alternate Process 8"/>
          <p:cNvSpPr/>
          <p:nvPr/>
        </p:nvSpPr>
        <p:spPr>
          <a:xfrm>
            <a:off x="461499" y="4710519"/>
            <a:ext cx="4000528" cy="919004"/>
          </a:xfrm>
          <a:prstGeom prst="flowChartAlternateProcess">
            <a:avLst/>
          </a:prstGeom>
          <a:solidFill>
            <a:srgbClr val="CCECFF"/>
          </a:solidFill>
          <a:scene3d>
            <a:camera prst="orthographicFront"/>
            <a:lightRig rig="threePt" dir="t"/>
          </a:scene3d>
          <a:sp3d>
            <a:bevelT w="1651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Прогнозные данные главных администраторов доходов</a:t>
            </a:r>
            <a:endParaRPr lang="ru-RU" b="1" dirty="0">
              <a:solidFill>
                <a:schemeClr val="tx1"/>
              </a:solidFill>
            </a:endParaRPr>
          </a:p>
        </p:txBody>
      </p:sp>
      <p:sp>
        <p:nvSpPr>
          <p:cNvPr id="7" name="Flowchart: Alternate Process 6"/>
          <p:cNvSpPr/>
          <p:nvPr/>
        </p:nvSpPr>
        <p:spPr>
          <a:xfrm>
            <a:off x="391936" y="3176784"/>
            <a:ext cx="4000528" cy="1428760"/>
          </a:xfrm>
          <a:prstGeom prst="flowChartAlternateProcess">
            <a:avLst/>
          </a:prstGeom>
          <a:solidFill>
            <a:srgbClr val="FFCC99"/>
          </a:solidFill>
          <a:scene3d>
            <a:camera prst="orthographicFront"/>
            <a:lightRig rig="threePt" dir="t"/>
          </a:scene3d>
          <a:sp3d>
            <a:bevelT w="165100" prst="coolSlan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Основные направления бюджетной, налоговой политики Воронежской области</a:t>
            </a:r>
            <a:endParaRPr lang="ru-RU" b="1" dirty="0">
              <a:solidFill>
                <a:schemeClr val="tx1"/>
              </a:solidFill>
            </a:endParaRPr>
          </a:p>
        </p:txBody>
      </p:sp>
      <p:sp>
        <p:nvSpPr>
          <p:cNvPr id="13" name="Flowchart: Alternate Process 12"/>
          <p:cNvSpPr/>
          <p:nvPr/>
        </p:nvSpPr>
        <p:spPr>
          <a:xfrm>
            <a:off x="4735282" y="3176784"/>
            <a:ext cx="4071966" cy="1135917"/>
          </a:xfrm>
          <a:prstGeom prst="flowChartAlternateProcess">
            <a:avLst/>
          </a:prstGeom>
          <a:solidFill>
            <a:srgbClr val="FFCCCC"/>
          </a:solidFill>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Основные направления налоговой политики Российской Федерации</a:t>
            </a:r>
            <a:endParaRPr lang="ru-RU" b="1" dirty="0">
              <a:solidFill>
                <a:schemeClr val="tx1"/>
              </a:solidFill>
            </a:endParaRPr>
          </a:p>
        </p:txBody>
      </p:sp>
      <p:sp>
        <p:nvSpPr>
          <p:cNvPr id="15" name="Flowchart: Alternate Process 14"/>
          <p:cNvSpPr/>
          <p:nvPr/>
        </p:nvSpPr>
        <p:spPr>
          <a:xfrm>
            <a:off x="4735282" y="4492535"/>
            <a:ext cx="4071966" cy="2258074"/>
          </a:xfrm>
          <a:prstGeom prst="flowChartAlternateProcess">
            <a:avLst/>
          </a:prstGeom>
          <a:solidFill>
            <a:srgbClr val="CCFFFF"/>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solidFill>
                  <a:schemeClr val="tx1"/>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b="1" dirty="0">
              <a:solidFill>
                <a:schemeClr val="tx1"/>
              </a:solidFill>
            </a:endParaRPr>
          </a:p>
        </p:txBody>
      </p:sp>
      <p:sp>
        <p:nvSpPr>
          <p:cNvPr id="17" name="Flowchart: Alternate Process 16"/>
          <p:cNvSpPr/>
          <p:nvPr/>
        </p:nvSpPr>
        <p:spPr>
          <a:xfrm>
            <a:off x="500034" y="5776674"/>
            <a:ext cx="3895724" cy="927554"/>
          </a:xfrm>
          <a:prstGeom prst="flowChartAlternateProcess">
            <a:avLst/>
          </a:prstGeom>
          <a:solidFill>
            <a:srgbClr val="CCFF99"/>
          </a:solidFill>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Прогноз социально – экономического развития </a:t>
            </a:r>
            <a:r>
              <a:rPr lang="ru-RU" b="1" dirty="0" err="1" smtClean="0">
                <a:solidFill>
                  <a:schemeClr val="tx1"/>
                </a:solidFill>
              </a:rPr>
              <a:t>Репьевского</a:t>
            </a:r>
            <a:r>
              <a:rPr lang="ru-RU" b="1" dirty="0" smtClean="0">
                <a:solidFill>
                  <a:schemeClr val="tx1"/>
                </a:solidFill>
              </a:rPr>
              <a:t> района</a:t>
            </a:r>
            <a:endParaRPr lang="ru-RU" b="1" dirty="0">
              <a:solidFill>
                <a:schemeClr val="tx1"/>
              </a:solidFill>
            </a:endParaRPr>
          </a:p>
        </p:txBody>
      </p:sp>
      <p:sp>
        <p:nvSpPr>
          <p:cNvPr id="18" name="Flowchart: Alternate Process 17"/>
          <p:cNvSpPr/>
          <p:nvPr/>
        </p:nvSpPr>
        <p:spPr>
          <a:xfrm>
            <a:off x="4679157" y="1793890"/>
            <a:ext cx="4071966" cy="1203061"/>
          </a:xfrm>
          <a:prstGeom prst="flowChartAlternateProcess">
            <a:avLst/>
          </a:prstGeom>
          <a:solidFill>
            <a:srgbClr val="CCFFCC"/>
          </a:solidFill>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Основные направления бюджетной политики Российской Федерации</a:t>
            </a:r>
            <a:endParaRPr lang="ru-RU" b="1" dirty="0">
              <a:solidFill>
                <a:schemeClr val="tx1"/>
              </a:solidFill>
            </a:endParaRPr>
          </a:p>
        </p:txBody>
      </p:sp>
      <p:sp>
        <p:nvSpPr>
          <p:cNvPr id="8" name="Скругленный прямоугольник 7"/>
          <p:cNvSpPr/>
          <p:nvPr/>
        </p:nvSpPr>
        <p:spPr>
          <a:xfrm rot="10800000" flipV="1">
            <a:off x="457196" y="1105083"/>
            <a:ext cx="8293923" cy="575868"/>
          </a:xfrm>
          <a:prstGeom prst="roundRect">
            <a:avLst/>
          </a:prstGeom>
          <a:scene3d>
            <a:camera prst="orthographicFront"/>
            <a:lightRig rig="threePt" dir="t"/>
          </a:scene3d>
          <a:sp3d>
            <a:bevelT w="165100" prst="coolSlant"/>
          </a:sp3d>
        </p:spPr>
        <p:style>
          <a:lnRef idx="0">
            <a:schemeClr val="accent6"/>
          </a:lnRef>
          <a:fillRef idx="1002">
            <a:schemeClr val="dk2"/>
          </a:fillRef>
          <a:effectRef idx="3">
            <a:schemeClr val="accent6"/>
          </a:effectRef>
          <a:fontRef idx="minor">
            <a:schemeClr val="lt1"/>
          </a:fontRef>
        </p:style>
        <p:txBody>
          <a:bodyPr rtlCol="0" anchor="ctr"/>
          <a:lstStyle/>
          <a:p>
            <a:pPr algn="ctr"/>
            <a:r>
              <a:rPr lang="ru-RU" sz="2000" b="1" dirty="0" smtClean="0">
                <a:solidFill>
                  <a:schemeClr val="tx1"/>
                </a:solidFill>
              </a:rPr>
              <a:t>Для формирования доходов бюджета используются следующие материалы</a:t>
            </a:r>
            <a:r>
              <a:rPr lang="en-US" sz="2000" b="1" dirty="0">
                <a:solidFill>
                  <a:schemeClr val="tx1"/>
                </a:solidFill>
              </a:rPr>
              <a:t>:</a:t>
            </a:r>
            <a:endParaRPr lang="ru-RU" sz="20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285720" y="857232"/>
            <a:ext cx="8572560" cy="1275624"/>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6">
                    <a:lumMod val="50000"/>
                  </a:schemeClr>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chemeClr val="accent6">
                    <a:lumMod val="50000"/>
                  </a:schemeClr>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chemeClr val="accent6">
                  <a:lumMod val="50000"/>
                </a:schemeClr>
              </a:solidFill>
            </a:endParaRPr>
          </a:p>
        </p:txBody>
      </p:sp>
      <p:sp>
        <p:nvSpPr>
          <p:cNvPr id="5" name="Flowchart: Alternate Process 4"/>
          <p:cNvSpPr/>
          <p:nvPr/>
        </p:nvSpPr>
        <p:spPr>
          <a:xfrm>
            <a:off x="1500166" y="214290"/>
            <a:ext cx="5786478" cy="500042"/>
          </a:xfrm>
          <a:prstGeom prst="flowChartAlternateProcess">
            <a:avLst/>
          </a:prstGeom>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Flowchart: Alternate Process 5"/>
          <p:cNvSpPr/>
          <p:nvPr/>
        </p:nvSpPr>
        <p:spPr>
          <a:xfrm>
            <a:off x="3286116" y="2238234"/>
            <a:ext cx="3071834"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Неналоговые доходы</a:t>
            </a:r>
            <a:endParaRPr lang="ru-RU" sz="1600" b="1" dirty="0"/>
          </a:p>
        </p:txBody>
      </p:sp>
      <p:sp>
        <p:nvSpPr>
          <p:cNvPr id="7" name="Flowchart: Alternate Process 6"/>
          <p:cNvSpPr/>
          <p:nvPr/>
        </p:nvSpPr>
        <p:spPr>
          <a:xfrm>
            <a:off x="6486647" y="2238234"/>
            <a:ext cx="2428892"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Безвозмездные поступления   </a:t>
            </a:r>
            <a:endParaRPr lang="ru-RU" sz="1600" b="1" dirty="0"/>
          </a:p>
        </p:txBody>
      </p:sp>
      <p:sp>
        <p:nvSpPr>
          <p:cNvPr id="8" name="Flowchart: Alternate Process 7"/>
          <p:cNvSpPr/>
          <p:nvPr/>
        </p:nvSpPr>
        <p:spPr>
          <a:xfrm>
            <a:off x="324200" y="2920302"/>
            <a:ext cx="2786082" cy="2517430"/>
          </a:xfrm>
          <a:prstGeom prst="flowChartAlternateProcess">
            <a:avLst/>
          </a:prstGeom>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3266504" y="2915116"/>
            <a:ext cx="3071834" cy="2584292"/>
          </a:xfrm>
          <a:prstGeom prst="flowChartAlternateProcess">
            <a:avLst/>
          </a:prstGeom>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p>
        </p:txBody>
      </p:sp>
      <p:sp>
        <p:nvSpPr>
          <p:cNvPr id="10" name="Flowchart: Alternate Process 9"/>
          <p:cNvSpPr/>
          <p:nvPr/>
        </p:nvSpPr>
        <p:spPr>
          <a:xfrm>
            <a:off x="6459704" y="2937762"/>
            <a:ext cx="2428892" cy="2517430"/>
          </a:xfrm>
          <a:prstGeom prst="flowChartAlternateProcess">
            <a:avLst/>
          </a:prstGeom>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t>от физических и юридических лиц</a:t>
            </a:r>
            <a:endParaRPr lang="ru-RU" sz="1400" b="1" dirty="0"/>
          </a:p>
        </p:txBody>
      </p:sp>
      <p:sp>
        <p:nvSpPr>
          <p:cNvPr id="32" name="Flowchart: Alternate Process 31"/>
          <p:cNvSpPr/>
          <p:nvPr/>
        </p:nvSpPr>
        <p:spPr>
          <a:xfrm>
            <a:off x="324200" y="2240827"/>
            <a:ext cx="2857520"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t>Налоговые доходы</a:t>
            </a:r>
            <a:endParaRPr lang="ru-RU" sz="1600" b="1" dirty="0"/>
          </a:p>
        </p:txBody>
      </p:sp>
      <p:pic>
        <p:nvPicPr>
          <p:cNvPr id="12" name="Picture 10"/>
          <p:cNvPicPr>
            <a:picLocks noChangeAspect="1" noChangeArrowheads="1"/>
          </p:cNvPicPr>
          <p:nvPr/>
        </p:nvPicPr>
        <p:blipFill>
          <a:blip r:embed="rId2"/>
          <a:srcRect/>
          <a:stretch>
            <a:fillRect/>
          </a:stretch>
        </p:blipFill>
        <p:spPr bwMode="auto">
          <a:xfrm>
            <a:off x="5614085" y="5499408"/>
            <a:ext cx="1745123" cy="1263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142984"/>
            <a:ext cx="8643998"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285720" y="857232"/>
            <a:ext cx="8572560" cy="642942"/>
          </a:xfrm>
          <a:prstGeom prst="flowChartAlternateProcess">
            <a:avLst/>
          </a:prstGeom>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Flowchart: Alternate Process 4"/>
          <p:cNvSpPr/>
          <p:nvPr/>
        </p:nvSpPr>
        <p:spPr>
          <a:xfrm>
            <a:off x="464315" y="116726"/>
            <a:ext cx="8572560" cy="642942"/>
          </a:xfrm>
          <a:prstGeom prst="flowChartAlternateProcess">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Flowchart: Alternate Process 5"/>
          <p:cNvSpPr/>
          <p:nvPr/>
        </p:nvSpPr>
        <p:spPr>
          <a:xfrm>
            <a:off x="3071802" y="1571612"/>
            <a:ext cx="3214710" cy="571504"/>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57950" y="1571612"/>
            <a:ext cx="2500330" cy="571504"/>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Безвозмездные поступления</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312118"/>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357950" y="3071810"/>
            <a:ext cx="2500330"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285720" y="1571612"/>
            <a:ext cx="2714644" cy="571504"/>
          </a:xfrm>
          <a:prstGeom prst="flowChartAlternateProcess">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393669" y="2321711"/>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29388" y="3857628"/>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29388" y="4643446"/>
            <a:ext cx="2428892" cy="100013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500826" y="5786454"/>
            <a:ext cx="2428892"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285720" y="2285992"/>
            <a:ext cx="2714644" cy="857256"/>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85720" y="3286124"/>
            <a:ext cx="2714644" cy="928694"/>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налог на вмененный доход</a:t>
            </a:r>
            <a:endParaRPr lang="ru-RU" sz="1400" b="1" dirty="0"/>
          </a:p>
        </p:txBody>
      </p:sp>
      <p:sp>
        <p:nvSpPr>
          <p:cNvPr id="18" name="Flowchart: Alternate Process 17"/>
          <p:cNvSpPr/>
          <p:nvPr/>
        </p:nvSpPr>
        <p:spPr>
          <a:xfrm>
            <a:off x="357158" y="4357694"/>
            <a:ext cx="2643206" cy="928694"/>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57158" y="5429264"/>
            <a:ext cx="2714644" cy="1000132"/>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107521" y="3357562"/>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71802" y="3929066"/>
            <a:ext cx="3286148"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71802" y="4429132"/>
            <a:ext cx="328614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услуг</a:t>
            </a:r>
            <a:endParaRPr lang="ru-RU" sz="1400" b="1" dirty="0"/>
          </a:p>
        </p:txBody>
      </p:sp>
      <p:sp>
        <p:nvSpPr>
          <p:cNvPr id="23" name="Flowchart: Alternate Process 22"/>
          <p:cNvSpPr/>
          <p:nvPr/>
        </p:nvSpPr>
        <p:spPr>
          <a:xfrm>
            <a:off x="3143240" y="5214950"/>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143240" y="5786454"/>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02908"/>
            <a:ext cx="6589199" cy="1280890"/>
          </a:xfrm>
        </p:spPr>
        <p:txBody>
          <a:bodyPr>
            <a:normAutofit/>
          </a:bodyPr>
          <a:lstStyle/>
          <a:p>
            <a:pPr algn="ctr"/>
            <a:r>
              <a:rPr lang="ru-RU" sz="2400" b="1" dirty="0" smtClean="0"/>
              <a:t>Основные параметры бюджета </a:t>
            </a:r>
            <a:r>
              <a:rPr lang="ru-RU" sz="2400" b="1" dirty="0" err="1" smtClean="0"/>
              <a:t>Репьевского</a:t>
            </a:r>
            <a:r>
              <a:rPr lang="ru-RU" sz="2400" b="1" dirty="0" smtClean="0"/>
              <a:t> муниципального района</a:t>
            </a:r>
            <a:endParaRPr lang="ru-RU" sz="2400" b="1" dirty="0"/>
          </a:p>
        </p:txBody>
      </p:sp>
      <p:sp>
        <p:nvSpPr>
          <p:cNvPr id="11" name="Content Placeholder 10"/>
          <p:cNvSpPr>
            <a:spLocks noGrp="1"/>
          </p:cNvSpPr>
          <p:nvPr>
            <p:ph idx="1"/>
          </p:nvPr>
        </p:nvSpPr>
        <p:spPr/>
        <p:txBody>
          <a:bodyPr/>
          <a:lstStyle/>
          <a:p>
            <a:pPr lvl="1"/>
            <a:r>
              <a:rPr lang="ru-RU" dirty="0" smtClean="0"/>
              <a:t>                                                                           тыс.руб.                          </a:t>
            </a:r>
          </a:p>
          <a:p>
            <a:pPr lvl="1"/>
            <a:endParaRPr lang="ru-RU" dirty="0" smtClean="0"/>
          </a:p>
          <a:p>
            <a:pPr lvl="1"/>
            <a:endParaRPr lang="ru-RU" dirty="0" smtClean="0"/>
          </a:p>
          <a:p>
            <a:pPr lvl="1"/>
            <a:endParaRPr lang="ru-RU" dirty="0" smtClean="0"/>
          </a:p>
          <a:p>
            <a:pPr lvl="1"/>
            <a:endParaRPr lang="ru-RU" dirty="0" smtClean="0"/>
          </a:p>
          <a:p>
            <a:pPr lvl="1"/>
            <a:endParaRPr lang="ru-RU" dirty="0" smtClean="0"/>
          </a:p>
          <a:p>
            <a:pPr lvl="1"/>
            <a:endParaRPr lang="ru-RU" dirty="0" smtClean="0"/>
          </a:p>
          <a:p>
            <a:pPr lvl="1"/>
            <a:endParaRPr lang="ru-RU" dirty="0" smtClean="0"/>
          </a:p>
        </p:txBody>
      </p:sp>
      <p:sp>
        <p:nvSpPr>
          <p:cNvPr id="12" name="Flowchart: Alternate Process 11"/>
          <p:cNvSpPr/>
          <p:nvPr/>
        </p:nvSpPr>
        <p:spPr>
          <a:xfrm>
            <a:off x="714348" y="1857364"/>
            <a:ext cx="4145684"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6282423" y="1857364"/>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2018 год</a:t>
            </a:r>
          </a:p>
          <a:p>
            <a:pPr algn="ctr"/>
            <a:r>
              <a:rPr lang="ru-RU" sz="1600" b="1" dirty="0" smtClean="0"/>
              <a:t>бюджет</a:t>
            </a:r>
            <a:endParaRPr lang="ru-RU" sz="1600" b="1" dirty="0"/>
          </a:p>
        </p:txBody>
      </p:sp>
      <p:sp>
        <p:nvSpPr>
          <p:cNvPr id="14" name="Flowchart: Alternate Process 13"/>
          <p:cNvSpPr/>
          <p:nvPr/>
        </p:nvSpPr>
        <p:spPr>
          <a:xfrm>
            <a:off x="714348" y="2714620"/>
            <a:ext cx="4145684"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91126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280302,3</a:t>
            </a:r>
            <a:endParaRPr lang="ru-RU" sz="1600" b="1" dirty="0"/>
          </a:p>
        </p:txBody>
      </p:sp>
      <p:sp>
        <p:nvSpPr>
          <p:cNvPr id="17" name="Flowchart: Alternate Process 16"/>
          <p:cNvSpPr/>
          <p:nvPr/>
        </p:nvSpPr>
        <p:spPr>
          <a:xfrm>
            <a:off x="714348" y="3437811"/>
            <a:ext cx="4145684"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911267" y="3445379"/>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414568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935733" y="4012690"/>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50716</a:t>
            </a:r>
            <a:endParaRPr lang="ru-RU" sz="1600" b="1" dirty="0"/>
          </a:p>
        </p:txBody>
      </p:sp>
      <p:sp>
        <p:nvSpPr>
          <p:cNvPr id="21" name="Flowchart: Alternate Process 20"/>
          <p:cNvSpPr/>
          <p:nvPr/>
        </p:nvSpPr>
        <p:spPr>
          <a:xfrm>
            <a:off x="714348" y="5143512"/>
            <a:ext cx="4145684"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922829" y="5157430"/>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248540,2</a:t>
            </a:r>
            <a:endParaRPr lang="ru-RU" sz="1600" b="1" dirty="0"/>
          </a:p>
        </p:txBody>
      </p:sp>
      <p:sp>
        <p:nvSpPr>
          <p:cNvPr id="25" name="Flowchart: Alternate Process 24"/>
          <p:cNvSpPr/>
          <p:nvPr/>
        </p:nvSpPr>
        <p:spPr>
          <a:xfrm>
            <a:off x="714348" y="5715016"/>
            <a:ext cx="414568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Профицит  ( + )</a:t>
            </a:r>
            <a:endParaRPr lang="ru-RU" sz="1600" b="1" dirty="0"/>
          </a:p>
        </p:txBody>
      </p:sp>
      <p:sp>
        <p:nvSpPr>
          <p:cNvPr id="26" name="Flowchart: Alternate Process 25"/>
          <p:cNvSpPr/>
          <p:nvPr/>
        </p:nvSpPr>
        <p:spPr>
          <a:xfrm>
            <a:off x="4929191" y="5705448"/>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31762,1</a:t>
            </a:r>
            <a:endParaRPr lang="ru-RU" sz="1600" b="1" dirty="0"/>
          </a:p>
        </p:txBody>
      </p:sp>
      <p:sp>
        <p:nvSpPr>
          <p:cNvPr id="16" name="Flowchart: Alternate Process 15"/>
          <p:cNvSpPr/>
          <p:nvPr/>
        </p:nvSpPr>
        <p:spPr>
          <a:xfrm>
            <a:off x="714348" y="4572008"/>
            <a:ext cx="4145684"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922829"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229586,3</a:t>
            </a:r>
            <a:endParaRPr lang="ru-RU" sz="1600" b="1" dirty="0"/>
          </a:p>
        </p:txBody>
      </p:sp>
      <p:sp>
        <p:nvSpPr>
          <p:cNvPr id="24" name="Flowchart: Alternate Process 12"/>
          <p:cNvSpPr/>
          <p:nvPr/>
        </p:nvSpPr>
        <p:spPr>
          <a:xfrm>
            <a:off x="4914271" y="1857364"/>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2017 год</a:t>
            </a:r>
          </a:p>
          <a:p>
            <a:pPr algn="ctr"/>
            <a:r>
              <a:rPr lang="ru-RU" sz="1600" b="1" dirty="0" smtClean="0"/>
              <a:t>бюджет</a:t>
            </a:r>
            <a:endParaRPr lang="ru-RU" sz="1600" b="1" dirty="0"/>
          </a:p>
        </p:txBody>
      </p:sp>
      <p:sp>
        <p:nvSpPr>
          <p:cNvPr id="27" name="Flowchart: Alternate Process 12"/>
          <p:cNvSpPr/>
          <p:nvPr/>
        </p:nvSpPr>
        <p:spPr>
          <a:xfrm>
            <a:off x="7660973"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2019 год</a:t>
            </a:r>
          </a:p>
          <a:p>
            <a:pPr algn="ctr"/>
            <a:r>
              <a:rPr lang="ru-RU" sz="1600" b="1" dirty="0" smtClean="0"/>
              <a:t>бюджет</a:t>
            </a:r>
            <a:endParaRPr lang="ru-RU" sz="1600" b="1" dirty="0"/>
          </a:p>
        </p:txBody>
      </p:sp>
      <p:sp>
        <p:nvSpPr>
          <p:cNvPr id="29" name="Flowchart: Alternate Process 14"/>
          <p:cNvSpPr/>
          <p:nvPr/>
        </p:nvSpPr>
        <p:spPr>
          <a:xfrm>
            <a:off x="630268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178733,4</a:t>
            </a:r>
            <a:endParaRPr lang="ru-RU" sz="1600" b="1" dirty="0"/>
          </a:p>
        </p:txBody>
      </p:sp>
      <p:sp>
        <p:nvSpPr>
          <p:cNvPr id="30" name="Flowchart: Alternate Process 14"/>
          <p:cNvSpPr/>
          <p:nvPr/>
        </p:nvSpPr>
        <p:spPr>
          <a:xfrm>
            <a:off x="7694107"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186143,4</a:t>
            </a:r>
            <a:endParaRPr lang="ru-RU" sz="1600" b="1" dirty="0"/>
          </a:p>
        </p:txBody>
      </p:sp>
      <p:sp>
        <p:nvSpPr>
          <p:cNvPr id="31" name="Flowchart: Alternate Process 17"/>
          <p:cNvSpPr/>
          <p:nvPr/>
        </p:nvSpPr>
        <p:spPr>
          <a:xfrm>
            <a:off x="6302687" y="3437811"/>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712130" y="3437811"/>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6302687"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176551,4</a:t>
            </a:r>
            <a:endParaRPr lang="ru-RU" sz="1600" b="1" dirty="0"/>
          </a:p>
        </p:txBody>
      </p:sp>
      <p:sp>
        <p:nvSpPr>
          <p:cNvPr id="35" name="Flowchart: Alternate Process 21"/>
          <p:cNvSpPr/>
          <p:nvPr/>
        </p:nvSpPr>
        <p:spPr>
          <a:xfrm>
            <a:off x="7725818" y="5127116"/>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186143,4</a:t>
            </a:r>
            <a:endParaRPr lang="ru-RU" sz="1600" b="1" dirty="0"/>
          </a:p>
        </p:txBody>
      </p:sp>
      <p:sp>
        <p:nvSpPr>
          <p:cNvPr id="36" name="Flowchart: Alternate Process 19"/>
          <p:cNvSpPr/>
          <p:nvPr/>
        </p:nvSpPr>
        <p:spPr>
          <a:xfrm>
            <a:off x="6326732" y="4022411"/>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52471</a:t>
            </a:r>
            <a:endParaRPr lang="ru-RU" sz="1600" b="1" dirty="0"/>
          </a:p>
        </p:txBody>
      </p:sp>
      <p:sp>
        <p:nvSpPr>
          <p:cNvPr id="37" name="Flowchart: Alternate Process 19"/>
          <p:cNvSpPr/>
          <p:nvPr/>
        </p:nvSpPr>
        <p:spPr>
          <a:xfrm>
            <a:off x="7724273" y="4012690"/>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55066</a:t>
            </a:r>
            <a:endParaRPr lang="ru-RU" sz="1600" b="1" dirty="0"/>
          </a:p>
        </p:txBody>
      </p:sp>
      <p:sp>
        <p:nvSpPr>
          <p:cNvPr id="38" name="Flowchart: Alternate Process 22"/>
          <p:cNvSpPr/>
          <p:nvPr/>
        </p:nvSpPr>
        <p:spPr>
          <a:xfrm>
            <a:off x="6320628" y="4583599"/>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126262,4</a:t>
            </a:r>
            <a:endParaRPr lang="ru-RU" sz="1600" b="1" dirty="0"/>
          </a:p>
        </p:txBody>
      </p:sp>
      <p:sp>
        <p:nvSpPr>
          <p:cNvPr id="39" name="Flowchart: Alternate Process 22"/>
          <p:cNvSpPr/>
          <p:nvPr/>
        </p:nvSpPr>
        <p:spPr>
          <a:xfrm>
            <a:off x="7717912"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131077,4</a:t>
            </a:r>
            <a:endParaRPr lang="ru-RU" sz="1600" b="1" dirty="0"/>
          </a:p>
        </p:txBody>
      </p:sp>
      <p:sp>
        <p:nvSpPr>
          <p:cNvPr id="40" name="Flowchart: Alternate Process 25"/>
          <p:cNvSpPr/>
          <p:nvPr/>
        </p:nvSpPr>
        <p:spPr>
          <a:xfrm>
            <a:off x="6345745" y="5717805"/>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2182</a:t>
            </a:r>
            <a:endParaRPr lang="ru-RU" sz="1600" b="1" dirty="0"/>
          </a:p>
        </p:txBody>
      </p:sp>
      <p:sp>
        <p:nvSpPr>
          <p:cNvPr id="41" name="Flowchart: Alternate Process 25"/>
          <p:cNvSpPr/>
          <p:nvPr/>
        </p:nvSpPr>
        <p:spPr>
          <a:xfrm>
            <a:off x="7732180" y="5705448"/>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643998" cy="1428760"/>
          </a:xfrm>
        </p:spPr>
        <p:txBody>
          <a:bodyPr>
            <a:normAutofit fontScale="90000"/>
          </a:bodyPr>
          <a:lstStyle/>
          <a:p>
            <a:pPr algn="l"/>
            <a:r>
              <a:rPr lang="ru-RU" sz="2400" b="1" dirty="0" smtClean="0"/>
              <a:t>        </a:t>
            </a:r>
            <a:r>
              <a:rPr lang="ru-RU" sz="2700" b="1" dirty="0" smtClean="0">
                <a:solidFill>
                  <a:srgbClr val="FF0000"/>
                </a:solidFill>
              </a:rPr>
              <a:t>Что такое налог и какие бывают виды налогов?</a:t>
            </a:r>
            <a:br>
              <a:rPr lang="ru-RU" sz="2700" b="1" dirty="0" smtClean="0">
                <a:solidFill>
                  <a:srgbClr val="FF0000"/>
                </a:solidFill>
              </a:rPr>
            </a:br>
            <a:r>
              <a:rPr lang="ru-RU" sz="1600" b="1" dirty="0" smtClean="0"/>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p>
        </p:txBody>
      </p:sp>
      <p:sp>
        <p:nvSpPr>
          <p:cNvPr id="3" name="Content Placeholder 2"/>
          <p:cNvSpPr>
            <a:spLocks noGrp="1"/>
          </p:cNvSpPr>
          <p:nvPr>
            <p:ph idx="1"/>
          </p:nvPr>
        </p:nvSpPr>
        <p:spPr>
          <a:xfrm>
            <a:off x="285720" y="1714488"/>
            <a:ext cx="8715436" cy="5000660"/>
          </a:xfrm>
        </p:spPr>
        <p:txBody>
          <a:bodyPr/>
          <a:lstStyle/>
          <a:p>
            <a:endParaRPr lang="ru-RU" dirty="0" smtClean="0"/>
          </a:p>
          <a:p>
            <a:pPr algn="ctr">
              <a:buNone/>
            </a:pPr>
            <a:r>
              <a:rPr lang="ru-RU" dirty="0" smtClean="0">
                <a:solidFill>
                  <a:srgbClr val="FF0000"/>
                </a:solidFill>
              </a:rPr>
              <a:t>ФЕДЕРАЛЬНЫЕ</a:t>
            </a:r>
            <a:r>
              <a:rPr lang="ru-RU" dirty="0" smtClean="0"/>
              <a:t>     </a:t>
            </a:r>
            <a:r>
              <a:rPr lang="ru-RU" dirty="0" smtClean="0">
                <a:solidFill>
                  <a:srgbClr val="FF0000"/>
                </a:solidFill>
              </a:rPr>
              <a:t>РЕГИОНАЛЬНЫЕ   МЕСТНЫЕ</a:t>
            </a:r>
          </a:p>
          <a:p>
            <a:pPr algn="ctr">
              <a:buNone/>
            </a:pPr>
            <a:r>
              <a:rPr lang="ru-RU" sz="2000" dirty="0" smtClean="0">
                <a:solidFill>
                  <a:srgbClr val="002060"/>
                </a:solidFill>
              </a:rPr>
              <a:t>УСТАНОВЛЕНЫ НАЛОГОВЫМ КОДЕКСОМ РОССИЙСКОЙ ФЕДЕРАЦИИ</a:t>
            </a:r>
            <a:endParaRPr lang="ru-RU" sz="2000" dirty="0">
              <a:solidFill>
                <a:srgbClr val="002060"/>
              </a:solidFill>
            </a:endParaRPr>
          </a:p>
        </p:txBody>
      </p:sp>
      <p:sp>
        <p:nvSpPr>
          <p:cNvPr id="4" name="Oval 3"/>
          <p:cNvSpPr/>
          <p:nvPr/>
        </p:nvSpPr>
        <p:spPr>
          <a:xfrm>
            <a:off x="2091955" y="1428735"/>
            <a:ext cx="5072098"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85720" y="3429000"/>
            <a:ext cx="2500330"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000364" y="3429000"/>
            <a:ext cx="2643206"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5857884" y="3429000"/>
            <a:ext cx="3000396" cy="3214710"/>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87598" y="3178967"/>
            <a:ext cx="484632" cy="214314"/>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143372" y="3214686"/>
            <a:ext cx="484632" cy="21431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000892" y="3214686"/>
            <a:ext cx="484632" cy="21431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Straight Arrow Connector 11"/>
          <p:cNvCxnSpPr/>
          <p:nvPr/>
        </p:nvCxnSpPr>
        <p:spPr>
          <a:xfrm>
            <a:off x="4628004" y="1928802"/>
            <a:ext cx="1960220" cy="2589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a:off x="2862339" y="1928799"/>
            <a:ext cx="1764909" cy="2589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4607719" y="1928803"/>
            <a:ext cx="20286" cy="2857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939784"/>
          </a:xfrm>
        </p:spPr>
        <p:txBody>
          <a:bodyPr>
            <a:normAutofit fontScale="90000"/>
          </a:bodyPr>
          <a:lstStyle/>
          <a:p>
            <a:pPr algn="ctr"/>
            <a:r>
              <a:rPr lang="ru-RU" sz="2400" dirty="0" smtClean="0"/>
              <a:t>Нормативы зачисления налогов по уровням бюджета на территории </a:t>
            </a:r>
            <a:r>
              <a:rPr lang="ru-RU" sz="2400" dirty="0" err="1" smtClean="0"/>
              <a:t>Репьевского</a:t>
            </a:r>
            <a:r>
              <a:rPr lang="ru-RU" sz="2400" dirty="0" smtClean="0"/>
              <a:t> муниципального района</a:t>
            </a:r>
            <a:endParaRPr lang="ru-RU" sz="2400" dirty="0"/>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214282" y="1285860"/>
            <a:ext cx="4643470"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Налоги и сборы, установленные законодательством</a:t>
            </a:r>
            <a:endParaRPr lang="ru-RU" b="1" dirty="0"/>
          </a:p>
        </p:txBody>
      </p:sp>
      <p:sp>
        <p:nvSpPr>
          <p:cNvPr id="5" name="Rectangle 4"/>
          <p:cNvSpPr/>
          <p:nvPr/>
        </p:nvSpPr>
        <p:spPr>
          <a:xfrm>
            <a:off x="4929190" y="1285860"/>
            <a:ext cx="1214446"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Областной бюджет</a:t>
            </a:r>
            <a:endParaRPr lang="ru-RU" sz="1600" b="1" dirty="0"/>
          </a:p>
        </p:txBody>
      </p:sp>
      <p:sp>
        <p:nvSpPr>
          <p:cNvPr id="6" name="Rectangle 5"/>
          <p:cNvSpPr/>
          <p:nvPr/>
        </p:nvSpPr>
        <p:spPr>
          <a:xfrm>
            <a:off x="6215074" y="1285860"/>
            <a:ext cx="1200152"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Бюджет муниципального района</a:t>
            </a:r>
            <a:endParaRPr lang="ru-RU" sz="1400" b="1" dirty="0"/>
          </a:p>
        </p:txBody>
      </p:sp>
      <p:sp>
        <p:nvSpPr>
          <p:cNvPr id="7" name="Rectangle 6"/>
          <p:cNvSpPr/>
          <p:nvPr/>
        </p:nvSpPr>
        <p:spPr>
          <a:xfrm>
            <a:off x="7500958" y="1285860"/>
            <a:ext cx="1128714" cy="1000132"/>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Бюджеты сельских поселений</a:t>
            </a:r>
            <a:endParaRPr lang="ru-RU" sz="1400" b="1" dirty="0"/>
          </a:p>
        </p:txBody>
      </p:sp>
      <p:sp>
        <p:nvSpPr>
          <p:cNvPr id="8" name="Flowchart: Process 7"/>
          <p:cNvSpPr/>
          <p:nvPr/>
        </p:nvSpPr>
        <p:spPr>
          <a:xfrm>
            <a:off x="1000100" y="2357430"/>
            <a:ext cx="3857652" cy="357190"/>
          </a:xfrm>
          <a:prstGeom prst="flowChartProcess">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Налог на прибыль организаций</a:t>
            </a:r>
            <a:endParaRPr lang="ru-RU" sz="1400" dirty="0"/>
          </a:p>
        </p:txBody>
      </p:sp>
      <p:sp>
        <p:nvSpPr>
          <p:cNvPr id="9" name="Rectangle 8"/>
          <p:cNvSpPr/>
          <p:nvPr/>
        </p:nvSpPr>
        <p:spPr>
          <a:xfrm>
            <a:off x="4929190" y="2357430"/>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10" name="Rectangle 9"/>
          <p:cNvSpPr/>
          <p:nvPr/>
        </p:nvSpPr>
        <p:spPr>
          <a:xfrm>
            <a:off x="6207927" y="2351437"/>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1" name="Rectangle 10"/>
          <p:cNvSpPr/>
          <p:nvPr/>
        </p:nvSpPr>
        <p:spPr>
          <a:xfrm>
            <a:off x="7500958" y="2357430"/>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2" name="Rectangle 11"/>
          <p:cNvSpPr/>
          <p:nvPr/>
        </p:nvSpPr>
        <p:spPr>
          <a:xfrm>
            <a:off x="1000100" y="27860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Налог на доходы физических лиц</a:t>
            </a:r>
            <a:endParaRPr lang="ru-RU" sz="1400" dirty="0"/>
          </a:p>
        </p:txBody>
      </p:sp>
      <p:sp>
        <p:nvSpPr>
          <p:cNvPr id="13" name="Rectangle 12"/>
          <p:cNvSpPr/>
          <p:nvPr/>
        </p:nvSpPr>
        <p:spPr>
          <a:xfrm>
            <a:off x="4929190" y="278605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51,3%</a:t>
            </a:r>
            <a:endParaRPr lang="ru-RU" b="1" dirty="0"/>
          </a:p>
        </p:txBody>
      </p:sp>
      <p:sp>
        <p:nvSpPr>
          <p:cNvPr id="14" name="Rectangle 13"/>
          <p:cNvSpPr/>
          <p:nvPr/>
        </p:nvSpPr>
        <p:spPr>
          <a:xfrm>
            <a:off x="6215074" y="278605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46,7%</a:t>
            </a:r>
            <a:endParaRPr lang="ru-RU" b="1" dirty="0"/>
          </a:p>
        </p:txBody>
      </p:sp>
      <p:sp>
        <p:nvSpPr>
          <p:cNvPr id="15" name="Rectangle 14"/>
          <p:cNvSpPr/>
          <p:nvPr/>
        </p:nvSpPr>
        <p:spPr>
          <a:xfrm>
            <a:off x="7500958" y="2786058"/>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6" name="Rectangle 15"/>
          <p:cNvSpPr/>
          <p:nvPr/>
        </p:nvSpPr>
        <p:spPr>
          <a:xfrm>
            <a:off x="1000100" y="3214686"/>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Акцизы на нефтепродукты</a:t>
            </a:r>
            <a:endParaRPr lang="ru-RU" sz="1400" dirty="0"/>
          </a:p>
        </p:txBody>
      </p:sp>
      <p:sp>
        <p:nvSpPr>
          <p:cNvPr id="17" name="Rectangle 16"/>
          <p:cNvSpPr/>
          <p:nvPr/>
        </p:nvSpPr>
        <p:spPr>
          <a:xfrm>
            <a:off x="4929190" y="3214686"/>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07792" y="3214686"/>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9" name="Rectangle 18"/>
          <p:cNvSpPr/>
          <p:nvPr/>
        </p:nvSpPr>
        <p:spPr>
          <a:xfrm>
            <a:off x="7500958" y="3214686"/>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20" name="Rectangle 19"/>
          <p:cNvSpPr/>
          <p:nvPr/>
        </p:nvSpPr>
        <p:spPr>
          <a:xfrm>
            <a:off x="1000100" y="3643314"/>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Государственная пошлина (по видам)</a:t>
            </a:r>
            <a:endParaRPr lang="ru-RU" sz="1400" dirty="0"/>
          </a:p>
        </p:txBody>
      </p:sp>
      <p:sp>
        <p:nvSpPr>
          <p:cNvPr id="21" name="Rectangle 20"/>
          <p:cNvSpPr/>
          <p:nvPr/>
        </p:nvSpPr>
        <p:spPr>
          <a:xfrm>
            <a:off x="1000100" y="4071942"/>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Единый налог на вмененный доход</a:t>
            </a:r>
            <a:endParaRPr lang="ru-RU" sz="1400" dirty="0"/>
          </a:p>
        </p:txBody>
      </p:sp>
      <p:sp>
        <p:nvSpPr>
          <p:cNvPr id="22" name="Rectangle 21"/>
          <p:cNvSpPr/>
          <p:nvPr/>
        </p:nvSpPr>
        <p:spPr>
          <a:xfrm>
            <a:off x="1000100" y="4500570"/>
            <a:ext cx="3857652" cy="42862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dirty="0" smtClean="0"/>
              <a:t>Единый сельскохозяйственный налог</a:t>
            </a:r>
            <a:endParaRPr lang="ru-RU" sz="1400" dirty="0"/>
          </a:p>
        </p:txBody>
      </p:sp>
      <p:sp>
        <p:nvSpPr>
          <p:cNvPr id="23" name="Rectangle 22"/>
          <p:cNvSpPr/>
          <p:nvPr/>
        </p:nvSpPr>
        <p:spPr>
          <a:xfrm flipH="1">
            <a:off x="214282" y="2357430"/>
            <a:ext cx="714380" cy="2500330"/>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rgbClr val="002060"/>
                </a:solidFill>
              </a:rPr>
              <a:t>федеральные</a:t>
            </a:r>
            <a:endParaRPr lang="ru-RU" sz="1600" dirty="0">
              <a:solidFill>
                <a:srgbClr val="002060"/>
              </a:solidFill>
            </a:endParaRPr>
          </a:p>
        </p:txBody>
      </p:sp>
      <p:sp>
        <p:nvSpPr>
          <p:cNvPr id="24" name="Rectangle 23"/>
          <p:cNvSpPr/>
          <p:nvPr/>
        </p:nvSpPr>
        <p:spPr>
          <a:xfrm>
            <a:off x="1000100" y="5000636"/>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Налог на имущество организаций</a:t>
            </a:r>
            <a:endParaRPr lang="ru-RU" sz="1400" dirty="0"/>
          </a:p>
        </p:txBody>
      </p:sp>
      <p:sp>
        <p:nvSpPr>
          <p:cNvPr id="25" name="Rectangle 24"/>
          <p:cNvSpPr/>
          <p:nvPr/>
        </p:nvSpPr>
        <p:spPr>
          <a:xfrm>
            <a:off x="1000100" y="5429264"/>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dirty="0" smtClean="0"/>
              <a:t>Транспортный налог</a:t>
            </a:r>
            <a:endParaRPr lang="ru-RU" sz="1400" dirty="0"/>
          </a:p>
        </p:txBody>
      </p:sp>
      <p:sp>
        <p:nvSpPr>
          <p:cNvPr id="26" name="Rectangle 25"/>
          <p:cNvSpPr/>
          <p:nvPr/>
        </p:nvSpPr>
        <p:spPr>
          <a:xfrm>
            <a:off x="214282" y="4929198"/>
            <a:ext cx="714380" cy="857256"/>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dirty="0" smtClean="0">
                <a:solidFill>
                  <a:srgbClr val="002060"/>
                </a:solidFill>
              </a:rPr>
              <a:t>региональные</a:t>
            </a:r>
            <a:endParaRPr lang="ru-RU" sz="1600"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dirty="0" smtClean="0"/>
              <a:t>Земельный налог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dirty="0" smtClean="0"/>
              <a:t>Налог на имущество физических лиц</a:t>
            </a:r>
            <a:endParaRPr lang="ru-RU" sz="1400"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solidFill>
                  <a:srgbClr val="002060"/>
                </a:solidFill>
              </a:rPr>
              <a:t>местные</a:t>
            </a:r>
            <a:endParaRPr lang="ru-RU" sz="1600" dirty="0">
              <a:solidFill>
                <a:srgbClr val="002060"/>
              </a:solidFill>
            </a:endParaRPr>
          </a:p>
        </p:txBody>
      </p:sp>
      <p:sp>
        <p:nvSpPr>
          <p:cNvPr id="30" name="Rectangle 29"/>
          <p:cNvSpPr/>
          <p:nvPr/>
        </p:nvSpPr>
        <p:spPr>
          <a:xfrm>
            <a:off x="4929190" y="3643314"/>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15074" y="3643314"/>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00958" y="3643314"/>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3" name="Rectangle 32"/>
          <p:cNvSpPr/>
          <p:nvPr/>
        </p:nvSpPr>
        <p:spPr>
          <a:xfrm>
            <a:off x="4929190" y="4071942"/>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4" name="Rectangle 33"/>
          <p:cNvSpPr/>
          <p:nvPr/>
        </p:nvSpPr>
        <p:spPr>
          <a:xfrm>
            <a:off x="6215074" y="4071942"/>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5" name="Rectangle 34"/>
          <p:cNvSpPr/>
          <p:nvPr/>
        </p:nvSpPr>
        <p:spPr>
          <a:xfrm>
            <a:off x="7500958" y="4071942"/>
            <a:ext cx="1143008"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6" name="Rectangle 35"/>
          <p:cNvSpPr/>
          <p:nvPr/>
        </p:nvSpPr>
        <p:spPr>
          <a:xfrm>
            <a:off x="4929190" y="4500570"/>
            <a:ext cx="1214446"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5074" y="4500570"/>
            <a:ext cx="1214446"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00958" y="4500570"/>
            <a:ext cx="1143008" cy="42862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143008"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143008"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143008"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143008"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14290"/>
            <a:ext cx="6768752" cy="642942"/>
          </a:xfrm>
          <a:solidFill>
            <a:srgbClr val="FFFF00"/>
          </a:solidFill>
          <a:scene3d>
            <a:camera prst="orthographicFront"/>
            <a:lightRig rig="threePt" dir="t"/>
          </a:scene3d>
          <a:sp3d>
            <a:bevelT prst="angle"/>
          </a:sp3d>
        </p:spPr>
        <p:txBody>
          <a:bodyPr>
            <a:normAutofit fontScale="90000"/>
          </a:bodyPr>
          <a:lstStyle/>
          <a:p>
            <a:pPr algn="ctr"/>
            <a:r>
              <a:rPr lang="ru-RU" sz="2400" b="1" dirty="0" smtClean="0"/>
              <a:t>Налог на доходы физических лиц (ставки)</a:t>
            </a:r>
            <a:endParaRPr lang="ru-RU" sz="2400" b="1" dirty="0"/>
          </a:p>
        </p:txBody>
      </p:sp>
      <p:sp>
        <p:nvSpPr>
          <p:cNvPr id="3" name="Content Placeholder 2"/>
          <p:cNvSpPr>
            <a:spLocks noGrp="1"/>
          </p:cNvSpPr>
          <p:nvPr>
            <p:ph idx="1"/>
          </p:nvPr>
        </p:nvSpPr>
        <p:spPr>
          <a:xfrm>
            <a:off x="214282" y="1000108"/>
            <a:ext cx="8472518" cy="5572164"/>
          </a:xfrm>
        </p:spPr>
        <p:txBody>
          <a:bodyPr>
            <a:normAutofit fontScale="85000"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2800" dirty="0" smtClean="0"/>
              <a:t>                                  </a:t>
            </a:r>
            <a:r>
              <a:rPr lang="ru-RU" sz="2800" u="sng" dirty="0" smtClean="0"/>
              <a:t> </a:t>
            </a:r>
            <a:r>
              <a:rPr lang="ru-RU" sz="2100" b="1" u="sng" dirty="0" smtClean="0"/>
              <a:t>Ставка налога 13%</a:t>
            </a:r>
          </a:p>
          <a:p>
            <a:pPr>
              <a:buNone/>
            </a:pPr>
            <a:r>
              <a:rPr lang="ru-RU" sz="2000" dirty="0" smtClean="0"/>
              <a:t>                                                   В отдельных случаях</a:t>
            </a:r>
            <a:r>
              <a:rPr lang="en-US" sz="2000" dirty="0" smtClean="0"/>
              <a:t>:</a:t>
            </a:r>
            <a:endParaRPr lang="ru-RU" sz="2000" dirty="0" smtClean="0"/>
          </a:p>
          <a:p>
            <a:pPr>
              <a:buNone/>
            </a:pPr>
            <a:r>
              <a:rPr lang="ru-RU" sz="2000" dirty="0" smtClean="0"/>
              <a:t>                               </a:t>
            </a:r>
            <a:r>
              <a:rPr lang="ru-RU" sz="2600" b="1" dirty="0" smtClean="0"/>
              <a:t>9%</a:t>
            </a:r>
            <a:r>
              <a:rPr lang="ru-RU" sz="2000" dirty="0" smtClean="0"/>
              <a:t> - в отношении доходов от долевого участия</a:t>
            </a:r>
          </a:p>
          <a:p>
            <a:pPr>
              <a:buNone/>
            </a:pPr>
            <a:r>
              <a:rPr lang="ru-RU" sz="2000" dirty="0" smtClean="0"/>
              <a:t>                                       в деятельности организаций, полученных в виде</a:t>
            </a:r>
          </a:p>
          <a:p>
            <a:pPr>
              <a:buNone/>
            </a:pPr>
            <a:r>
              <a:rPr lang="ru-RU" sz="2000" dirty="0" smtClean="0"/>
              <a:t>                                       дивидендов</a:t>
            </a:r>
            <a:r>
              <a:rPr lang="en-US" sz="2000" dirty="0" smtClean="0"/>
              <a:t>;</a:t>
            </a:r>
            <a:endParaRPr lang="ru-RU" sz="2000" dirty="0" smtClean="0"/>
          </a:p>
          <a:p>
            <a:pPr>
              <a:buNone/>
            </a:pPr>
            <a:r>
              <a:rPr lang="ru-RU" sz="2000" dirty="0" smtClean="0"/>
              <a:t>                               </a:t>
            </a:r>
            <a:r>
              <a:rPr lang="ru-RU" sz="2600" b="1" dirty="0" smtClean="0"/>
              <a:t>30%</a:t>
            </a:r>
            <a:r>
              <a:rPr lang="ru-RU" sz="2000" dirty="0" smtClean="0"/>
              <a:t> -в отношении доходов, получаемых </a:t>
            </a:r>
            <a:r>
              <a:rPr lang="ru-RU" sz="2000" dirty="0" err="1" smtClean="0"/>
              <a:t>физи</a:t>
            </a:r>
            <a:r>
              <a:rPr lang="ru-RU" sz="2000" dirty="0" smtClean="0"/>
              <a:t>-</a:t>
            </a:r>
          </a:p>
          <a:p>
            <a:pPr>
              <a:buNone/>
            </a:pPr>
            <a:r>
              <a:rPr lang="ru-RU" sz="2000" dirty="0" smtClean="0"/>
              <a:t>                                        </a:t>
            </a:r>
            <a:r>
              <a:rPr lang="ru-RU" sz="2000" dirty="0" err="1" smtClean="0"/>
              <a:t>ческими</a:t>
            </a:r>
            <a:r>
              <a:rPr lang="ru-RU" sz="2000" dirty="0" smtClean="0"/>
              <a:t> лицами - иностранными гражданами</a:t>
            </a:r>
            <a:r>
              <a:rPr lang="en-US" sz="2000" dirty="0" smtClean="0"/>
              <a:t>;</a:t>
            </a:r>
            <a:endParaRPr lang="ru-RU" sz="2000" dirty="0" smtClean="0"/>
          </a:p>
          <a:p>
            <a:pPr>
              <a:buNone/>
            </a:pPr>
            <a:r>
              <a:rPr lang="ru-RU" sz="2000" dirty="0" smtClean="0"/>
              <a:t>                               </a:t>
            </a:r>
            <a:r>
              <a:rPr lang="ru-RU" sz="2600" b="1" dirty="0" smtClean="0"/>
              <a:t>35%</a:t>
            </a:r>
            <a:r>
              <a:rPr lang="ru-RU" sz="2000" dirty="0" smtClean="0"/>
              <a:t> -в отношении стоимости полученных</a:t>
            </a:r>
          </a:p>
          <a:p>
            <a:pPr>
              <a:buNone/>
            </a:pPr>
            <a:r>
              <a:rPr lang="ru-RU" sz="2000" dirty="0" smtClean="0"/>
              <a:t>                                         выигрышей и призов</a:t>
            </a:r>
            <a:endParaRPr lang="en-US" sz="2000" dirty="0" smtClean="0"/>
          </a:p>
        </p:txBody>
      </p:sp>
      <p:sp>
        <p:nvSpPr>
          <p:cNvPr id="4" name="Rounded Rectangle 3"/>
          <p:cNvSpPr/>
          <p:nvPr/>
        </p:nvSpPr>
        <p:spPr>
          <a:xfrm>
            <a:off x="2627784" y="928670"/>
            <a:ext cx="3857652" cy="628122"/>
          </a:xfrm>
          <a:prstGeom prst="round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rgbClr val="002060"/>
                </a:solidFill>
              </a:rPr>
              <a:t>Налог на доходы физических лиц</a:t>
            </a:r>
            <a:endParaRPr lang="ru-RU" b="1" dirty="0">
              <a:solidFill>
                <a:srgbClr val="002060"/>
              </a:solidFill>
            </a:endParaRPr>
          </a:p>
        </p:txBody>
      </p:sp>
      <p:sp>
        <p:nvSpPr>
          <p:cNvPr id="5" name="Down Arrow 4"/>
          <p:cNvSpPr/>
          <p:nvPr/>
        </p:nvSpPr>
        <p:spPr>
          <a:xfrm>
            <a:off x="4206877" y="1622854"/>
            <a:ext cx="699466"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547664" y="2128094"/>
            <a:ext cx="6215106" cy="5715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Глава 23 Налогового кодекса Российской Федерации</a:t>
            </a:r>
            <a:endParaRPr lang="ru-RU" b="1" dirty="0"/>
          </a:p>
        </p:txBody>
      </p:sp>
      <p:sp>
        <p:nvSpPr>
          <p:cNvPr id="7" name="Right Arrow 6"/>
          <p:cNvSpPr/>
          <p:nvPr/>
        </p:nvSpPr>
        <p:spPr>
          <a:xfrm>
            <a:off x="642910" y="3929066"/>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642910" y="471488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ight Arrow 8"/>
          <p:cNvSpPr/>
          <p:nvPr/>
        </p:nvSpPr>
        <p:spPr>
          <a:xfrm>
            <a:off x="642910" y="542926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61897"/>
            <a:ext cx="8415342" cy="4714908"/>
          </a:xfrm>
        </p:spPr>
        <p:txBody>
          <a:bodyPr>
            <a:normAutofit fontScale="90000"/>
          </a:bodyPr>
          <a:lstStyle/>
          <a:p>
            <a:r>
              <a:rPr lang="ru-RU" sz="1800" cap="none" dirty="0" smtClean="0"/>
              <a:t>    «Бюджет для граждан» познакомит вас с положениями проекта основного финансового документа </a:t>
            </a:r>
            <a:r>
              <a:rPr lang="ru-RU" sz="1800" cap="none" dirty="0" err="1" smtClean="0"/>
              <a:t>Репьевского</a:t>
            </a:r>
            <a:r>
              <a:rPr lang="ru-RU" sz="1800" cap="none" dirty="0" smtClean="0"/>
              <a:t> муниципального района Воронежской области – решением совета народных депутатов </a:t>
            </a:r>
            <a:r>
              <a:rPr lang="ru-RU" sz="1800" cap="none" dirty="0" err="1" smtClean="0"/>
              <a:t>Репьевского</a:t>
            </a:r>
            <a:r>
              <a:rPr lang="ru-RU" sz="1800" cap="none" dirty="0" smtClean="0"/>
              <a:t> муниципального района Воронежской области « О проекте бюджета </a:t>
            </a:r>
            <a:r>
              <a:rPr lang="ru-RU" sz="1800" cap="none" dirty="0" err="1" smtClean="0"/>
              <a:t>Репьевского</a:t>
            </a:r>
            <a:r>
              <a:rPr lang="ru-RU" sz="1800" cap="none" dirty="0" smtClean="0"/>
              <a:t> муниципального района на 2017 год и на плановый период 2018 и 2019 годов».</a:t>
            </a:r>
            <a:br>
              <a:rPr lang="ru-RU" sz="1800" cap="none" dirty="0" smtClean="0"/>
            </a:br>
            <a:r>
              <a:rPr lang="ru-RU" sz="1800" cap="none" dirty="0"/>
              <a:t> </a:t>
            </a:r>
            <a:r>
              <a:rPr lang="ru-RU" sz="1800" cap="none" dirty="0" smtClean="0"/>
              <a:t>      </a:t>
            </a:r>
            <a:br>
              <a:rPr lang="ru-RU" sz="1800" cap="none" dirty="0" smtClean="0"/>
            </a:br>
            <a:r>
              <a:rPr lang="ru-RU" sz="1800" cap="none" dirty="0"/>
              <a:t> </a:t>
            </a:r>
            <a:r>
              <a:rPr lang="ru-RU" sz="1800" cap="none" dirty="0" smtClean="0"/>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cap="none" dirty="0" smtClean="0"/>
            </a:br>
            <a:r>
              <a:rPr lang="ru-RU" sz="1800" cap="none" dirty="0"/>
              <a:t/>
            </a:r>
            <a:br>
              <a:rPr lang="ru-RU" sz="1800" cap="none" dirty="0"/>
            </a:br>
            <a:r>
              <a:rPr lang="ru-RU" sz="1800" cap="none" dirty="0" smtClean="0"/>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cap="none" dirty="0" smtClean="0"/>
            </a:br>
            <a:r>
              <a:rPr lang="ru-RU" sz="1800" cap="none" dirty="0"/>
              <a:t/>
            </a:r>
            <a:br>
              <a:rPr lang="ru-RU" sz="1800" cap="none" dirty="0"/>
            </a:br>
            <a:r>
              <a:rPr lang="ru-RU" sz="1800" cap="none" dirty="0" smtClean="0"/>
              <a:t>     Мы постарались в доступной и понятной для граждан форме показать основные параметры бюджета </a:t>
            </a:r>
            <a:r>
              <a:rPr lang="ru-RU" sz="1800" cap="none" dirty="0" err="1" smtClean="0"/>
              <a:t>Репьевского</a:t>
            </a:r>
            <a:r>
              <a:rPr lang="ru-RU" sz="1800" cap="none" dirty="0" smtClean="0"/>
              <a:t> муниципального района</a:t>
            </a:r>
            <a:r>
              <a:rPr lang="ru-RU" sz="1600" cap="none" dirty="0" smtClean="0"/>
              <a:t>.</a:t>
            </a:r>
            <a:endParaRPr lang="ru-RU" sz="1600" cap="none" dirty="0"/>
          </a:p>
        </p:txBody>
      </p:sp>
      <p:sp>
        <p:nvSpPr>
          <p:cNvPr id="3" name="Text Placeholder 2"/>
          <p:cNvSpPr>
            <a:spLocks noGrp="1"/>
          </p:cNvSpPr>
          <p:nvPr>
            <p:ph type="body" idx="1"/>
          </p:nvPr>
        </p:nvSpPr>
        <p:spPr>
          <a:xfrm>
            <a:off x="928662" y="500043"/>
            <a:ext cx="7700962" cy="714380"/>
          </a:xfrm>
        </p:spPr>
        <p:txBody>
          <a:bodyPr>
            <a:normAutofit fontScale="92500"/>
          </a:bodyPr>
          <a:lstStyle/>
          <a:p>
            <a:pPr algn="ctr"/>
            <a:r>
              <a:rPr lang="ru-RU" sz="3600" b="1" dirty="0" smtClean="0">
                <a:solidFill>
                  <a:schemeClr val="tx1"/>
                </a:solidFill>
              </a:rPr>
              <a:t>Что такое «Бюджет для граждан»</a:t>
            </a:r>
            <a:r>
              <a:rPr lang="en-US" sz="3600" b="1" dirty="0" smtClean="0">
                <a:solidFill>
                  <a:schemeClr val="tx1"/>
                </a:solidFill>
              </a:rPr>
              <a:t>?</a:t>
            </a:r>
            <a:endParaRPr lang="ru-RU" sz="36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1124" y="5776805"/>
            <a:ext cx="1872208" cy="9985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329642" cy="500066"/>
          </a:xfrm>
        </p:spPr>
        <p:txBody>
          <a:bodyPr>
            <a:normAutofit fontScale="90000"/>
          </a:bodyPr>
          <a:lstStyle/>
          <a:p>
            <a:r>
              <a:rPr lang="ru-RU" sz="2800" b="1" dirty="0" smtClean="0"/>
              <a:t>Налог на доходы физических лиц</a:t>
            </a:r>
            <a:endParaRPr lang="ru-RU" sz="2800" b="1" dirty="0"/>
          </a:p>
        </p:txBody>
      </p:sp>
      <p:sp>
        <p:nvSpPr>
          <p:cNvPr id="3" name="Content Placeholder 2"/>
          <p:cNvSpPr>
            <a:spLocks noGrp="1"/>
          </p:cNvSpPr>
          <p:nvPr>
            <p:ph idx="1"/>
          </p:nvPr>
        </p:nvSpPr>
        <p:spPr>
          <a:xfrm>
            <a:off x="285720" y="642918"/>
            <a:ext cx="8572560" cy="5929354"/>
          </a:xfrm>
        </p:spPr>
        <p:txBody>
          <a:bodyPr>
            <a:normAutofit fontScale="55000" lnSpcReduction="20000"/>
          </a:bodyPr>
          <a:lstStyle/>
          <a:p>
            <a:pPr>
              <a:buNone/>
            </a:pPr>
            <a:r>
              <a:rPr lang="ru-RU" sz="1600" b="1" dirty="0" smtClean="0"/>
              <a:t>В соответствии со ст. 218-220 главы 23 Налогового                              </a:t>
            </a:r>
            <a:r>
              <a:rPr lang="ru-RU" sz="1700" b="1" dirty="0" smtClean="0">
                <a:solidFill>
                  <a:srgbClr val="FF0000"/>
                </a:solidFill>
              </a:rPr>
              <a:t>Динамика поступления НДФЛ</a:t>
            </a:r>
          </a:p>
          <a:p>
            <a:pPr>
              <a:buNone/>
            </a:pPr>
            <a:r>
              <a:rPr lang="ru-RU" sz="1600" b="1" dirty="0" smtClean="0"/>
              <a:t>кодекса РФ предоставляются налоговые вычеты,</a:t>
            </a:r>
            <a:r>
              <a:rPr lang="ru-RU" sz="1600" b="1" dirty="0" smtClean="0">
                <a:solidFill>
                  <a:srgbClr val="FF0000"/>
                </a:solidFill>
              </a:rPr>
              <a:t>                                в консолидированный бюджет</a:t>
            </a:r>
          </a:p>
          <a:p>
            <a:pPr>
              <a:buNone/>
            </a:pPr>
            <a:r>
              <a:rPr lang="ru-RU" sz="1600" b="1" dirty="0" smtClean="0"/>
              <a:t>           В том числе</a:t>
            </a:r>
            <a:r>
              <a:rPr lang="en-US" sz="1600" b="1" dirty="0" smtClean="0"/>
              <a:t>:</a:t>
            </a:r>
            <a:r>
              <a:rPr lang="ru-RU" sz="1600" b="1" dirty="0" smtClean="0">
                <a:solidFill>
                  <a:srgbClr val="FF0000"/>
                </a:solidFill>
              </a:rPr>
              <a:t>                                                                                          </a:t>
            </a:r>
            <a:r>
              <a:rPr lang="ru-RU" sz="1600" b="1" dirty="0" err="1" smtClean="0">
                <a:solidFill>
                  <a:srgbClr val="FF0000"/>
                </a:solidFill>
              </a:rPr>
              <a:t>Репьевского</a:t>
            </a:r>
            <a:r>
              <a:rPr lang="ru-RU" sz="1600" b="1" dirty="0" smtClean="0">
                <a:solidFill>
                  <a:srgbClr val="FF0000"/>
                </a:solidFill>
              </a:rPr>
              <a:t> муниципального района</a:t>
            </a:r>
            <a:r>
              <a:rPr lang="ru-RU" sz="1600" b="1" dirty="0" smtClean="0"/>
              <a:t> </a:t>
            </a:r>
          </a:p>
          <a:p>
            <a:pPr>
              <a:buNone/>
            </a:pPr>
            <a:r>
              <a:rPr lang="ru-RU" sz="1600" b="1" dirty="0" smtClean="0"/>
              <a:t>                                                                                                                            </a:t>
            </a:r>
            <a:r>
              <a:rPr lang="ru-RU" sz="1600" b="1" dirty="0" smtClean="0">
                <a:solidFill>
                  <a:srgbClr val="FF0000"/>
                </a:solidFill>
              </a:rPr>
              <a:t>и в бюджет </a:t>
            </a:r>
            <a:r>
              <a:rPr lang="ru-RU" sz="1600" b="1" dirty="0" err="1" smtClean="0">
                <a:solidFill>
                  <a:srgbClr val="FF0000"/>
                </a:solidFill>
              </a:rPr>
              <a:t>Репьевского</a:t>
            </a:r>
            <a:r>
              <a:rPr lang="ru-RU" sz="1600" b="1" dirty="0" smtClean="0">
                <a:solidFill>
                  <a:srgbClr val="FF0000"/>
                </a:solidFill>
              </a:rPr>
              <a:t> муниципального</a:t>
            </a:r>
          </a:p>
          <a:p>
            <a:pPr>
              <a:buNone/>
            </a:pPr>
            <a:r>
              <a:rPr lang="ru-RU" sz="2200" b="1" u="sng" dirty="0" smtClean="0"/>
              <a:t>Социальные</a:t>
            </a:r>
            <a:r>
              <a:rPr lang="ru-RU" sz="2200" b="1" dirty="0" smtClean="0"/>
              <a:t>                                                                     </a:t>
            </a:r>
            <a:r>
              <a:rPr lang="ru-RU" sz="1700" b="1" dirty="0" smtClean="0">
                <a:solidFill>
                  <a:srgbClr val="FF0000"/>
                </a:solidFill>
              </a:rPr>
              <a:t>района</a:t>
            </a:r>
            <a:r>
              <a:rPr lang="ru-RU" sz="2200" b="1" dirty="0" smtClean="0"/>
              <a:t>  </a:t>
            </a:r>
            <a:r>
              <a:rPr lang="ru-RU" sz="1700" b="1" dirty="0" smtClean="0">
                <a:solidFill>
                  <a:srgbClr val="FF0000"/>
                </a:solidFill>
              </a:rPr>
              <a:t>в 2014-2019 годах, тыс. руб</a:t>
            </a:r>
            <a:r>
              <a:rPr lang="ru-RU" sz="1700" b="1" dirty="0" smtClean="0"/>
              <a:t>.      </a:t>
            </a:r>
          </a:p>
          <a:p>
            <a:pPr>
              <a:buNone/>
            </a:pPr>
            <a:r>
              <a:rPr lang="ru-RU" sz="1600" b="1" dirty="0" smtClean="0"/>
              <a:t>в сумме, уплаченной</a:t>
            </a:r>
            <a:r>
              <a:rPr lang="en-US" sz="1600" b="1" dirty="0" smtClean="0"/>
              <a:t>:</a:t>
            </a:r>
            <a:r>
              <a:rPr lang="ru-RU" sz="1600" b="1" dirty="0" smtClean="0"/>
              <a:t> за обучение (не более 50 тыс. руб.),</a:t>
            </a:r>
          </a:p>
          <a:p>
            <a:pPr>
              <a:buNone/>
            </a:pPr>
            <a:r>
              <a:rPr lang="ru-RU" sz="1600" b="1" dirty="0" smtClean="0"/>
              <a:t>на лечение, дополнительных страховых взносов на </a:t>
            </a:r>
          </a:p>
          <a:p>
            <a:pPr>
              <a:buNone/>
            </a:pPr>
            <a:r>
              <a:rPr lang="ru-RU" sz="1600" b="1" dirty="0" smtClean="0"/>
              <a:t>накопительную часть трудовой пенсии</a:t>
            </a:r>
          </a:p>
          <a:p>
            <a:pPr>
              <a:buNone/>
            </a:pPr>
            <a:r>
              <a:rPr lang="ru-RU" sz="1600" b="1" dirty="0" smtClean="0">
                <a:solidFill>
                  <a:srgbClr val="FF0000"/>
                </a:solidFill>
              </a:rPr>
              <a:t>(не более 120 тыс. рублей)</a:t>
            </a:r>
          </a:p>
          <a:p>
            <a:pPr>
              <a:buNone/>
            </a:pPr>
            <a:r>
              <a:rPr lang="ru-RU" sz="2200" b="1" u="sng" dirty="0" smtClean="0"/>
              <a:t>Стандартные</a:t>
            </a:r>
          </a:p>
          <a:p>
            <a:pPr>
              <a:buNone/>
            </a:pPr>
            <a:r>
              <a:rPr lang="ru-RU" sz="1600" b="1" dirty="0" smtClean="0"/>
              <a:t>в том числе на детей</a:t>
            </a:r>
          </a:p>
          <a:p>
            <a:pPr>
              <a:buNone/>
            </a:pPr>
            <a:r>
              <a:rPr lang="ru-RU" sz="1600" b="1" dirty="0" smtClean="0"/>
              <a:t>1400- на первого ребенка</a:t>
            </a:r>
          </a:p>
          <a:p>
            <a:pPr>
              <a:buNone/>
            </a:pPr>
            <a:r>
              <a:rPr lang="ru-RU" sz="1600" b="1" dirty="0" smtClean="0"/>
              <a:t>1400- на второго ребенка</a:t>
            </a:r>
          </a:p>
          <a:p>
            <a:pPr>
              <a:buNone/>
            </a:pPr>
            <a:r>
              <a:rPr lang="ru-RU" sz="1600" b="1" dirty="0" smtClean="0"/>
              <a:t>3000- на третьего и каждого</a:t>
            </a:r>
          </a:p>
          <a:p>
            <a:pPr>
              <a:buNone/>
            </a:pPr>
            <a:r>
              <a:rPr lang="ru-RU" sz="1600" b="1" dirty="0" smtClean="0"/>
              <a:t>Последующего ребенка</a:t>
            </a:r>
          </a:p>
          <a:p>
            <a:pPr>
              <a:buNone/>
            </a:pPr>
            <a:r>
              <a:rPr lang="ru-RU" sz="2200" b="1" u="sng" dirty="0" smtClean="0"/>
              <a:t>Профессиональные</a:t>
            </a:r>
          </a:p>
          <a:p>
            <a:pPr>
              <a:buNone/>
            </a:pPr>
            <a:r>
              <a:rPr lang="ru-RU" sz="1600" b="1" dirty="0" smtClean="0"/>
              <a:t>Для лиц, получающих </a:t>
            </a:r>
          </a:p>
          <a:p>
            <a:pPr>
              <a:buNone/>
            </a:pPr>
            <a:r>
              <a:rPr lang="ru-RU" sz="1600" b="1" dirty="0" smtClean="0"/>
              <a:t>Авторские вознаграждения </a:t>
            </a:r>
          </a:p>
          <a:p>
            <a:pPr>
              <a:buNone/>
            </a:pPr>
            <a:r>
              <a:rPr lang="ru-RU" sz="2200" b="1" u="sng" dirty="0" smtClean="0"/>
              <a:t>Имущественные</a:t>
            </a:r>
          </a:p>
          <a:p>
            <a:pPr>
              <a:buNone/>
            </a:pPr>
            <a:r>
              <a:rPr lang="ru-RU" sz="1700" b="1" dirty="0" smtClean="0"/>
              <a:t>В том числе на приобретение жилья</a:t>
            </a:r>
          </a:p>
          <a:p>
            <a:pPr>
              <a:buNone/>
            </a:pPr>
            <a:r>
              <a:rPr lang="ru-RU" sz="1700" b="1" dirty="0" smtClean="0">
                <a:solidFill>
                  <a:srgbClr val="FF0000"/>
                </a:solidFill>
              </a:rPr>
              <a:t>(один или несколько объектов имущества,</a:t>
            </a:r>
          </a:p>
          <a:p>
            <a:pPr>
              <a:buNone/>
            </a:pPr>
            <a:r>
              <a:rPr lang="ru-RU" sz="1700" b="1" dirty="0" smtClean="0">
                <a:solidFill>
                  <a:srgbClr val="FF0000"/>
                </a:solidFill>
              </a:rPr>
              <a:t>Не превышающем 2,0 млн. рублей)</a:t>
            </a:r>
          </a:p>
          <a:p>
            <a:pPr>
              <a:buNone/>
            </a:pPr>
            <a:r>
              <a:rPr lang="ru-RU" sz="1700" b="1" dirty="0" smtClean="0">
                <a:solidFill>
                  <a:schemeClr val="tx2">
                    <a:lumMod val="75000"/>
                  </a:schemeClr>
                </a:solidFill>
              </a:rPr>
              <a:t>Консолидированный бюджет</a:t>
            </a:r>
          </a:p>
          <a:p>
            <a:pPr>
              <a:buNone/>
            </a:pPr>
            <a:r>
              <a:rPr lang="ru-RU" sz="1700" b="1" dirty="0" smtClean="0">
                <a:solidFill>
                  <a:schemeClr val="accent2">
                    <a:lumMod val="75000"/>
                  </a:schemeClr>
                </a:solidFill>
              </a:rPr>
              <a:t>Районный бюджет </a:t>
            </a:r>
          </a:p>
        </p:txBody>
      </p:sp>
      <p:graphicFrame>
        <p:nvGraphicFramePr>
          <p:cNvPr id="4" name="Chart 3"/>
          <p:cNvGraphicFramePr/>
          <p:nvPr>
            <p:extLst>
              <p:ext uri="{D42A27DB-BD31-4B8C-83A1-F6EECF244321}">
                <p14:modId xmlns:p14="http://schemas.microsoft.com/office/powerpoint/2010/main" val="4111024528"/>
              </p:ext>
            </p:extLst>
          </p:nvPr>
        </p:nvGraphicFramePr>
        <p:xfrm>
          <a:off x="1712095" y="1772816"/>
          <a:ext cx="7191404" cy="50323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flipH="1">
            <a:off x="4046924" y="3174025"/>
            <a:ext cx="857256" cy="276999"/>
          </a:xfrm>
          <a:prstGeom prst="rect">
            <a:avLst/>
          </a:prstGeom>
          <a:noFill/>
        </p:spPr>
        <p:txBody>
          <a:bodyPr wrap="square" rtlCol="0">
            <a:spAutoFit/>
          </a:bodyPr>
          <a:lstStyle/>
          <a:p>
            <a:r>
              <a:rPr lang="ru-RU" sz="1200" b="1" dirty="0" smtClean="0"/>
              <a:t>27484</a:t>
            </a:r>
            <a:endParaRPr lang="ru-RU" sz="1200" b="1" dirty="0"/>
          </a:p>
        </p:txBody>
      </p:sp>
      <p:sp>
        <p:nvSpPr>
          <p:cNvPr id="6" name="TextBox 5"/>
          <p:cNvSpPr txBox="1"/>
          <p:nvPr/>
        </p:nvSpPr>
        <p:spPr>
          <a:xfrm flipH="1">
            <a:off x="6643701" y="2964088"/>
            <a:ext cx="642942" cy="276999"/>
          </a:xfrm>
          <a:prstGeom prst="rect">
            <a:avLst/>
          </a:prstGeom>
          <a:noFill/>
        </p:spPr>
        <p:txBody>
          <a:bodyPr wrap="square" rtlCol="0">
            <a:spAutoFit/>
          </a:bodyPr>
          <a:lstStyle/>
          <a:p>
            <a:r>
              <a:rPr lang="ru-RU" sz="1200" b="1" dirty="0" smtClean="0"/>
              <a:t>30483</a:t>
            </a:r>
            <a:endParaRPr lang="ru-RU" sz="1200" b="1" dirty="0"/>
          </a:p>
        </p:txBody>
      </p:sp>
      <p:sp>
        <p:nvSpPr>
          <p:cNvPr id="7" name="TextBox 6"/>
          <p:cNvSpPr txBox="1"/>
          <p:nvPr/>
        </p:nvSpPr>
        <p:spPr>
          <a:xfrm flipH="1">
            <a:off x="4355976" y="3652070"/>
            <a:ext cx="785818" cy="276999"/>
          </a:xfrm>
          <a:prstGeom prst="rect">
            <a:avLst/>
          </a:prstGeom>
          <a:noFill/>
        </p:spPr>
        <p:txBody>
          <a:bodyPr wrap="square" rtlCol="0">
            <a:spAutoFit/>
          </a:bodyPr>
          <a:lstStyle/>
          <a:p>
            <a:r>
              <a:rPr lang="ru-RU" sz="1200" b="1" dirty="0" smtClean="0"/>
              <a:t>21875</a:t>
            </a:r>
            <a:endParaRPr lang="ru-RU" sz="1200" b="1" dirty="0"/>
          </a:p>
        </p:txBody>
      </p:sp>
      <p:sp>
        <p:nvSpPr>
          <p:cNvPr id="8" name="TextBox 7"/>
          <p:cNvSpPr txBox="1"/>
          <p:nvPr/>
        </p:nvSpPr>
        <p:spPr>
          <a:xfrm flipH="1">
            <a:off x="6357950" y="2768172"/>
            <a:ext cx="785818" cy="276999"/>
          </a:xfrm>
          <a:prstGeom prst="rect">
            <a:avLst/>
          </a:prstGeom>
          <a:noFill/>
        </p:spPr>
        <p:txBody>
          <a:bodyPr wrap="square" rtlCol="0">
            <a:spAutoFit/>
          </a:bodyPr>
          <a:lstStyle/>
          <a:p>
            <a:r>
              <a:rPr lang="ru-RU" sz="1200" b="1" dirty="0" smtClean="0"/>
              <a:t>31784</a:t>
            </a:r>
            <a:endParaRPr lang="ru-RU" sz="1200" b="1" dirty="0"/>
          </a:p>
        </p:txBody>
      </p:sp>
      <p:sp>
        <p:nvSpPr>
          <p:cNvPr id="9" name="TextBox 8"/>
          <p:cNvSpPr txBox="1"/>
          <p:nvPr/>
        </p:nvSpPr>
        <p:spPr>
          <a:xfrm flipH="1">
            <a:off x="5487721" y="2807362"/>
            <a:ext cx="785818" cy="276999"/>
          </a:xfrm>
          <a:prstGeom prst="rect">
            <a:avLst/>
          </a:prstGeom>
          <a:noFill/>
        </p:spPr>
        <p:txBody>
          <a:bodyPr wrap="square" rtlCol="0">
            <a:spAutoFit/>
          </a:bodyPr>
          <a:lstStyle/>
          <a:p>
            <a:r>
              <a:rPr lang="ru-RU" sz="1200" b="1" dirty="0" smtClean="0"/>
              <a:t>30709</a:t>
            </a:r>
            <a:endParaRPr lang="ru-RU" sz="1200" b="1" dirty="0"/>
          </a:p>
        </p:txBody>
      </p:sp>
      <p:sp>
        <p:nvSpPr>
          <p:cNvPr id="10" name="TextBox 9"/>
          <p:cNvSpPr txBox="1"/>
          <p:nvPr/>
        </p:nvSpPr>
        <p:spPr>
          <a:xfrm flipH="1">
            <a:off x="7143768" y="2568117"/>
            <a:ext cx="785818" cy="276999"/>
          </a:xfrm>
          <a:prstGeom prst="rect">
            <a:avLst/>
          </a:prstGeom>
          <a:noFill/>
        </p:spPr>
        <p:txBody>
          <a:bodyPr wrap="square" rtlCol="0">
            <a:spAutoFit/>
          </a:bodyPr>
          <a:lstStyle/>
          <a:p>
            <a:r>
              <a:rPr lang="ru-RU" sz="1200" b="1" dirty="0" smtClean="0"/>
              <a:t>33371</a:t>
            </a:r>
            <a:endParaRPr lang="ru-RU" sz="1200" b="1" dirty="0"/>
          </a:p>
        </p:txBody>
      </p:sp>
      <p:sp>
        <p:nvSpPr>
          <p:cNvPr id="12" name="TextBox 11"/>
          <p:cNvSpPr txBox="1"/>
          <p:nvPr/>
        </p:nvSpPr>
        <p:spPr>
          <a:xfrm flipH="1">
            <a:off x="7786710" y="2467641"/>
            <a:ext cx="785818" cy="276999"/>
          </a:xfrm>
          <a:prstGeom prst="rect">
            <a:avLst/>
          </a:prstGeom>
          <a:noFill/>
        </p:spPr>
        <p:txBody>
          <a:bodyPr wrap="square" rtlCol="0">
            <a:spAutoFit/>
          </a:bodyPr>
          <a:lstStyle/>
          <a:p>
            <a:r>
              <a:rPr lang="ru-RU" sz="1200" b="1" dirty="0" smtClean="0"/>
              <a:t>35057</a:t>
            </a:r>
            <a:endParaRPr lang="ru-RU" sz="1200" b="1" dirty="0"/>
          </a:p>
        </p:txBody>
      </p:sp>
      <p:sp>
        <p:nvSpPr>
          <p:cNvPr id="14" name="Rectangle 13"/>
          <p:cNvSpPr/>
          <p:nvPr/>
        </p:nvSpPr>
        <p:spPr>
          <a:xfrm>
            <a:off x="3071802" y="6072206"/>
            <a:ext cx="71438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3071802" y="6357958"/>
            <a:ext cx="714380" cy="2143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flipH="1">
            <a:off x="4730706" y="3013762"/>
            <a:ext cx="857256" cy="276999"/>
          </a:xfrm>
          <a:prstGeom prst="rect">
            <a:avLst/>
          </a:prstGeom>
          <a:noFill/>
        </p:spPr>
        <p:txBody>
          <a:bodyPr wrap="square" rtlCol="0">
            <a:spAutoFit/>
          </a:bodyPr>
          <a:lstStyle/>
          <a:p>
            <a:r>
              <a:rPr lang="ru-RU" sz="1200" b="1" dirty="0" smtClean="0"/>
              <a:t>28941</a:t>
            </a:r>
            <a:endParaRPr lang="ru-RU" sz="1200" b="1" dirty="0"/>
          </a:p>
        </p:txBody>
      </p:sp>
      <p:sp>
        <p:nvSpPr>
          <p:cNvPr id="17" name="TextBox 16"/>
          <p:cNvSpPr txBox="1"/>
          <p:nvPr/>
        </p:nvSpPr>
        <p:spPr>
          <a:xfrm flipH="1">
            <a:off x="5128054" y="3213814"/>
            <a:ext cx="857256" cy="276999"/>
          </a:xfrm>
          <a:prstGeom prst="rect">
            <a:avLst/>
          </a:prstGeom>
          <a:noFill/>
        </p:spPr>
        <p:txBody>
          <a:bodyPr wrap="square" rtlCol="0">
            <a:spAutoFit/>
          </a:bodyPr>
          <a:lstStyle/>
          <a:p>
            <a:r>
              <a:rPr lang="ru-RU" sz="1200" b="1" dirty="0" smtClean="0"/>
              <a:t>27755</a:t>
            </a:r>
            <a:endParaRPr lang="ru-RU" sz="1200" b="1" dirty="0"/>
          </a:p>
        </p:txBody>
      </p:sp>
      <p:sp>
        <p:nvSpPr>
          <p:cNvPr id="18" name="TextBox 17"/>
          <p:cNvSpPr txBox="1"/>
          <p:nvPr/>
        </p:nvSpPr>
        <p:spPr>
          <a:xfrm flipH="1">
            <a:off x="7380828" y="2819742"/>
            <a:ext cx="785818" cy="276999"/>
          </a:xfrm>
          <a:prstGeom prst="rect">
            <a:avLst/>
          </a:prstGeom>
          <a:noFill/>
        </p:spPr>
        <p:txBody>
          <a:bodyPr wrap="square" rtlCol="0">
            <a:spAutoFit/>
          </a:bodyPr>
          <a:lstStyle/>
          <a:p>
            <a:r>
              <a:rPr lang="ru-RU" sz="1200" b="1" dirty="0" smtClean="0"/>
              <a:t>32005</a:t>
            </a:r>
            <a:endParaRPr lang="ru-RU" sz="1200" b="1" dirty="0"/>
          </a:p>
        </p:txBody>
      </p:sp>
      <p:sp>
        <p:nvSpPr>
          <p:cNvPr id="19" name="TextBox 18"/>
          <p:cNvSpPr txBox="1"/>
          <p:nvPr/>
        </p:nvSpPr>
        <p:spPr>
          <a:xfrm flipH="1">
            <a:off x="8215338" y="2670698"/>
            <a:ext cx="785818" cy="276999"/>
          </a:xfrm>
          <a:prstGeom prst="rect">
            <a:avLst/>
          </a:prstGeom>
          <a:noFill/>
        </p:spPr>
        <p:txBody>
          <a:bodyPr wrap="square" rtlCol="0">
            <a:spAutoFit/>
          </a:bodyPr>
          <a:lstStyle/>
          <a:p>
            <a:r>
              <a:rPr lang="ru-RU" sz="1200" b="1" dirty="0" smtClean="0"/>
              <a:t>33622</a:t>
            </a:r>
            <a:endParaRPr lang="ru-RU" sz="1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511156"/>
          </a:xfrm>
        </p:spPr>
        <p:txBody>
          <a:bodyPr>
            <a:normAutofit fontScale="90000"/>
          </a:bodyPr>
          <a:lstStyle/>
          <a:p>
            <a:pPr algn="ctr"/>
            <a:r>
              <a:rPr lang="ru-RU" sz="3200" b="1" dirty="0" smtClean="0"/>
              <a:t>Местные налоги</a:t>
            </a:r>
            <a:endParaRPr lang="ru-RU" sz="3200" b="1" dirty="0"/>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92500" lnSpcReduction="20000"/>
          </a:bodyPr>
          <a:lstStyle/>
          <a:p>
            <a:endParaRPr lang="ru-RU" dirty="0" smtClean="0"/>
          </a:p>
          <a:p>
            <a:endParaRPr lang="ru-RU" dirty="0" smtClean="0"/>
          </a:p>
          <a:p>
            <a:endParaRPr lang="ru-RU" dirty="0" smtClean="0"/>
          </a:p>
          <a:p>
            <a:endParaRPr lang="ru-RU" dirty="0" smtClean="0"/>
          </a:p>
          <a:p>
            <a:pPr algn="ctr">
              <a:buNone/>
            </a:pPr>
            <a:r>
              <a:rPr lang="ru-RU" dirty="0" smtClean="0"/>
              <a:t> </a:t>
            </a:r>
            <a:r>
              <a:rPr lang="ru-RU" b="1" dirty="0" smtClean="0"/>
              <a:t> </a:t>
            </a:r>
            <a:r>
              <a:rPr lang="ru-RU" sz="1900" b="1" dirty="0" smtClean="0"/>
              <a:t>СТАВКА НАЛОГА</a:t>
            </a:r>
            <a:endParaRPr lang="ru-RU" sz="1500" dirty="0" smtClean="0"/>
          </a:p>
          <a:p>
            <a:r>
              <a:rPr lang="ru-RU" sz="1400" dirty="0" smtClean="0"/>
              <a:t>-в отношении жилых, нежилых помещений, объектов незавершенного строительства, гаражей – до 0,3%</a:t>
            </a:r>
            <a:endParaRPr lang="ru-RU" sz="1500" dirty="0" smtClean="0"/>
          </a:p>
          <a:p>
            <a:r>
              <a:rPr lang="ru-RU" sz="1500" dirty="0" smtClean="0"/>
              <a:t>-административно-деловые центры, торговые центры и помещения в них, нежилые помещения--офисы-2%,</a:t>
            </a:r>
          </a:p>
          <a:p>
            <a:r>
              <a:rPr lang="ru-RU" sz="1500" dirty="0" smtClean="0"/>
              <a:t>-в отношении прочих объектов -0,5%</a:t>
            </a:r>
          </a:p>
          <a:p>
            <a:pPr>
              <a:buNone/>
            </a:pPr>
            <a:r>
              <a:rPr lang="ru-RU" sz="1300" b="1" u="sng" dirty="0" smtClean="0"/>
              <a:t>ЛЬГОТЫ</a:t>
            </a:r>
            <a:r>
              <a:rPr lang="ru-RU" sz="1300" dirty="0" smtClean="0"/>
              <a:t>*Герои СССР, РФ, граждане, награжденные орденом «Славы» трех степеней</a:t>
            </a:r>
            <a:r>
              <a:rPr lang="en-US" sz="1300" dirty="0" smtClean="0"/>
              <a:t>;</a:t>
            </a:r>
            <a:endParaRPr lang="ru-RU" sz="1300" dirty="0" smtClean="0"/>
          </a:p>
          <a:p>
            <a:pPr>
              <a:buNone/>
            </a:pPr>
            <a:r>
              <a:rPr lang="ru-RU" sz="1300" dirty="0" smtClean="0"/>
              <a:t>*Инвалиды 1 и 2 групп, инвалиды с детства</a:t>
            </a:r>
            <a:r>
              <a:rPr lang="en-US" sz="1300" dirty="0" smtClean="0"/>
              <a:t>;</a:t>
            </a:r>
            <a:endParaRPr lang="ru-RU" sz="1300" dirty="0" smtClean="0"/>
          </a:p>
          <a:p>
            <a:pPr>
              <a:buNone/>
            </a:pPr>
            <a:r>
              <a:rPr lang="ru-RU" sz="1300" dirty="0" smtClean="0"/>
              <a:t>*Участники гражданской и ВОВ, других боевых операций</a:t>
            </a:r>
            <a:r>
              <a:rPr lang="en-US" sz="1300" dirty="0" smtClean="0"/>
              <a:t>;</a:t>
            </a:r>
            <a:endParaRPr lang="ru-RU" sz="1300" dirty="0" smtClean="0"/>
          </a:p>
          <a:p>
            <a:pPr>
              <a:buNone/>
            </a:pPr>
            <a:r>
              <a:rPr lang="ru-RU" sz="1300" dirty="0" smtClean="0"/>
              <a:t>*Чернобыльцы</a:t>
            </a:r>
            <a:r>
              <a:rPr lang="en-US" sz="1300" dirty="0" smtClean="0"/>
              <a:t>;</a:t>
            </a:r>
            <a:endParaRPr lang="ru-RU" sz="1300" dirty="0" smtClean="0"/>
          </a:p>
          <a:p>
            <a:pPr>
              <a:buNone/>
            </a:pPr>
            <a:r>
              <a:rPr lang="ru-RU" sz="1300" dirty="0" smtClean="0"/>
              <a:t>*Пенсионеры</a:t>
            </a:r>
            <a:r>
              <a:rPr lang="en-US" sz="1300" dirty="0" smtClean="0"/>
              <a:t>;</a:t>
            </a:r>
            <a:endParaRPr lang="ru-RU" sz="1300" dirty="0" smtClean="0"/>
          </a:p>
          <a:p>
            <a:pPr>
              <a:buNone/>
            </a:pPr>
            <a:r>
              <a:rPr lang="ru-RU" sz="1300" dirty="0" smtClean="0"/>
              <a:t>*Афганцы</a:t>
            </a:r>
            <a:r>
              <a:rPr lang="en-US" sz="1300" dirty="0" smtClean="0"/>
              <a:t>;</a:t>
            </a:r>
            <a:endParaRPr lang="ru-RU" sz="1300" dirty="0" smtClean="0"/>
          </a:p>
          <a:p>
            <a:pPr>
              <a:buNone/>
            </a:pPr>
            <a:r>
              <a:rPr lang="ru-RU" sz="1300" dirty="0" smtClean="0"/>
              <a:t>  - Физ.лица, имущество которых менее 50 кв.м.</a:t>
            </a:r>
          </a:p>
          <a:p>
            <a:pPr algn="ctr">
              <a:buNone/>
            </a:pPr>
            <a:endParaRPr lang="ru-RU" sz="1900" b="1" u="sng" dirty="0" smtClean="0"/>
          </a:p>
        </p:txBody>
      </p:sp>
      <p:sp>
        <p:nvSpPr>
          <p:cNvPr id="6" name="Rounded Rectangle 5"/>
          <p:cNvSpPr/>
          <p:nvPr/>
        </p:nvSpPr>
        <p:spPr>
          <a:xfrm>
            <a:off x="4764897" y="923007"/>
            <a:ext cx="4000528"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tx1"/>
                </a:solidFill>
              </a:rPr>
              <a:t>2017-2019 годы</a:t>
            </a:r>
            <a:endParaRPr lang="ru-RU" sz="2400" b="1" dirty="0">
              <a:solidFill>
                <a:schemeClr val="tx1"/>
              </a:solidFill>
            </a:endParaRPr>
          </a:p>
        </p:txBody>
      </p:sp>
      <p:sp>
        <p:nvSpPr>
          <p:cNvPr id="8" name="Down Arrow 7"/>
          <p:cNvSpPr/>
          <p:nvPr/>
        </p:nvSpPr>
        <p:spPr>
          <a:xfrm>
            <a:off x="6072198" y="1428736"/>
            <a:ext cx="1357322" cy="50006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929190" y="2000240"/>
            <a:ext cx="3357586"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tx1"/>
                </a:solidFill>
              </a:rPr>
              <a:t>Глава 32 Налогового кодекса Российской Федерации </a:t>
            </a:r>
            <a:endParaRPr lang="ru-RU" sz="1600" b="1" dirty="0">
              <a:solidFill>
                <a:schemeClr val="tx1"/>
              </a:solidFill>
            </a:endParaRPr>
          </a:p>
        </p:txBody>
      </p:sp>
      <p:sp>
        <p:nvSpPr>
          <p:cNvPr id="15" name="Flowchart: Terminator 14"/>
          <p:cNvSpPr/>
          <p:nvPr/>
        </p:nvSpPr>
        <p:spPr>
          <a:xfrm>
            <a:off x="785786" y="928670"/>
            <a:ext cx="3714776" cy="642942"/>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t>Налог на имущество физических лиц</a:t>
            </a:r>
            <a:endParaRPr lang="ru-RU" b="1" dirty="0"/>
          </a:p>
        </p:txBody>
      </p:sp>
      <p:sp>
        <p:nvSpPr>
          <p:cNvPr id="18" name="Flowchart: Alternate Process 17"/>
          <p:cNvSpPr/>
          <p:nvPr/>
        </p:nvSpPr>
        <p:spPr>
          <a:xfrm>
            <a:off x="357158" y="4869160"/>
            <a:ext cx="4143404" cy="1631674"/>
          </a:xfrm>
          <a:prstGeom prst="flowChartAlternateProcess">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Срок уплаты-1 декабря года, следующего за отчетным ( Федеральный закон от 23.11.2015г. №320-ФЗ «О внесении изменений в часть вторую Налогового кодекса Российской Федерации»</a:t>
            </a:r>
            <a:endParaRPr lang="ru-RU" sz="1600" b="1" dirty="0">
              <a:solidFill>
                <a:schemeClr val="tx1"/>
              </a:solidFill>
            </a:endParaRPr>
          </a:p>
        </p:txBody>
      </p:sp>
      <p:sp>
        <p:nvSpPr>
          <p:cNvPr id="14" name="Rectangle 13"/>
          <p:cNvSpPr/>
          <p:nvPr/>
        </p:nvSpPr>
        <p:spPr>
          <a:xfrm>
            <a:off x="378575" y="2276872"/>
            <a:ext cx="4214842" cy="2448034"/>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Закон Воронежской области от 19.06.2015г. №105-ОЗ «Об установлении единой даты начала применения на территории </a:t>
            </a:r>
            <a:r>
              <a:rPr lang="ru-RU" sz="1600" b="1" dirty="0" err="1" smtClean="0">
                <a:solidFill>
                  <a:schemeClr val="tx1"/>
                </a:solidFill>
              </a:rPr>
              <a:t>Воронеской</a:t>
            </a:r>
            <a:r>
              <a:rPr lang="ru-RU" sz="1600" b="1" dirty="0" smtClean="0">
                <a:solidFill>
                  <a:schemeClr val="tx1"/>
                </a:solidFill>
              </a:rPr>
              <a:t>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928670"/>
            <a:ext cx="4357718" cy="5500726"/>
          </a:xfrm>
        </p:spPr>
        <p:txBody>
          <a:bodyPr>
            <a:normAutofit fontScale="77500" lnSpcReduction="20000"/>
          </a:bodyPr>
          <a:lstStyle/>
          <a:p>
            <a:endParaRPr lang="ru-RU" dirty="0" smtClean="0"/>
          </a:p>
          <a:p>
            <a:pPr>
              <a:buNone/>
            </a:pPr>
            <a:r>
              <a:rPr lang="ru-RU" dirty="0" smtClean="0"/>
              <a:t>  </a:t>
            </a:r>
          </a:p>
          <a:p>
            <a:endParaRPr lang="ru-RU" sz="1800" b="1" dirty="0" smtClean="0"/>
          </a:p>
          <a:p>
            <a:r>
              <a:rPr lang="ru-RU" sz="1800" b="1" dirty="0" smtClean="0"/>
              <a:t>               </a:t>
            </a:r>
            <a:r>
              <a:rPr lang="ru-RU" sz="1900" b="1" dirty="0" smtClean="0"/>
              <a:t>СТАВКА НАЛОГА</a:t>
            </a:r>
          </a:p>
          <a:p>
            <a:endParaRPr lang="ru-RU" sz="1900" b="1" dirty="0" smtClean="0"/>
          </a:p>
          <a:p>
            <a:endParaRPr lang="ru-RU" sz="1900" b="1" dirty="0"/>
          </a:p>
          <a:p>
            <a:endParaRPr lang="ru-RU" sz="1900" b="1" dirty="0" smtClean="0"/>
          </a:p>
          <a:p>
            <a:pPr marL="0" indent="0">
              <a:buNone/>
            </a:pPr>
            <a:endParaRPr lang="ru-RU" sz="1900" b="1" dirty="0" smtClean="0"/>
          </a:p>
          <a:p>
            <a:pPr>
              <a:buNone/>
            </a:pPr>
            <a:r>
              <a:rPr lang="ru-RU" b="1" dirty="0" smtClean="0"/>
              <a:t>от кадастровой стоимости земельных участков</a:t>
            </a:r>
            <a:r>
              <a:rPr lang="en-US" b="1" dirty="0" smtClean="0"/>
              <a:t>:</a:t>
            </a:r>
            <a:endParaRPr lang="ru-RU" b="1" dirty="0" smtClean="0"/>
          </a:p>
          <a:p>
            <a:pPr>
              <a:buFont typeface="Arial" charset="0"/>
              <a:buChar char="•"/>
            </a:pPr>
            <a:r>
              <a:rPr lang="ru-RU" sz="1500" dirty="0" smtClean="0"/>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  до 0,3</a:t>
            </a:r>
            <a:r>
              <a:rPr lang="ru-RU" sz="1500" b="1" dirty="0" smtClean="0"/>
              <a:t>%</a:t>
            </a:r>
            <a:r>
              <a:rPr lang="en-US" sz="1500" b="1" dirty="0" smtClean="0"/>
              <a:t>;</a:t>
            </a:r>
            <a:endParaRPr lang="ru-RU" sz="1500" b="1" dirty="0" smtClean="0"/>
          </a:p>
          <a:p>
            <a:pPr>
              <a:buFont typeface="Arial" charset="0"/>
              <a:buChar char="•"/>
            </a:pPr>
            <a:r>
              <a:rPr lang="ru-RU" sz="1500" dirty="0" smtClean="0"/>
              <a:t>в отношении прочих земельных участков        -до 1,5%</a:t>
            </a:r>
          </a:p>
          <a:p>
            <a:pPr>
              <a:buNone/>
            </a:pPr>
            <a:r>
              <a:rPr lang="ru-RU" sz="1600" b="1" u="sng" dirty="0" smtClean="0"/>
              <a:t>     </a:t>
            </a: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77500" lnSpcReduction="20000"/>
          </a:bodyPr>
          <a:lstStyle/>
          <a:p>
            <a:endParaRPr lang="ru-RU" dirty="0" smtClean="0"/>
          </a:p>
          <a:p>
            <a:endParaRPr lang="ru-RU" dirty="0" smtClean="0"/>
          </a:p>
          <a:p>
            <a:pPr algn="ctr">
              <a:buNone/>
            </a:pPr>
            <a:endParaRPr lang="ru-RU" sz="1900" b="1" dirty="0" smtClean="0"/>
          </a:p>
          <a:p>
            <a:pPr algn="ctr">
              <a:buNone/>
            </a:pPr>
            <a:r>
              <a:rPr lang="ru-RU" sz="1900" b="1" dirty="0" smtClean="0"/>
              <a:t>ЛЬГОТЫ</a:t>
            </a:r>
            <a:endParaRPr lang="ru-RU" dirty="0" smtClean="0"/>
          </a:p>
          <a:p>
            <a:pPr>
              <a:buFont typeface="Arial" charset="0"/>
              <a:buChar char="•"/>
            </a:pPr>
            <a:endParaRPr lang="ru-RU" sz="1600" b="1" u="sng" dirty="0" smtClean="0"/>
          </a:p>
          <a:p>
            <a:pPr>
              <a:buFont typeface="Arial" charset="0"/>
              <a:buChar char="•"/>
            </a:pPr>
            <a:endParaRPr lang="ru-RU" sz="1600" b="1" u="sng" dirty="0"/>
          </a:p>
          <a:p>
            <a:pPr>
              <a:buFont typeface="Arial" charset="0"/>
              <a:buChar char="•"/>
            </a:pPr>
            <a:endParaRPr lang="ru-RU" sz="1600" b="1" u="sng" dirty="0" smtClean="0"/>
          </a:p>
          <a:p>
            <a:pPr>
              <a:buFont typeface="Arial" charset="0"/>
              <a:buChar char="•"/>
            </a:pPr>
            <a:r>
              <a:rPr lang="ru-RU" sz="1500" b="1" u="sng" dirty="0" smtClean="0"/>
              <a:t>Налоговая база уменьшается на облагаемую налогом сумму в размере 10 тыс. руб.</a:t>
            </a:r>
            <a:r>
              <a:rPr lang="en-US" sz="1500" b="1" u="sng" dirty="0" smtClean="0"/>
              <a:t>:</a:t>
            </a:r>
            <a:endParaRPr lang="ru-RU" sz="1500" b="1" u="sng" dirty="0" smtClean="0"/>
          </a:p>
          <a:p>
            <a:pPr>
              <a:buNone/>
            </a:pPr>
            <a:r>
              <a:rPr lang="ru-RU" sz="1500" dirty="0" smtClean="0"/>
              <a:t>*Герои СССР, РФ, полные кавалеры ордена «Славы»</a:t>
            </a:r>
            <a:r>
              <a:rPr lang="en-US" sz="1500" dirty="0" smtClean="0"/>
              <a:t>;</a:t>
            </a:r>
            <a:r>
              <a:rPr lang="ru-RU" sz="1500" dirty="0" smtClean="0"/>
              <a:t> </a:t>
            </a:r>
          </a:p>
          <a:p>
            <a:pPr>
              <a:buNone/>
            </a:pPr>
            <a:r>
              <a:rPr lang="ru-RU" sz="1500" dirty="0" smtClean="0"/>
              <a:t>*Инвалиды 1 и 2 групп, инвалиды с детства</a:t>
            </a:r>
            <a:r>
              <a:rPr lang="en-US" sz="1500" dirty="0" smtClean="0"/>
              <a:t>;</a:t>
            </a:r>
            <a:endParaRPr lang="ru-RU" sz="1500" dirty="0" smtClean="0"/>
          </a:p>
          <a:p>
            <a:pPr>
              <a:buNone/>
            </a:pPr>
            <a:r>
              <a:rPr lang="ru-RU" sz="1500" dirty="0" smtClean="0"/>
              <a:t>*Ветераны и инвалиды ВОВ,  боевых действий</a:t>
            </a:r>
            <a:r>
              <a:rPr lang="en-US" sz="1500" dirty="0" smtClean="0"/>
              <a:t>;</a:t>
            </a:r>
            <a:endParaRPr lang="ru-RU" sz="1500" dirty="0" smtClean="0"/>
          </a:p>
          <a:p>
            <a:pPr>
              <a:buNone/>
            </a:pPr>
            <a:r>
              <a:rPr lang="ru-RU" sz="1500" dirty="0" smtClean="0"/>
              <a:t>*Чернобыльцы</a:t>
            </a:r>
            <a:r>
              <a:rPr lang="en-US" sz="1500" dirty="0" smtClean="0"/>
              <a:t>;</a:t>
            </a:r>
            <a:endParaRPr lang="ru-RU" sz="1500" dirty="0" smtClean="0"/>
          </a:p>
          <a:p>
            <a:pPr>
              <a:buNone/>
            </a:pPr>
            <a:r>
              <a:rPr lang="ru-RU" sz="1500" dirty="0" smtClean="0"/>
              <a:t>*Участники, ликвидаторы аварий ядерных установок, а также ставшие впоследствии инвалидами</a:t>
            </a:r>
            <a:r>
              <a:rPr lang="en-US" sz="1500" dirty="0" smtClean="0"/>
              <a:t>    </a:t>
            </a:r>
            <a:endParaRPr lang="ru-RU" sz="1500" dirty="0" smtClean="0"/>
          </a:p>
          <a:p>
            <a:pPr>
              <a:buNone/>
            </a:pPr>
            <a:r>
              <a:rPr lang="en-US" sz="1000" dirty="0" smtClean="0"/>
              <a:t>   </a:t>
            </a:r>
            <a:r>
              <a:rPr lang="ru-RU" sz="1600" b="1" u="sng" dirty="0" smtClean="0"/>
              <a:t>От уплаты налога освобождаются</a:t>
            </a:r>
            <a:r>
              <a:rPr lang="en-US" sz="1600" b="1" dirty="0" smtClean="0"/>
              <a:t>:</a:t>
            </a:r>
          </a:p>
          <a:p>
            <a:pPr>
              <a:buNone/>
            </a:pPr>
            <a:r>
              <a:rPr lang="ru-RU" sz="1400" dirty="0" smtClean="0"/>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p>
          <a:p>
            <a:pPr>
              <a:buFont typeface="Arial" charset="0"/>
              <a:buChar char="•"/>
            </a:pPr>
            <a:endParaRPr lang="ru-RU" sz="1400" b="1" dirty="0" smtClean="0"/>
          </a:p>
          <a:p>
            <a:endParaRPr lang="ru-RU" dirty="0" smtClean="0"/>
          </a:p>
          <a:p>
            <a:endParaRPr lang="ru-RU" dirty="0" smtClean="0"/>
          </a:p>
          <a:p>
            <a:endParaRPr lang="ru-RU" dirty="0" smtClean="0"/>
          </a:p>
          <a:p>
            <a:endParaRPr lang="ru-RU" dirty="0"/>
          </a:p>
        </p:txBody>
      </p:sp>
      <p:sp>
        <p:nvSpPr>
          <p:cNvPr id="6" name="Rounded Rectangle 5"/>
          <p:cNvSpPr/>
          <p:nvPr/>
        </p:nvSpPr>
        <p:spPr>
          <a:xfrm>
            <a:off x="1714480" y="1365283"/>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tx1"/>
                </a:solidFill>
              </a:rPr>
              <a:t>Глава 31 Налогового кодекса Российской Федерации </a:t>
            </a:r>
            <a:endParaRPr lang="ru-RU" sz="1400" b="1" dirty="0">
              <a:solidFill>
                <a:schemeClr val="tx1"/>
              </a:solidFill>
            </a:endParaRPr>
          </a:p>
        </p:txBody>
      </p:sp>
      <p:sp>
        <p:nvSpPr>
          <p:cNvPr id="7" name="Down Arrow 6"/>
          <p:cNvSpPr/>
          <p:nvPr/>
        </p:nvSpPr>
        <p:spPr>
          <a:xfrm>
            <a:off x="1331640" y="2428868"/>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6107917" y="2230524"/>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1475656" y="785793"/>
            <a:ext cx="6408712"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tx1"/>
                </a:solidFill>
              </a:rPr>
              <a:t>Земельный налог</a:t>
            </a:r>
            <a:endParaRPr lang="ru-RU" sz="2800" b="1" dirty="0">
              <a:solidFill>
                <a:schemeClr val="tx1"/>
              </a:solidFill>
            </a:endParaRPr>
          </a:p>
        </p:txBody>
      </p:sp>
      <p:sp>
        <p:nvSpPr>
          <p:cNvPr id="16" name="Rounded Rectangle 15"/>
          <p:cNvSpPr/>
          <p:nvPr/>
        </p:nvSpPr>
        <p:spPr>
          <a:xfrm>
            <a:off x="310814" y="5735551"/>
            <a:ext cx="4286248" cy="611002"/>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2">
                    <a:lumMod val="75000"/>
                  </a:schemeClr>
                </a:solidFill>
              </a:rPr>
              <a:t>Срок уплаты – 1 декабря, следующего за отчетным периодом</a:t>
            </a:r>
            <a:endParaRPr lang="ru-RU" sz="1600" b="1" dirty="0">
              <a:solidFill>
                <a:schemeClr val="tx2">
                  <a:lumMod val="75000"/>
                </a:schemeClr>
              </a:solidFill>
            </a:endParaRPr>
          </a:p>
        </p:txBody>
      </p:sp>
      <p:sp>
        <p:nvSpPr>
          <p:cNvPr id="5" name="Лента лицом вверх 4"/>
          <p:cNvSpPr/>
          <p:nvPr/>
        </p:nvSpPr>
        <p:spPr>
          <a:xfrm>
            <a:off x="1115616" y="116632"/>
            <a:ext cx="7344815" cy="58631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Местные налоги</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78169465"/>
              </p:ext>
            </p:extLst>
          </p:nvPr>
        </p:nvGraphicFramePr>
        <p:xfrm>
          <a:off x="428596" y="157161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899592" y="116632"/>
            <a:ext cx="7776864" cy="1296144"/>
          </a:xfrm>
          <a:prstGeom prst="ribbon2">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75000"/>
                  </a:schemeClr>
                </a:solidFill>
              </a:rPr>
              <a:t>Динамика поступлений земельного налога в консолидированный бюджет </a:t>
            </a:r>
            <a:r>
              <a:rPr lang="ru-RU" sz="1600" b="1" dirty="0" err="1">
                <a:solidFill>
                  <a:schemeClr val="accent1">
                    <a:lumMod val="75000"/>
                  </a:schemeClr>
                </a:solidFill>
              </a:rPr>
              <a:t>Репьевского</a:t>
            </a:r>
            <a:r>
              <a:rPr lang="ru-RU" sz="1600" b="1" dirty="0">
                <a:solidFill>
                  <a:schemeClr val="accent1">
                    <a:lumMod val="75000"/>
                  </a:schemeClr>
                </a:solidFill>
              </a:rPr>
              <a:t> муниципального района</a:t>
            </a:r>
            <a:endParaRPr lang="ru-RU"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58084" y="1484384"/>
            <a:ext cx="1411172" cy="1028107"/>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Наименование</a:t>
            </a:r>
            <a:endParaRPr lang="ru-RU" sz="1200" b="1" dirty="0"/>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rgbClr val="FFFF99"/>
                </a:solidFill>
              </a:rPr>
              <a:t>Налог на доходы физических лиц</a:t>
            </a:r>
            <a:endParaRPr lang="ru-RU" sz="1200" b="1" dirty="0">
              <a:solidFill>
                <a:srgbClr val="FFFF99"/>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rgbClr val="FFFF99"/>
                </a:solidFill>
              </a:rPr>
              <a:t>Земельный налог</a:t>
            </a:r>
            <a:endParaRPr lang="ru-RU" sz="1200" b="1" dirty="0">
              <a:solidFill>
                <a:srgbClr val="FFFF99"/>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rgbClr val="FFFF99"/>
                </a:solidFill>
              </a:rPr>
              <a:t>Налог на имущество физических лиц </a:t>
            </a:r>
            <a:endParaRPr lang="ru-RU" sz="1200" b="1" dirty="0">
              <a:solidFill>
                <a:srgbClr val="FFFF99"/>
              </a:solidFill>
            </a:endParaRPr>
          </a:p>
        </p:txBody>
      </p:sp>
      <p:sp>
        <p:nvSpPr>
          <p:cNvPr id="8" name="Flowchart: Process 7"/>
          <p:cNvSpPr/>
          <p:nvPr/>
        </p:nvSpPr>
        <p:spPr>
          <a:xfrm>
            <a:off x="1806721"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Оценка 2016г.</a:t>
            </a:r>
            <a:endParaRPr lang="ru-RU" sz="1200" b="1" dirty="0"/>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2017г.</a:t>
            </a:r>
            <a:endParaRPr lang="ru-RU" sz="1200" b="1" dirty="0"/>
          </a:p>
        </p:txBody>
      </p:sp>
      <p:sp>
        <p:nvSpPr>
          <p:cNvPr id="10" name="Flowchart: Process 9"/>
          <p:cNvSpPr/>
          <p:nvPr/>
        </p:nvSpPr>
        <p:spPr>
          <a:xfrm>
            <a:off x="1817560" y="1902561"/>
            <a:ext cx="792658" cy="60993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25103"/>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59851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2510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30709</a:t>
            </a:r>
            <a:endParaRPr lang="ru-RU" sz="1200" b="1" dirty="0">
              <a:solidFill>
                <a:schemeClr val="bg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19179</a:t>
            </a:r>
            <a:endParaRPr lang="ru-RU" sz="1200" b="1" dirty="0"/>
          </a:p>
        </p:txBody>
      </p:sp>
      <p:sp>
        <p:nvSpPr>
          <p:cNvPr id="16" name="Flowchart: Process 15"/>
          <p:cNvSpPr/>
          <p:nvPr/>
        </p:nvSpPr>
        <p:spPr>
          <a:xfrm>
            <a:off x="1836140" y="5214950"/>
            <a:ext cx="774078"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739</a:t>
            </a:r>
            <a:endParaRPr lang="ru-RU" sz="1200" b="1" dirty="0"/>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a:t>
            </a:r>
            <a:endParaRPr lang="ru-RU" sz="1200" b="1" dirty="0"/>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47</a:t>
            </a:r>
            <a:endParaRPr lang="ru-RU" sz="1200" b="1" dirty="0"/>
          </a:p>
        </p:txBody>
      </p:sp>
      <p:sp>
        <p:nvSpPr>
          <p:cNvPr id="20" name="Flowchart: Process 19"/>
          <p:cNvSpPr/>
          <p:nvPr/>
        </p:nvSpPr>
        <p:spPr>
          <a:xfrm>
            <a:off x="2681656" y="2719229"/>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1955</a:t>
            </a:r>
            <a:endParaRPr lang="ru-RU" sz="1200" b="1" dirty="0"/>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31784</a:t>
            </a:r>
            <a:endParaRPr lang="ru-RU" sz="1200" b="1" dirty="0">
              <a:solidFill>
                <a:schemeClr val="bg1"/>
              </a:solidFill>
            </a:endParaRPr>
          </a:p>
        </p:txBody>
      </p:sp>
      <p:sp>
        <p:nvSpPr>
          <p:cNvPr id="22" name="Flowchart: Process 21"/>
          <p:cNvSpPr/>
          <p:nvPr/>
        </p:nvSpPr>
        <p:spPr>
          <a:xfrm>
            <a:off x="4416701" y="2707735"/>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2027</a:t>
            </a:r>
            <a:endParaRPr lang="ru-RU" sz="1200" b="1" dirty="0"/>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887</a:t>
            </a:r>
            <a:endParaRPr lang="ru-RU" sz="1200" b="1" dirty="0"/>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57</a:t>
            </a:r>
          </a:p>
        </p:txBody>
      </p:sp>
      <p:sp>
        <p:nvSpPr>
          <p:cNvPr id="26" name="Лента лицом вниз 25"/>
          <p:cNvSpPr/>
          <p:nvPr/>
        </p:nvSpPr>
        <p:spPr>
          <a:xfrm>
            <a:off x="1456670" y="190547"/>
            <a:ext cx="7416823"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Какие доходы, поступают от граждан в консолидированный бюджет </a:t>
            </a:r>
            <a:r>
              <a:rPr lang="ru-RU" sz="1400" b="1" dirty="0" err="1">
                <a:solidFill>
                  <a:schemeClr val="tx1"/>
                </a:solidFill>
              </a:rPr>
              <a:t>Репьевского</a:t>
            </a:r>
            <a:r>
              <a:rPr lang="ru-RU" sz="1400" b="1" dirty="0">
                <a:solidFill>
                  <a:schemeClr val="tx1"/>
                </a:solidFill>
              </a:rPr>
              <a:t> муниципального </a:t>
            </a:r>
            <a:r>
              <a:rPr lang="ru-RU" sz="1400" b="1" dirty="0" smtClean="0">
                <a:solidFill>
                  <a:schemeClr val="tx1"/>
                </a:solidFill>
              </a:rPr>
              <a:t>района?</a:t>
            </a:r>
            <a:endParaRPr lang="ru-RU" sz="1400" dirty="0">
              <a:solidFill>
                <a:schemeClr val="tx1"/>
              </a:solidFill>
            </a:endParaRPr>
          </a:p>
        </p:txBody>
      </p:sp>
      <p:sp>
        <p:nvSpPr>
          <p:cNvPr id="27" name="Flowchart: Process 7"/>
          <p:cNvSpPr/>
          <p:nvPr/>
        </p:nvSpPr>
        <p:spPr>
          <a:xfrm>
            <a:off x="5336611" y="1471742"/>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2018г.</a:t>
            </a:r>
            <a:endParaRPr lang="ru-RU" sz="1200" b="1" dirty="0"/>
          </a:p>
        </p:txBody>
      </p:sp>
      <p:sp>
        <p:nvSpPr>
          <p:cNvPr id="28" name="Flowchart: Process 12"/>
          <p:cNvSpPr/>
          <p:nvPr/>
        </p:nvSpPr>
        <p:spPr>
          <a:xfrm>
            <a:off x="4430075" y="1897746"/>
            <a:ext cx="855353" cy="61955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9"/>
            <a:ext cx="828239" cy="608872"/>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t>Прогноз 2019г.</a:t>
            </a:r>
            <a:endParaRPr lang="ru-RU" sz="1200" b="1" dirty="0"/>
          </a:p>
        </p:txBody>
      </p:sp>
      <p:sp>
        <p:nvSpPr>
          <p:cNvPr id="31" name="Flowchart: Process 11"/>
          <p:cNvSpPr/>
          <p:nvPr/>
        </p:nvSpPr>
        <p:spPr>
          <a:xfrm>
            <a:off x="8087007" y="1883684"/>
            <a:ext cx="894785" cy="598514"/>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08872"/>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35057</a:t>
            </a:r>
            <a:endParaRPr lang="ru-RU" sz="1200" b="1" dirty="0">
              <a:solidFill>
                <a:schemeClr val="bg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bg1"/>
                </a:solidFill>
              </a:rPr>
              <a:t>33371</a:t>
            </a:r>
            <a:endParaRPr lang="ru-RU" sz="1200" b="1" dirty="0">
              <a:solidFill>
                <a:schemeClr val="bg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2130</a:t>
            </a:r>
            <a:endParaRPr lang="ru-RU" sz="1200" b="1" dirty="0"/>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t>2240</a:t>
            </a:r>
            <a:endParaRPr lang="ru-RU" sz="1200" b="1" dirty="0"/>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1175</a:t>
            </a:r>
            <a:endParaRPr lang="ru-RU" sz="1200" b="1" dirty="0"/>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1176</a:t>
            </a:r>
            <a:endParaRPr lang="ru-RU" sz="1200" b="1" dirty="0"/>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1177</a:t>
            </a:r>
            <a:endParaRPr lang="ru-RU" sz="1200" b="1" dirty="0"/>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18425</a:t>
            </a:r>
            <a:endParaRPr lang="ru-RU" sz="1200" b="1" dirty="0"/>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82</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68</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1279</a:t>
            </a:r>
            <a:endParaRPr lang="ru-RU" sz="1200" b="1" dirty="0"/>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t>1066</a:t>
            </a:r>
            <a:endParaRPr lang="ru-RU"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Autofit/>
          </a:bodyPr>
          <a:lstStyle/>
          <a:p>
            <a:pPr algn="ctr"/>
            <a:r>
              <a:rPr lang="ru-RU" sz="2400" b="1" dirty="0" smtClean="0"/>
              <a:t>Структура налоговых и неналоговых доходов бюджета </a:t>
            </a:r>
            <a:r>
              <a:rPr lang="ru-RU" sz="2400" b="1" dirty="0" err="1" smtClean="0"/>
              <a:t>Репьевского</a:t>
            </a:r>
            <a:r>
              <a:rPr lang="ru-RU" sz="2400" b="1" dirty="0" smtClean="0"/>
              <a:t> муниципального района в 2017 г.</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0167486"/>
              </p:ext>
            </p:extLst>
          </p:nvPr>
        </p:nvGraphicFramePr>
        <p:xfrm>
          <a:off x="500034" y="1357274"/>
          <a:ext cx="8643966"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786314" y="4572008"/>
            <a:ext cx="1071571" cy="830997"/>
          </a:xfrm>
          <a:prstGeom prst="rect">
            <a:avLst/>
          </a:prstGeom>
          <a:noFill/>
        </p:spPr>
        <p:txBody>
          <a:bodyPr wrap="square" rtlCol="0">
            <a:spAutoFit/>
          </a:bodyPr>
          <a:lstStyle/>
          <a:p>
            <a:r>
              <a:rPr lang="ru-RU" sz="2400" b="1" dirty="0" smtClean="0"/>
              <a:t>  30483</a:t>
            </a:r>
            <a:endParaRPr lang="ru-RU" sz="2400" b="1" dirty="0"/>
          </a:p>
        </p:txBody>
      </p:sp>
      <p:cxnSp>
        <p:nvCxnSpPr>
          <p:cNvPr id="7" name="Straight Arrow Connector 6"/>
          <p:cNvCxnSpPr/>
          <p:nvPr/>
        </p:nvCxnSpPr>
        <p:spPr>
          <a:xfrm rot="5400000">
            <a:off x="4679157" y="3250405"/>
            <a:ext cx="1500198"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8024" y="4581128"/>
            <a:ext cx="1071571" cy="830997"/>
          </a:xfrm>
          <a:prstGeom prst="rect">
            <a:avLst/>
          </a:prstGeom>
          <a:noFill/>
        </p:spPr>
        <p:txBody>
          <a:bodyPr wrap="square" rtlCol="0">
            <a:spAutoFit/>
          </a:bodyPr>
          <a:lstStyle/>
          <a:p>
            <a:r>
              <a:rPr lang="ru-RU" sz="2400" b="1" dirty="0" smtClean="0"/>
              <a:t>  30483</a:t>
            </a:r>
            <a:endParaRPr lang="ru-RU" sz="2400" b="1" dirty="0"/>
          </a:p>
        </p:txBody>
      </p:sp>
      <p:sp>
        <p:nvSpPr>
          <p:cNvPr id="8" name="TextBox 7"/>
          <p:cNvSpPr txBox="1"/>
          <p:nvPr/>
        </p:nvSpPr>
        <p:spPr>
          <a:xfrm>
            <a:off x="1619672" y="4581128"/>
            <a:ext cx="1071571" cy="461665"/>
          </a:xfrm>
          <a:prstGeom prst="rect">
            <a:avLst/>
          </a:prstGeom>
          <a:noFill/>
        </p:spPr>
        <p:txBody>
          <a:bodyPr wrap="square" rtlCol="0">
            <a:spAutoFit/>
          </a:bodyPr>
          <a:lstStyle/>
          <a:p>
            <a:r>
              <a:rPr lang="ru-RU" sz="2400" b="1" dirty="0" smtClean="0"/>
              <a:t>  8632</a:t>
            </a:r>
            <a:endParaRPr lang="ru-RU"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1143000"/>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dirty="0" smtClean="0"/>
              <a:t>Структура доходов по основным источникам их формирования на 2017 год</a:t>
            </a:r>
            <a:endParaRPr lang="ru-RU" sz="2400" dirty="0"/>
          </a:p>
        </p:txBody>
      </p:sp>
      <p:sp>
        <p:nvSpPr>
          <p:cNvPr id="3" name="Content Placeholder 2"/>
          <p:cNvSpPr>
            <a:spLocks noGrp="1"/>
          </p:cNvSpPr>
          <p:nvPr>
            <p:ph idx="1"/>
          </p:nvPr>
        </p:nvSpPr>
        <p:spPr>
          <a:xfrm>
            <a:off x="214282" y="1428736"/>
            <a:ext cx="8786874" cy="5000660"/>
          </a:xfrm>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ЕНВД</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Остальные налоги и сборы</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bg1"/>
                </a:solidFill>
              </a:rPr>
              <a:t>31784</a:t>
            </a:r>
            <a:endParaRPr lang="ru-RU" b="1" dirty="0">
              <a:solidFill>
                <a:schemeClr val="bg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t>30483</a:t>
            </a:r>
            <a:endParaRPr lang="ru-RU" b="1" dirty="0"/>
          </a:p>
        </p:txBody>
      </p:sp>
      <p:sp>
        <p:nvSpPr>
          <p:cNvPr id="17" name="Rectangle 16"/>
          <p:cNvSpPr/>
          <p:nvPr/>
        </p:nvSpPr>
        <p:spPr>
          <a:xfrm>
            <a:off x="2051720" y="2714620"/>
            <a:ext cx="1377272"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18" name="Rectangle 17"/>
          <p:cNvSpPr/>
          <p:nvPr/>
        </p:nvSpPr>
        <p:spPr>
          <a:xfrm>
            <a:off x="2357422" y="328612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2856</a:t>
            </a:r>
            <a:endParaRPr lang="ru-RU" b="1" dirty="0">
              <a:solidFill>
                <a:schemeClr val="tx1"/>
              </a:solidFill>
            </a:endParaRPr>
          </a:p>
        </p:txBody>
      </p:sp>
      <p:sp>
        <p:nvSpPr>
          <p:cNvPr id="19" name="Rectangle 18"/>
          <p:cNvSpPr/>
          <p:nvPr/>
        </p:nvSpPr>
        <p:spPr>
          <a:xfrm>
            <a:off x="6000760" y="3286124"/>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2856</a:t>
            </a:r>
            <a:endParaRPr lang="ru-RU" b="1" dirty="0">
              <a:solidFill>
                <a:schemeClr val="tx1"/>
              </a:solidFill>
            </a:endParaRPr>
          </a:p>
        </p:txBody>
      </p:sp>
      <p:sp>
        <p:nvSpPr>
          <p:cNvPr id="20" name="Rectangle 19"/>
          <p:cNvSpPr/>
          <p:nvPr/>
        </p:nvSpPr>
        <p:spPr>
          <a:xfrm>
            <a:off x="6000760" y="2714620"/>
            <a:ext cx="1379552"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21" name="Rectangle 20"/>
          <p:cNvSpPr/>
          <p:nvPr/>
        </p:nvSpPr>
        <p:spPr>
          <a:xfrm>
            <a:off x="2411760" y="3714752"/>
            <a:ext cx="1017232"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2063</a:t>
            </a:r>
            <a:endParaRPr lang="ru-RU" b="1" dirty="0">
              <a:solidFill>
                <a:schemeClr val="tx1"/>
              </a:solidFill>
            </a:endParaRPr>
          </a:p>
        </p:txBody>
      </p:sp>
      <p:sp>
        <p:nvSpPr>
          <p:cNvPr id="22" name="Rectangle 21"/>
          <p:cNvSpPr/>
          <p:nvPr/>
        </p:nvSpPr>
        <p:spPr>
          <a:xfrm>
            <a:off x="6000760" y="3714752"/>
            <a:ext cx="714380"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1444</a:t>
            </a:r>
            <a:endParaRPr lang="ru-RU" b="1" dirty="0">
              <a:solidFill>
                <a:schemeClr val="tx1"/>
              </a:solidFill>
            </a:endParaRPr>
          </a:p>
        </p:txBody>
      </p:sp>
      <p:sp>
        <p:nvSpPr>
          <p:cNvPr id="23" name="Rectangle 22"/>
          <p:cNvSpPr/>
          <p:nvPr/>
        </p:nvSpPr>
        <p:spPr>
          <a:xfrm>
            <a:off x="2571736" y="4143380"/>
            <a:ext cx="85725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887</a:t>
            </a:r>
            <a:endParaRPr lang="ru-RU" b="1" dirty="0">
              <a:solidFill>
                <a:schemeClr val="tx1"/>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t>0</a:t>
            </a:r>
            <a:endParaRPr lang="ru-RU" b="1" dirty="0"/>
          </a:p>
        </p:txBody>
      </p:sp>
      <p:sp>
        <p:nvSpPr>
          <p:cNvPr id="25" name="Rectangle 24"/>
          <p:cNvSpPr/>
          <p:nvPr/>
        </p:nvSpPr>
        <p:spPr>
          <a:xfrm>
            <a:off x="1714480" y="4714884"/>
            <a:ext cx="171451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18425</a:t>
            </a:r>
            <a:endParaRPr lang="ru-RU" b="1" dirty="0">
              <a:solidFill>
                <a:schemeClr val="tx1"/>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0</a:t>
            </a:r>
            <a:endParaRPr lang="ru-RU" b="1" dirty="0">
              <a:solidFill>
                <a:schemeClr val="tx1"/>
              </a:solidFill>
            </a:endParaRPr>
          </a:p>
        </p:txBody>
      </p:sp>
      <p:sp>
        <p:nvSpPr>
          <p:cNvPr id="27" name="Rectangle 26"/>
          <p:cNvSpPr/>
          <p:nvPr/>
        </p:nvSpPr>
        <p:spPr>
          <a:xfrm>
            <a:off x="2857488" y="5143512"/>
            <a:ext cx="571504"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553</a:t>
            </a:r>
            <a:endParaRPr lang="ru-RU" b="1" dirty="0">
              <a:solidFill>
                <a:schemeClr val="tx1"/>
              </a:solidFill>
            </a:endParaRPr>
          </a:p>
        </p:txBody>
      </p:sp>
      <p:sp>
        <p:nvSpPr>
          <p:cNvPr id="28" name="Rectangle 27"/>
          <p:cNvSpPr/>
          <p:nvPr/>
        </p:nvSpPr>
        <p:spPr>
          <a:xfrm>
            <a:off x="6000760" y="5143512"/>
            <a:ext cx="571504"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468</a:t>
            </a:r>
            <a:endParaRPr lang="ru-RU" b="1" dirty="0">
              <a:solidFill>
                <a:schemeClr val="tx1"/>
              </a:solidFill>
            </a:endParaRPr>
          </a:p>
        </p:txBody>
      </p:sp>
      <p:sp>
        <p:nvSpPr>
          <p:cNvPr id="29" name="Rectangle 28"/>
          <p:cNvSpPr/>
          <p:nvPr/>
        </p:nvSpPr>
        <p:spPr>
          <a:xfrm>
            <a:off x="6000760" y="5572140"/>
            <a:ext cx="357190"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30" name="Rectangle 29"/>
          <p:cNvSpPr/>
          <p:nvPr/>
        </p:nvSpPr>
        <p:spPr>
          <a:xfrm>
            <a:off x="3071802" y="5572140"/>
            <a:ext cx="357190"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8853</a:t>
            </a:r>
            <a:endParaRPr lang="ru-RU" b="1" dirty="0">
              <a:solidFill>
                <a:schemeClr val="tx1"/>
              </a:solidFill>
            </a:endParaRPr>
          </a:p>
        </p:txBody>
      </p:sp>
      <p:sp>
        <p:nvSpPr>
          <p:cNvPr id="32" name="Rectangle 31"/>
          <p:cNvSpPr/>
          <p:nvPr/>
        </p:nvSpPr>
        <p:spPr>
          <a:xfrm>
            <a:off x="6000760" y="614364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8632</a:t>
            </a:r>
            <a:endParaRPr lang="ru-RU" b="1" dirty="0">
              <a:solidFill>
                <a:schemeClr val="tx1"/>
              </a:solidFill>
            </a:endParaRPr>
          </a:p>
        </p:txBody>
      </p:sp>
      <p:sp>
        <p:nvSpPr>
          <p:cNvPr id="33" name="Rounded Rectangle 32"/>
          <p:cNvSpPr/>
          <p:nvPr/>
        </p:nvSpPr>
        <p:spPr>
          <a:xfrm>
            <a:off x="928662" y="3714752"/>
            <a:ext cx="1214446"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t>72254</a:t>
            </a:r>
            <a:endParaRPr lang="ru-RU" sz="2400" b="1" dirty="0"/>
          </a:p>
        </p:txBody>
      </p:sp>
      <p:sp>
        <p:nvSpPr>
          <p:cNvPr id="34" name="Rounded Rectangle 33"/>
          <p:cNvSpPr/>
          <p:nvPr/>
        </p:nvSpPr>
        <p:spPr>
          <a:xfrm>
            <a:off x="7143768" y="4786322"/>
            <a:ext cx="1214446"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t>50716</a:t>
            </a:r>
            <a:endParaRPr lang="ru-RU" sz="2400" b="1" dirty="0"/>
          </a:p>
        </p:txBody>
      </p:sp>
      <p:sp>
        <p:nvSpPr>
          <p:cNvPr id="35" name="Left Arrow 34"/>
          <p:cNvSpPr/>
          <p:nvPr/>
        </p:nvSpPr>
        <p:spPr>
          <a:xfrm rot="10800000">
            <a:off x="214282" y="3500438"/>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8715"/>
            <a:ext cx="7542580" cy="58024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a:t>
            </a:r>
            <a:r>
              <a:rPr lang="ru-RU" sz="1400" b="1" dirty="0" err="1" smtClean="0"/>
              <a:t>Репьевского</a:t>
            </a:r>
            <a:r>
              <a:rPr lang="ru-RU" sz="1400" b="1" dirty="0" smtClean="0"/>
              <a:t> муниципального района на 2017-2019 годы</a:t>
            </a:r>
            <a:endParaRPr lang="ru-RU" sz="1400" b="1" dirty="0"/>
          </a:p>
        </p:txBody>
      </p:sp>
      <p:sp>
        <p:nvSpPr>
          <p:cNvPr id="3" name="Content Placeholder 2"/>
          <p:cNvSpPr>
            <a:spLocks noGrp="1"/>
          </p:cNvSpPr>
          <p:nvPr>
            <p:ph idx="1"/>
          </p:nvPr>
        </p:nvSpPr>
        <p:spPr>
          <a:xfrm>
            <a:off x="287920" y="1673430"/>
            <a:ext cx="8786874"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1907704" y="791671"/>
            <a:ext cx="6822500"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Налоговые доходы</a:t>
            </a:r>
          </a:p>
          <a:p>
            <a:pPr algn="ctr"/>
            <a:r>
              <a:rPr lang="ru-RU" sz="1200" b="1" dirty="0" err="1" smtClean="0">
                <a:solidFill>
                  <a:schemeClr val="tx1"/>
                </a:solidFill>
              </a:rPr>
              <a:t>тыс.руб</a:t>
            </a:r>
            <a:r>
              <a:rPr lang="ru-RU" sz="1200" b="1" dirty="0" smtClean="0">
                <a:solidFill>
                  <a:schemeClr val="tx1"/>
                </a:solidFill>
              </a:rPr>
              <a:t>.</a:t>
            </a:r>
            <a:endParaRPr lang="ru-RU" sz="1200" b="1" dirty="0">
              <a:solidFill>
                <a:schemeClr val="tx1"/>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Неналоговые доходы</a:t>
            </a:r>
          </a:p>
          <a:p>
            <a:pPr algn="ctr"/>
            <a:r>
              <a:rPr lang="ru-RU" sz="1200" b="1" dirty="0" err="1" smtClean="0">
                <a:solidFill>
                  <a:schemeClr val="tx1"/>
                </a:solidFill>
              </a:rPr>
              <a:t>тыс.руб</a:t>
            </a:r>
            <a:r>
              <a:rPr lang="ru-RU" sz="1200" b="1" dirty="0" smtClean="0">
                <a:solidFill>
                  <a:schemeClr val="tx1"/>
                </a:solidFill>
              </a:rPr>
              <a:t>.</a:t>
            </a:r>
            <a:endParaRPr lang="ru-RU" sz="1200" b="1" dirty="0">
              <a:solidFill>
                <a:schemeClr val="tx1"/>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a:t>
            </a:r>
            <a:endParaRPr lang="ru-RU" sz="1400" b="1" dirty="0">
              <a:solidFill>
                <a:schemeClr val="tx1"/>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a:t>
            </a:r>
            <a:endParaRPr lang="ru-RU" sz="1400" b="1" dirty="0">
              <a:solidFill>
                <a:schemeClr val="tx1"/>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Налог на доходы физ.лиц</a:t>
            </a:r>
            <a:endParaRPr lang="ru-RU" sz="1200" b="1" dirty="0">
              <a:solidFill>
                <a:schemeClr val="tx1"/>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Акцизы на нефтепродукты</a:t>
            </a:r>
            <a:endParaRPr lang="ru-RU" sz="1200" b="1" dirty="0">
              <a:solidFill>
                <a:schemeClr val="tx1"/>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ЕНВД</a:t>
            </a:r>
            <a:endParaRPr lang="ru-RU" sz="1200" b="1" dirty="0">
              <a:solidFill>
                <a:schemeClr val="tx1"/>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ЕСХН</a:t>
            </a:r>
            <a:endParaRPr lang="ru-RU" sz="1200" b="1" dirty="0">
              <a:solidFill>
                <a:schemeClr val="tx1"/>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Земельный налог</a:t>
            </a:r>
            <a:endParaRPr lang="ru-RU" sz="1200" b="1" dirty="0">
              <a:solidFill>
                <a:schemeClr val="tx1"/>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tx1"/>
                </a:solidFill>
              </a:rPr>
              <a:t>Остальные налоги и сборы</a:t>
            </a:r>
            <a:endParaRPr lang="ru-RU" sz="1200" b="1" dirty="0">
              <a:solidFill>
                <a:schemeClr val="tx1"/>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000" b="1" dirty="0" smtClean="0">
                <a:solidFill>
                  <a:schemeClr val="tx1"/>
                </a:solidFill>
              </a:rPr>
              <a:t>Доходы от использования имущества, находящегося в государственной и муниципальной собственности</a:t>
            </a:r>
            <a:endParaRPr lang="ru-RU" sz="1000" b="1" dirty="0">
              <a:solidFill>
                <a:schemeClr val="tx1"/>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Штрафные санкции</a:t>
            </a:r>
            <a:endParaRPr lang="ru-RU" sz="1100" b="1" dirty="0">
              <a:solidFill>
                <a:schemeClr val="tx1"/>
              </a:solidFill>
            </a:endParaRPr>
          </a:p>
        </p:txBody>
      </p:sp>
      <p:sp>
        <p:nvSpPr>
          <p:cNvPr id="21" name="Rectangle 20"/>
          <p:cNvSpPr/>
          <p:nvPr/>
        </p:nvSpPr>
        <p:spPr>
          <a:xfrm>
            <a:off x="4673020" y="4730573"/>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Доходы от оказания платных услуг</a:t>
            </a:r>
            <a:endParaRPr lang="ru-RU" sz="1100" b="1" dirty="0">
              <a:solidFill>
                <a:schemeClr val="tx1"/>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Остальные неналоговые доходы</a:t>
            </a:r>
            <a:endParaRPr lang="ru-RU" sz="1100" b="1" dirty="0">
              <a:solidFill>
                <a:schemeClr val="tx1"/>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tx1"/>
                </a:solidFill>
              </a:rPr>
              <a:t>Доходы от продажи материальных и нематериальных активов</a:t>
            </a:r>
            <a:endParaRPr lang="ru-RU" sz="1100" b="1" dirty="0">
              <a:solidFill>
                <a:schemeClr val="tx1"/>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31784</a:t>
            </a:r>
            <a:endParaRPr lang="ru-RU" sz="1200" b="1" dirty="0">
              <a:solidFill>
                <a:schemeClr val="tx1"/>
              </a:solidFill>
            </a:endParaRPr>
          </a:p>
        </p:txBody>
      </p:sp>
      <p:sp>
        <p:nvSpPr>
          <p:cNvPr id="26" name="Rectangle 25"/>
          <p:cNvSpPr/>
          <p:nvPr/>
        </p:nvSpPr>
        <p:spPr>
          <a:xfrm>
            <a:off x="1948529" y="413463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6829</a:t>
            </a:r>
            <a:endParaRPr lang="ru-RU" sz="1200" b="1" dirty="0">
              <a:solidFill>
                <a:schemeClr val="tx1"/>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2856</a:t>
            </a:r>
            <a:endParaRPr lang="ru-RU" sz="1200" b="1" dirty="0">
              <a:solidFill>
                <a:schemeClr val="tx1"/>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2063</a:t>
            </a:r>
            <a:endParaRPr lang="ru-RU" sz="1200" b="1" dirty="0">
              <a:solidFill>
                <a:schemeClr val="tx1"/>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1444</a:t>
            </a:r>
            <a:endParaRPr lang="ru-RU" sz="1200" b="1" dirty="0">
              <a:solidFill>
                <a:schemeClr val="tx1"/>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2749</a:t>
            </a:r>
            <a:endParaRPr lang="ru-RU" sz="1200" b="1" dirty="0">
              <a:solidFill>
                <a:schemeClr val="tx1"/>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110</a:t>
            </a:r>
            <a:endParaRPr lang="ru-RU" sz="1200" b="1" dirty="0">
              <a:solidFill>
                <a:schemeClr val="tx1"/>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892</a:t>
            </a:r>
            <a:endParaRPr lang="ru-RU" sz="1200" b="1" dirty="0">
              <a:solidFill>
                <a:schemeClr val="tx1"/>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2337</a:t>
            </a:r>
            <a:endParaRPr lang="ru-RU" sz="1200" b="1" dirty="0">
              <a:solidFill>
                <a:schemeClr val="tx1"/>
              </a:solidFill>
            </a:endParaRPr>
          </a:p>
        </p:txBody>
      </p:sp>
      <p:sp>
        <p:nvSpPr>
          <p:cNvPr id="45" name="Down Arrow 44"/>
          <p:cNvSpPr/>
          <p:nvPr/>
        </p:nvSpPr>
        <p:spPr>
          <a:xfrm>
            <a:off x="2518342" y="1432458"/>
            <a:ext cx="484632" cy="866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33371</a:t>
            </a:r>
            <a:endParaRPr lang="ru-RU" sz="1200" b="1" dirty="0">
              <a:solidFill>
                <a:schemeClr val="tx1"/>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35057</a:t>
            </a:r>
            <a:endParaRPr lang="ru-RU" sz="1200" b="1" dirty="0">
              <a:solidFill>
                <a:schemeClr val="tx1"/>
              </a:solidFill>
            </a:endParaRPr>
          </a:p>
        </p:txBody>
      </p:sp>
      <p:sp>
        <p:nvSpPr>
          <p:cNvPr id="42" name="Rectangle 8"/>
          <p:cNvSpPr/>
          <p:nvPr/>
        </p:nvSpPr>
        <p:spPr>
          <a:xfrm>
            <a:off x="3347864" y="1673430"/>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 72254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6646</a:t>
            </a:r>
            <a:endParaRPr lang="ru-RU" sz="1200" b="1" dirty="0">
              <a:solidFill>
                <a:schemeClr val="tx1"/>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7248</a:t>
            </a:r>
            <a:endParaRPr lang="ru-RU" sz="1200" b="1" dirty="0">
              <a:solidFill>
                <a:schemeClr val="tx1"/>
              </a:solidFill>
            </a:endParaRPr>
          </a:p>
        </p:txBody>
      </p:sp>
      <p:sp>
        <p:nvSpPr>
          <p:cNvPr id="46" name="Rectangle 27"/>
          <p:cNvSpPr/>
          <p:nvPr/>
        </p:nvSpPr>
        <p:spPr>
          <a:xfrm>
            <a:off x="2830366"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2913</a:t>
            </a:r>
            <a:endParaRPr lang="ru-RU" sz="1200" b="1" dirty="0">
              <a:solidFill>
                <a:schemeClr val="tx1"/>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2971</a:t>
            </a:r>
            <a:endParaRPr lang="ru-RU" sz="1200" b="1" dirty="0">
              <a:solidFill>
                <a:schemeClr val="tx1"/>
              </a:solidFill>
            </a:endParaRPr>
          </a:p>
        </p:txBody>
      </p:sp>
      <p:sp>
        <p:nvSpPr>
          <p:cNvPr id="49" name="Rectangle 8"/>
          <p:cNvSpPr/>
          <p:nvPr/>
        </p:nvSpPr>
        <p:spPr>
          <a:xfrm>
            <a:off x="4777149" y="1660271"/>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 74288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50" name="Rectangle 8"/>
          <p:cNvSpPr/>
          <p:nvPr/>
        </p:nvSpPr>
        <p:spPr>
          <a:xfrm>
            <a:off x="6174510" y="1660271"/>
            <a:ext cx="1224136" cy="65364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 77192 </a:t>
            </a:r>
            <a:r>
              <a:rPr lang="ru-RU" sz="1400" b="1" dirty="0" err="1" smtClean="0">
                <a:solidFill>
                  <a:schemeClr val="tx1"/>
                </a:solidFill>
              </a:rPr>
              <a:t>тыс.руб</a:t>
            </a:r>
            <a:r>
              <a:rPr lang="ru-RU" sz="1400" b="1" dirty="0" smtClean="0">
                <a:solidFill>
                  <a:schemeClr val="tx1"/>
                </a:solidFill>
              </a:rPr>
              <a:t>.</a:t>
            </a:r>
            <a:endParaRPr lang="ru-RU" sz="1400" b="1" dirty="0">
              <a:solidFill>
                <a:schemeClr val="tx1"/>
              </a:solidFill>
            </a:endParaRPr>
          </a:p>
        </p:txBody>
      </p:sp>
      <p:sp>
        <p:nvSpPr>
          <p:cNvPr id="11" name="4-конечная звезда 10"/>
          <p:cNvSpPr/>
          <p:nvPr/>
        </p:nvSpPr>
        <p:spPr>
          <a:xfrm>
            <a:off x="3851920" y="1363398"/>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5177798" y="1367852"/>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572264" y="134241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a:t>
            </a:r>
            <a:endParaRPr lang="ru-RU" sz="1400" b="1" dirty="0">
              <a:solidFill>
                <a:schemeClr val="tx1"/>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63401</a:t>
            </a:r>
            <a:endParaRPr lang="ru-RU" sz="1200" b="1" dirty="0">
              <a:solidFill>
                <a:schemeClr val="tx1"/>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67797</a:t>
            </a:r>
            <a:endParaRPr lang="ru-RU" sz="1200" b="1" dirty="0">
              <a:solidFill>
                <a:schemeClr val="tx1"/>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65153</a:t>
            </a:r>
            <a:endParaRPr lang="ru-RU" sz="1200" b="1" dirty="0">
              <a:solidFill>
                <a:schemeClr val="tx1"/>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2017г.</a:t>
            </a:r>
            <a:endParaRPr lang="ru-RU" sz="1400" b="1" dirty="0">
              <a:solidFill>
                <a:schemeClr val="tx1"/>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2018г.</a:t>
            </a:r>
            <a:endParaRPr lang="ru-RU" sz="1400" b="1" dirty="0">
              <a:solidFill>
                <a:schemeClr val="tx1"/>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tx1"/>
                </a:solidFill>
              </a:rPr>
              <a:t>2019г.</a:t>
            </a:r>
            <a:endParaRPr lang="ru-RU" sz="1400" b="1" dirty="0">
              <a:solidFill>
                <a:schemeClr val="tx1"/>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8853</a:t>
            </a:r>
            <a:endParaRPr lang="ru-RU" sz="1200" b="1" dirty="0">
              <a:solidFill>
                <a:schemeClr val="tx1"/>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9135</a:t>
            </a:r>
            <a:endParaRPr lang="ru-RU" sz="1200" b="1" dirty="0">
              <a:solidFill>
                <a:schemeClr val="tx1"/>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tx1"/>
                </a:solidFill>
              </a:rPr>
              <a:t>9395</a:t>
            </a:r>
            <a:endParaRPr lang="ru-RU" sz="1200" b="1" dirty="0">
              <a:solidFill>
                <a:schemeClr val="tx1"/>
              </a:solidFill>
            </a:endParaRPr>
          </a:p>
        </p:txBody>
      </p:sp>
      <p:sp>
        <p:nvSpPr>
          <p:cNvPr id="63" name="Rectangle 35"/>
          <p:cNvSpPr/>
          <p:nvPr/>
        </p:nvSpPr>
        <p:spPr>
          <a:xfrm>
            <a:off x="7460061" y="364437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2765</a:t>
            </a:r>
            <a:endParaRPr lang="ru-RU" sz="1200" b="1" dirty="0">
              <a:solidFill>
                <a:schemeClr val="tx1"/>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2884</a:t>
            </a:r>
            <a:endParaRPr lang="ru-RU" sz="1200" b="1" dirty="0">
              <a:solidFill>
                <a:schemeClr val="tx1"/>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3028</a:t>
            </a:r>
            <a:endParaRPr lang="ru-RU" sz="1200" b="1" dirty="0">
              <a:solidFill>
                <a:schemeClr val="tx1"/>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125</a:t>
            </a:r>
            <a:endParaRPr lang="ru-RU" sz="1200" b="1" dirty="0">
              <a:solidFill>
                <a:schemeClr val="tx1"/>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120</a:t>
            </a:r>
            <a:endParaRPr lang="ru-RU" sz="1200" b="1" dirty="0">
              <a:solidFill>
                <a:schemeClr val="tx1"/>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916</a:t>
            </a:r>
            <a:endParaRPr lang="ru-RU" sz="1200" b="1" dirty="0">
              <a:solidFill>
                <a:schemeClr val="tx1"/>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942</a:t>
            </a:r>
            <a:endParaRPr lang="ru-RU" sz="1200" b="1" dirty="0">
              <a:solidFill>
                <a:schemeClr val="tx1"/>
              </a:solidFill>
            </a:endParaRPr>
          </a:p>
        </p:txBody>
      </p:sp>
      <p:sp>
        <p:nvSpPr>
          <p:cNvPr id="71" name="Rectangle 39"/>
          <p:cNvSpPr/>
          <p:nvPr/>
        </p:nvSpPr>
        <p:spPr>
          <a:xfrm>
            <a:off x="7452194" y="6280671"/>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2445</a:t>
            </a:r>
            <a:endParaRPr lang="ru-RU" sz="1200" b="1" dirty="0">
              <a:solidFill>
                <a:schemeClr val="tx1"/>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tx1"/>
                </a:solidFill>
              </a:rPr>
              <a:t>2</a:t>
            </a:r>
            <a:r>
              <a:rPr lang="ru-RU" sz="1200" b="1" dirty="0" smtClean="0">
                <a:solidFill>
                  <a:schemeClr val="tx1"/>
                </a:solidFill>
              </a:rPr>
              <a:t>540</a:t>
            </a:r>
            <a:endParaRPr lang="ru-RU" sz="1200" b="1" dirty="0">
              <a:solidFill>
                <a:schemeClr val="tx1"/>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2203</a:t>
            </a:r>
            <a:endParaRPr lang="ru-RU" sz="1200" b="1" dirty="0">
              <a:solidFill>
                <a:schemeClr val="tx1"/>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2147</a:t>
            </a:r>
            <a:endParaRPr lang="ru-RU" sz="1200" b="1" dirty="0">
              <a:solidFill>
                <a:schemeClr val="tx1"/>
              </a:solidFill>
            </a:endParaRPr>
          </a:p>
        </p:txBody>
      </p:sp>
      <p:sp>
        <p:nvSpPr>
          <p:cNvPr id="75" name="Rectangle 30"/>
          <p:cNvSpPr/>
          <p:nvPr/>
        </p:nvSpPr>
        <p:spPr>
          <a:xfrm>
            <a:off x="2830365"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18425</a:t>
            </a:r>
            <a:endParaRPr lang="ru-RU" sz="1200" b="1" dirty="0">
              <a:solidFill>
                <a:schemeClr val="tx1"/>
              </a:solidFill>
            </a:endParaRPr>
          </a:p>
        </p:txBody>
      </p:sp>
      <p:sp>
        <p:nvSpPr>
          <p:cNvPr id="77" name="Rectangle 33"/>
          <p:cNvSpPr/>
          <p:nvPr/>
        </p:nvSpPr>
        <p:spPr>
          <a:xfrm>
            <a:off x="2839357" y="616777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1651</a:t>
            </a:r>
            <a:endParaRPr lang="ru-RU" sz="1200" b="1" dirty="0">
              <a:solidFill>
                <a:schemeClr val="tx1"/>
              </a:solidFill>
            </a:endParaRPr>
          </a:p>
        </p:txBody>
      </p:sp>
      <p:sp>
        <p:nvSpPr>
          <p:cNvPr id="78" name="Rectangle 33"/>
          <p:cNvSpPr/>
          <p:nvPr/>
        </p:nvSpPr>
        <p:spPr>
          <a:xfrm>
            <a:off x="3688623" y="61807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1893</a:t>
            </a:r>
            <a:endParaRPr lang="ru-RU" sz="12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939784"/>
          </a:xfrm>
        </p:spPr>
        <p:txBody>
          <a:bodyPr>
            <a:noAutofit/>
          </a:bodyPr>
          <a:lstStyle/>
          <a:p>
            <a:pPr algn="ctr"/>
            <a:r>
              <a:rPr lang="ru-RU" sz="2400" dirty="0" smtClean="0"/>
              <a:t>Структура доходов </a:t>
            </a:r>
            <a:r>
              <a:rPr lang="ru-RU" sz="2400" dirty="0" err="1" smtClean="0"/>
              <a:t>Репьевского</a:t>
            </a:r>
            <a:r>
              <a:rPr lang="ru-RU" sz="2400" dirty="0" smtClean="0"/>
              <a:t> муниципального района на 2017 год</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0562183"/>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Callout 1 5"/>
          <p:cNvSpPr/>
          <p:nvPr/>
        </p:nvSpPr>
        <p:spPr>
          <a:xfrm>
            <a:off x="4593417" y="1341751"/>
            <a:ext cx="2071702" cy="571504"/>
          </a:xfrm>
          <a:prstGeom prst="borderCallout1">
            <a:avLst>
              <a:gd name="adj1" fmla="val 102199"/>
              <a:gd name="adj2" fmla="val 51883"/>
              <a:gd name="adj3" fmla="val 293832"/>
              <a:gd name="adj4" fmla="val 18416"/>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611560" y="1639082"/>
            <a:ext cx="1428760" cy="857256"/>
          </a:xfrm>
          <a:prstGeom prst="borderCallout1">
            <a:avLst>
              <a:gd name="adj1" fmla="val 220891"/>
              <a:gd name="adj2" fmla="val 181833"/>
              <a:gd name="adj3" fmla="val 100150"/>
              <a:gd name="adj4" fmla="val 45103"/>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323528" y="4337122"/>
            <a:ext cx="1359602" cy="898400"/>
          </a:xfrm>
          <a:prstGeom prst="borderCallout1">
            <a:avLst>
              <a:gd name="adj1" fmla="val 51232"/>
              <a:gd name="adj2" fmla="val 100993"/>
              <a:gd name="adj3" fmla="val -1711"/>
              <a:gd name="adj4" fmla="val 223922"/>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Налоговые доходы</a:t>
            </a:r>
            <a:endParaRPr lang="ru-RU" sz="1400" b="1" dirty="0"/>
          </a:p>
        </p:txBody>
      </p:sp>
      <p:sp>
        <p:nvSpPr>
          <p:cNvPr id="10" name="Line Callout 1 9"/>
          <p:cNvSpPr/>
          <p:nvPr/>
        </p:nvSpPr>
        <p:spPr>
          <a:xfrm>
            <a:off x="4932040" y="5733256"/>
            <a:ext cx="1143008" cy="857256"/>
          </a:xfrm>
          <a:prstGeom prst="borderCallout1">
            <a:avLst>
              <a:gd name="adj1" fmla="val 49308"/>
              <a:gd name="adj2" fmla="val 891"/>
              <a:gd name="adj3" fmla="val 10341"/>
              <a:gd name="adj4" fmla="val -86005"/>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1" name="Flowchart: Process 10"/>
          <p:cNvSpPr/>
          <p:nvPr/>
        </p:nvSpPr>
        <p:spPr>
          <a:xfrm>
            <a:off x="6357950" y="2143116"/>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8001024" y="2143116"/>
            <a:ext cx="1000132"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Сумма</a:t>
            </a:r>
            <a:endParaRPr lang="ru-RU" sz="1600" b="1" dirty="0"/>
          </a:p>
        </p:txBody>
      </p:sp>
      <p:sp>
        <p:nvSpPr>
          <p:cNvPr id="13" name="Rectangle 12"/>
          <p:cNvSpPr/>
          <p:nvPr/>
        </p:nvSpPr>
        <p:spPr>
          <a:xfrm>
            <a:off x="6357950" y="2857496"/>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Дотации</a:t>
            </a:r>
            <a:endParaRPr lang="ru-RU" sz="1600" dirty="0">
              <a:solidFill>
                <a:schemeClr val="tx1"/>
              </a:solidFill>
            </a:endParaRPr>
          </a:p>
        </p:txBody>
      </p:sp>
      <p:sp>
        <p:nvSpPr>
          <p:cNvPr id="14" name="Rectangle 13"/>
          <p:cNvSpPr/>
          <p:nvPr/>
        </p:nvSpPr>
        <p:spPr>
          <a:xfrm>
            <a:off x="8001024" y="2857496"/>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30866</a:t>
            </a:r>
            <a:endParaRPr lang="ru-RU" sz="1400" b="1" dirty="0"/>
          </a:p>
        </p:txBody>
      </p:sp>
      <p:sp>
        <p:nvSpPr>
          <p:cNvPr id="15" name="Rectangle 14"/>
          <p:cNvSpPr/>
          <p:nvPr/>
        </p:nvSpPr>
        <p:spPr>
          <a:xfrm>
            <a:off x="6357950" y="3500438"/>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Субвенции</a:t>
            </a:r>
            <a:endParaRPr lang="ru-RU" sz="1600" dirty="0">
              <a:solidFill>
                <a:schemeClr val="tx1"/>
              </a:solidFill>
            </a:endParaRPr>
          </a:p>
        </p:txBody>
      </p:sp>
      <p:sp>
        <p:nvSpPr>
          <p:cNvPr id="16" name="Rectangle 15"/>
          <p:cNvSpPr/>
          <p:nvPr/>
        </p:nvSpPr>
        <p:spPr>
          <a:xfrm>
            <a:off x="8001024" y="3500438"/>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105531,7</a:t>
            </a:r>
            <a:endParaRPr lang="ru-RU" sz="1400" b="1" dirty="0"/>
          </a:p>
        </p:txBody>
      </p:sp>
      <p:sp>
        <p:nvSpPr>
          <p:cNvPr id="17" name="Rectangle 16"/>
          <p:cNvSpPr/>
          <p:nvPr/>
        </p:nvSpPr>
        <p:spPr>
          <a:xfrm>
            <a:off x="6357950" y="4143380"/>
            <a:ext cx="155734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Субсидии</a:t>
            </a:r>
            <a:endParaRPr lang="ru-RU" sz="1600" dirty="0">
              <a:solidFill>
                <a:schemeClr val="tx1"/>
              </a:solidFill>
            </a:endParaRPr>
          </a:p>
        </p:txBody>
      </p:sp>
      <p:sp>
        <p:nvSpPr>
          <p:cNvPr id="18" name="Rectangle 17"/>
          <p:cNvSpPr/>
          <p:nvPr/>
        </p:nvSpPr>
        <p:spPr>
          <a:xfrm>
            <a:off x="8001024" y="4143380"/>
            <a:ext cx="1000132"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82124,1</a:t>
            </a:r>
            <a:endParaRPr lang="ru-RU" sz="1400" b="1" dirty="0"/>
          </a:p>
        </p:txBody>
      </p:sp>
      <p:sp>
        <p:nvSpPr>
          <p:cNvPr id="19" name="Rectangle 18"/>
          <p:cNvSpPr/>
          <p:nvPr/>
        </p:nvSpPr>
        <p:spPr>
          <a:xfrm>
            <a:off x="6357950" y="4786322"/>
            <a:ext cx="1571636" cy="11430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smtClean="0">
                <a:solidFill>
                  <a:schemeClr val="tx1"/>
                </a:solidFill>
              </a:rPr>
              <a:t>Иные</a:t>
            </a:r>
            <a:r>
              <a:rPr lang="ru-RU" sz="1600" dirty="0" smtClean="0"/>
              <a:t> </a:t>
            </a:r>
            <a:r>
              <a:rPr lang="ru-RU" sz="1600" dirty="0" smtClean="0">
                <a:solidFill>
                  <a:schemeClr val="tx1"/>
                </a:solidFill>
              </a:rPr>
              <a:t>межбюджетные</a:t>
            </a:r>
            <a:r>
              <a:rPr lang="ru-RU" sz="1600" dirty="0" smtClean="0"/>
              <a:t> </a:t>
            </a:r>
            <a:r>
              <a:rPr lang="ru-RU" sz="1600" dirty="0" smtClean="0">
                <a:solidFill>
                  <a:schemeClr val="tx1"/>
                </a:solidFill>
              </a:rPr>
              <a:t>трансферты</a:t>
            </a:r>
            <a:endParaRPr lang="ru-RU" sz="1600" dirty="0">
              <a:solidFill>
                <a:schemeClr val="tx1"/>
              </a:solidFill>
            </a:endParaRPr>
          </a:p>
        </p:txBody>
      </p:sp>
      <p:sp>
        <p:nvSpPr>
          <p:cNvPr id="20" name="Rectangle 19"/>
          <p:cNvSpPr/>
          <p:nvPr/>
        </p:nvSpPr>
        <p:spPr>
          <a:xfrm>
            <a:off x="8001024" y="4786322"/>
            <a:ext cx="1000132"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11064,5</a:t>
            </a:r>
            <a:endParaRPr lang="ru-RU" sz="1400" b="1" dirty="0"/>
          </a:p>
        </p:txBody>
      </p:sp>
      <p:sp>
        <p:nvSpPr>
          <p:cNvPr id="21" name="Rounded Rectangle 20"/>
          <p:cNvSpPr/>
          <p:nvPr/>
        </p:nvSpPr>
        <p:spPr>
          <a:xfrm>
            <a:off x="7786710" y="1500174"/>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51128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1">
                    <a:lumMod val="75000"/>
                  </a:schemeClr>
                </a:solidFill>
              </a:rPr>
              <a:t>             Межбюджетные трансферты </a:t>
            </a:r>
            <a:r>
              <a:rPr lang="ru-RU" sz="1600" dirty="0" smtClean="0">
                <a:solidFill>
                  <a:schemeClr val="accent1">
                    <a:lumMod val="75000"/>
                  </a:schemeClr>
                </a:solidFill>
              </a:rPr>
              <a:t>– </a:t>
            </a:r>
            <a:r>
              <a:rPr lang="ru-RU" sz="1600" b="1" dirty="0" smtClean="0">
                <a:solidFill>
                  <a:schemeClr val="accent1">
                    <a:lumMod val="75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1">
                    <a:lumMod val="75000"/>
                  </a:schemeClr>
                </a:solidFill>
              </a:rPr>
            </a:br>
            <a:endParaRPr lang="ru-RU" sz="1600" b="1" dirty="0">
              <a:solidFill>
                <a:schemeClr val="accent1">
                  <a:lumMod val="75000"/>
                </a:schemeClr>
              </a:solidFill>
            </a:endParaRPr>
          </a:p>
        </p:txBody>
      </p:sp>
      <p:sp>
        <p:nvSpPr>
          <p:cNvPr id="3" name="Content Placeholder 2"/>
          <p:cNvSpPr>
            <a:spLocks noGrp="1"/>
          </p:cNvSpPr>
          <p:nvPr>
            <p:ph idx="1"/>
          </p:nvPr>
        </p:nvSpPr>
        <p:spPr>
          <a:xfrm>
            <a:off x="428596" y="1643050"/>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28596" y="1714488"/>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57752" y="1714488"/>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t>Определение</a:t>
            </a:r>
            <a:endParaRPr lang="ru-RU" sz="2000" b="1" dirty="0"/>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tx1"/>
                </a:solidFill>
              </a:rPr>
              <a:t>бюджетные средства, </a:t>
            </a:r>
            <a:r>
              <a:rPr lang="ru-RU" sz="1400" b="1" dirty="0" smtClean="0">
                <a:solidFill>
                  <a:schemeClr val="tx1"/>
                </a:solidFill>
              </a:rPr>
              <a:t>предоставляемые бюджету</a:t>
            </a:r>
            <a:r>
              <a:rPr lang="ru-RU" sz="1400" b="1" dirty="0">
                <a:solidFill>
                  <a:schemeClr val="tx1"/>
                </a:solidFill>
              </a:rPr>
              <a:t> другого уровня </a:t>
            </a:r>
            <a:r>
              <a:rPr lang="ru-RU" sz="1400" b="1" dirty="0" smtClean="0">
                <a:solidFill>
                  <a:schemeClr val="tx1"/>
                </a:solidFill>
              </a:rPr>
              <a:t>бюджетной </a:t>
            </a:r>
            <a:r>
              <a:rPr lang="ru-RU" sz="1400" b="1" dirty="0">
                <a:solidFill>
                  <a:schemeClr val="tx1"/>
                </a:solidFill>
              </a:rPr>
              <a:t>системы </a:t>
            </a:r>
            <a:r>
              <a:rPr lang="ru-RU" sz="1400" b="1" dirty="0" smtClean="0">
                <a:solidFill>
                  <a:schemeClr val="tx1"/>
                </a:solidFill>
              </a:rPr>
              <a:t>РФ</a:t>
            </a:r>
            <a:r>
              <a:rPr lang="ru-RU" sz="1400" b="1" dirty="0">
                <a:solidFill>
                  <a:schemeClr val="tx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tx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714488"/>
            <a:ext cx="7858180" cy="4500594"/>
          </a:xfrm>
        </p:spPr>
        <p:txBody>
          <a:bodyPr>
            <a:normAutofit/>
          </a:bodyPr>
          <a:lstStyle/>
          <a:p>
            <a:r>
              <a:rPr lang="ru-RU" sz="1600" b="0" cap="none" dirty="0" smtClean="0"/>
              <a:t>Обязательное опубликование в средствах массовой  информации утвержденных бюджетов и отчетов об их исполнении</a:t>
            </a:r>
            <a:r>
              <a:rPr lang="en-US" sz="1600" b="0" cap="none" dirty="0" smtClean="0"/>
              <a:t>;</a:t>
            </a:r>
            <a:r>
              <a:rPr lang="ru-RU" sz="1600" b="0" cap="none" dirty="0" smtClean="0"/>
              <a:t/>
            </a:r>
            <a:br>
              <a:rPr lang="ru-RU" sz="1600" b="0" cap="none" dirty="0" smtClean="0"/>
            </a:br>
            <a:r>
              <a:rPr lang="ru-RU" sz="1600" b="0" cap="none" dirty="0" smtClean="0"/>
              <a:t/>
            </a:r>
            <a:br>
              <a:rPr lang="ru-RU" sz="1600" b="0" cap="none" dirty="0" smtClean="0"/>
            </a:br>
            <a:r>
              <a:rPr lang="ru-RU" sz="1600" b="0" cap="none" dirty="0" smtClean="0"/>
              <a:t>Доступность иных сведений о бюджетах</a:t>
            </a:r>
            <a:r>
              <a:rPr lang="en-US" sz="1600" b="0" cap="none" dirty="0" smtClean="0"/>
              <a:t>;</a:t>
            </a:r>
            <a:r>
              <a:rPr lang="ru-RU" sz="1600" b="0" cap="none" dirty="0" smtClean="0"/>
              <a:t/>
            </a:r>
            <a:br>
              <a:rPr lang="ru-RU" sz="1600" b="0" cap="none" dirty="0" smtClean="0"/>
            </a:br>
            <a:r>
              <a:rPr lang="ru-RU" sz="1600" b="0" cap="none" dirty="0"/>
              <a:t/>
            </a:r>
            <a:br>
              <a:rPr lang="ru-RU" sz="1600" b="0" cap="none" dirty="0"/>
            </a:br>
            <a:r>
              <a:rPr lang="ru-RU" sz="1600" b="0" cap="none" dirty="0" smtClean="0"/>
              <a:t>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600" b="0" cap="none" dirty="0" smtClean="0"/>
              <a:t>;</a:t>
            </a:r>
            <a:r>
              <a:rPr lang="ru-RU" sz="1600" b="0" cap="none" dirty="0" smtClean="0"/>
              <a:t/>
            </a:r>
            <a:br>
              <a:rPr lang="ru-RU" sz="1600" b="0" cap="none" dirty="0" smtClean="0"/>
            </a:br>
            <a:r>
              <a:rPr lang="ru-RU" sz="1600" b="0" cap="none" dirty="0"/>
              <a:t/>
            </a:r>
            <a:br>
              <a:rPr lang="ru-RU" sz="1600" b="0" cap="none" dirty="0"/>
            </a:br>
            <a:r>
              <a:rPr lang="ru-RU" sz="1600" b="0" cap="none" dirty="0" smtClean="0"/>
              <a:t>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600" b="0" cap="none" dirty="0" smtClean="0"/>
            </a:br>
            <a:r>
              <a:rPr lang="ru-RU" sz="1600" b="0" cap="none" dirty="0"/>
              <a:t> </a:t>
            </a:r>
            <a:r>
              <a:rPr lang="ru-RU" sz="1600" b="0" cap="none" dirty="0" smtClean="0"/>
              <a:t>                                                                                             </a:t>
            </a:r>
            <a:r>
              <a:rPr lang="ru-RU" sz="1600" b="0" i="1" cap="none" dirty="0" smtClean="0"/>
              <a:t>Бюджетный кодекс</a:t>
            </a:r>
            <a:br>
              <a:rPr lang="ru-RU" sz="1600" b="0" i="1" cap="none" dirty="0" smtClean="0"/>
            </a:br>
            <a:r>
              <a:rPr lang="ru-RU" sz="1600" b="0" i="1" cap="none" dirty="0"/>
              <a:t> </a:t>
            </a:r>
            <a:r>
              <a:rPr lang="ru-RU" sz="1600" b="0" i="1" cap="none" dirty="0" smtClean="0"/>
              <a:t>                                                                                             Российской Федерации</a:t>
            </a:r>
            <a:br>
              <a:rPr lang="ru-RU" sz="1600" b="0" i="1" cap="none" dirty="0" smtClean="0"/>
            </a:br>
            <a:r>
              <a:rPr lang="ru-RU" sz="1600" b="0" i="1" cap="none" dirty="0"/>
              <a:t> </a:t>
            </a:r>
            <a:r>
              <a:rPr lang="ru-RU" sz="1600" b="0" i="1" cap="none" dirty="0" smtClean="0"/>
              <a:t>                                                                                             статья 36</a:t>
            </a:r>
            <a:endParaRPr lang="ru-RU" sz="1600" b="0" cap="none" dirty="0"/>
          </a:p>
        </p:txBody>
      </p:sp>
      <p:sp>
        <p:nvSpPr>
          <p:cNvPr id="3" name="Text Placeholder 2"/>
          <p:cNvSpPr>
            <a:spLocks noGrp="1"/>
          </p:cNvSpPr>
          <p:nvPr>
            <p:ph type="body" idx="1"/>
          </p:nvPr>
        </p:nvSpPr>
        <p:spPr>
          <a:xfrm>
            <a:off x="611560" y="285729"/>
            <a:ext cx="7883153" cy="911023"/>
          </a:xfrm>
        </p:spPr>
        <p:txBody>
          <a:bodyPr>
            <a:noAutofit/>
          </a:bodyPr>
          <a:lstStyle/>
          <a:p>
            <a:pPr algn="ctr"/>
            <a:r>
              <a:rPr lang="ru-RU" b="1" dirty="0" smtClean="0">
                <a:solidFill>
                  <a:schemeClr val="tx1"/>
                </a:solidFill>
              </a:rPr>
              <a:t>Принцип прозрачности (открытости) </a:t>
            </a:r>
          </a:p>
          <a:p>
            <a:pPr algn="ctr"/>
            <a:r>
              <a:rPr lang="ru-RU" b="1" dirty="0" smtClean="0">
                <a:solidFill>
                  <a:schemeClr val="tx1"/>
                </a:solidFill>
              </a:rPr>
              <a:t>бюджетной системы Российской Федерации</a:t>
            </a:r>
          </a:p>
          <a:p>
            <a:pPr algn="ctr"/>
            <a:r>
              <a:rPr lang="ru-RU" b="1" dirty="0">
                <a:solidFill>
                  <a:schemeClr val="tx1"/>
                </a:solidFill>
              </a:rPr>
              <a:t>о</a:t>
            </a:r>
            <a:r>
              <a:rPr lang="ru-RU" b="1" dirty="0" smtClean="0">
                <a:solidFill>
                  <a:schemeClr val="tx1"/>
                </a:solidFill>
              </a:rPr>
              <a:t>значает</a:t>
            </a:r>
            <a:r>
              <a:rPr lang="en-US" b="1" dirty="0" smtClean="0">
                <a:solidFill>
                  <a:schemeClr val="tx1"/>
                </a:solidFill>
              </a:rPr>
              <a:t>:</a:t>
            </a:r>
            <a:r>
              <a:rPr lang="ru-RU" b="1" dirty="0" smtClean="0">
                <a:solidFill>
                  <a:schemeClr val="tx1"/>
                </a:solidFill>
              </a:rPr>
              <a:t> </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547664" y="286937"/>
            <a:ext cx="6840760" cy="47776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solidFill>
                  <a:schemeClr val="tx1"/>
                </a:solidFill>
              </a:rPr>
              <a:t>Чем отличаются дотации и субсидии от субвенции?</a:t>
            </a:r>
            <a:endParaRPr lang="ru-RU" dirty="0">
              <a:solidFill>
                <a:schemeClr val="tx1"/>
              </a:solidFill>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tx1"/>
                </a:solidFill>
                <a:latin typeface="arial" panose="020B0604020202020204" pitchFamily="34" charset="0"/>
              </a:rPr>
              <a:t>Отличие </a:t>
            </a:r>
            <a:r>
              <a:rPr lang="ru-RU" sz="1600" b="1" dirty="0">
                <a:solidFill>
                  <a:schemeClr val="tx1"/>
                </a:solidFill>
                <a:latin typeface="arial" panose="020B0604020202020204" pitchFamily="34" charset="0"/>
              </a:rPr>
              <a:t>дотации от субвенции</a:t>
            </a:r>
          </a:p>
          <a:p>
            <a:pPr algn="just">
              <a:buFont typeface="+mj-lt"/>
              <a:buAutoNum type="arabicPeriod"/>
            </a:pPr>
            <a:r>
              <a:rPr lang="ru-RU" sz="1200" b="1" dirty="0">
                <a:solidFill>
                  <a:schemeClr val="tx1"/>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tx1"/>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tx1"/>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tx1"/>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tx1"/>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tx1"/>
                </a:solidFill>
                <a:latin typeface="Arial" panose="020B0604020202020204" pitchFamily="34" charset="0"/>
                <a:cs typeface="Arial" panose="020B0604020202020204" pitchFamily="34" charset="0"/>
              </a:rPr>
              <a:t>О</a:t>
            </a:r>
            <a:r>
              <a:rPr lang="ru-RU" sz="1600" b="1" dirty="0" smtClean="0">
                <a:solidFill>
                  <a:schemeClr val="tx1"/>
                </a:solidFill>
                <a:latin typeface="Arial" panose="020B0604020202020204" pitchFamily="34" charset="0"/>
                <a:cs typeface="Arial" panose="020B0604020202020204" pitchFamily="34" charset="0"/>
              </a:rPr>
              <a:t>тличие </a:t>
            </a:r>
            <a:r>
              <a:rPr lang="ru-RU" sz="1600" b="1" dirty="0">
                <a:solidFill>
                  <a:schemeClr val="tx1"/>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tx1"/>
                </a:solidFill>
                <a:latin typeface="Arial" panose="020B0604020202020204" pitchFamily="34" charset="0"/>
                <a:cs typeface="Arial" panose="020B0604020202020204" pitchFamily="34" charset="0"/>
              </a:rPr>
              <a:t>1.Возвратность</a:t>
            </a:r>
            <a:r>
              <a:rPr lang="ru-RU" sz="1200" b="1" dirty="0">
                <a:solidFill>
                  <a:schemeClr val="tx1"/>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tx1"/>
                </a:solidFill>
                <a:latin typeface="Arial" panose="020B0604020202020204" pitchFamily="34" charset="0"/>
                <a:cs typeface="Arial" panose="020B0604020202020204" pitchFamily="34" charset="0"/>
              </a:rPr>
              <a:t>2.Круг </a:t>
            </a:r>
            <a:r>
              <a:rPr lang="ru-RU" sz="1200" b="1" dirty="0">
                <a:solidFill>
                  <a:schemeClr val="tx1"/>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tx1"/>
                </a:solidFill>
                <a:latin typeface="Arial" panose="020B0604020202020204" pitchFamily="34" charset="0"/>
                <a:cs typeface="Arial" panose="020B0604020202020204" pitchFamily="34" charset="0"/>
              </a:rPr>
              <a:t>3.Условия </a:t>
            </a:r>
            <a:r>
              <a:rPr lang="ru-RU" sz="1200" b="1" dirty="0">
                <a:solidFill>
                  <a:schemeClr val="tx1"/>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tx1"/>
                </a:solidFill>
                <a:latin typeface="Arial" panose="020B0604020202020204" pitchFamily="34" charset="0"/>
                <a:cs typeface="Arial" panose="020B0604020202020204" pitchFamily="34" charset="0"/>
              </a:rPr>
              <a:t>4.Объём </a:t>
            </a:r>
            <a:r>
              <a:rPr lang="ru-RU" sz="1200" b="1" dirty="0">
                <a:solidFill>
                  <a:schemeClr val="tx1"/>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tx1"/>
                </a:solidFill>
                <a:latin typeface="Arial" panose="020B0604020202020204" pitchFamily="34" charset="0"/>
                <a:cs typeface="Arial" panose="020B0604020202020204" pitchFamily="34" charset="0"/>
              </a:rPr>
              <a:t>5.Форма</a:t>
            </a:r>
            <a:r>
              <a:rPr lang="ru-RU" sz="1200" b="1" dirty="0">
                <a:solidFill>
                  <a:schemeClr val="tx1"/>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tx1"/>
                </a:solidFill>
                <a:latin typeface="Arial" panose="020B0604020202020204" pitchFamily="34" charset="0"/>
                <a:cs typeface="Arial" panose="020B0604020202020204" pitchFamily="34" charset="0"/>
              </a:rPr>
              <a:t>в натуральной.</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403648" y="188640"/>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latin typeface="Arial" panose="020B0604020202020204" pitchFamily="34" charset="0"/>
                <a:cs typeface="Arial" panose="020B0604020202020204" pitchFamily="34" charset="0"/>
              </a:rPr>
              <a:t>Что такое межбюджетные отношения</a:t>
            </a:r>
            <a:r>
              <a:rPr lang="en-US" b="1" dirty="0" smtClean="0">
                <a:solidFill>
                  <a:schemeClr val="accent1">
                    <a:lumMod val="75000"/>
                  </a:schemeClr>
                </a:solidFill>
                <a:latin typeface="Arial" panose="020B0604020202020204" pitchFamily="34" charset="0"/>
                <a:cs typeface="Arial" panose="020B0604020202020204" pitchFamily="34" charset="0"/>
              </a:rPr>
              <a:t>?</a:t>
            </a:r>
            <a:endParaRPr lang="ru-RU" b="1" dirty="0">
              <a:solidFill>
                <a:schemeClr val="accent1">
                  <a:lumMod val="75000"/>
                </a:schemeClr>
              </a:solidFill>
              <a:latin typeface="Arial" panose="020B0604020202020204" pitchFamily="34" charset="0"/>
              <a:cs typeface="Arial" panose="020B0604020202020204" pitchFamily="34" charset="0"/>
            </a:endParaRPr>
          </a:p>
        </p:txBody>
      </p:sp>
      <p:sp>
        <p:nvSpPr>
          <p:cNvPr id="3" name="Овал 2"/>
          <p:cNvSpPr/>
          <p:nvPr/>
        </p:nvSpPr>
        <p:spPr>
          <a:xfrm>
            <a:off x="755576" y="1101784"/>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1">
                    <a:lumMod val="75000"/>
                  </a:schemeClr>
                </a:solidFill>
              </a:rPr>
              <a:t>Бюджет Воронежской области</a:t>
            </a:r>
            <a:endParaRPr lang="ru-RU" sz="1600" b="1" dirty="0">
              <a:solidFill>
                <a:schemeClr val="accent1">
                  <a:lumMod val="75000"/>
                </a:schemeClr>
              </a:solidFill>
            </a:endParaRPr>
          </a:p>
        </p:txBody>
      </p:sp>
      <p:sp>
        <p:nvSpPr>
          <p:cNvPr id="4" name="Овал 3"/>
          <p:cNvSpPr/>
          <p:nvPr/>
        </p:nvSpPr>
        <p:spPr>
          <a:xfrm>
            <a:off x="3597450" y="2954581"/>
            <a:ext cx="2388074" cy="1296144"/>
          </a:xfrm>
          <a:prstGeom prst="ellipse">
            <a:avLst/>
          </a:prstGeom>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75000"/>
                  </a:schemeClr>
                </a:solidFill>
              </a:rPr>
              <a:t>Бюджет </a:t>
            </a:r>
            <a:r>
              <a:rPr lang="ru-RU" sz="1400" b="1" dirty="0" err="1" smtClean="0">
                <a:solidFill>
                  <a:schemeClr val="accent1">
                    <a:lumMod val="75000"/>
                  </a:schemeClr>
                </a:solidFill>
              </a:rPr>
              <a:t>Репьевского</a:t>
            </a:r>
            <a:r>
              <a:rPr lang="ru-RU" sz="1400" b="1" dirty="0" smtClean="0">
                <a:solidFill>
                  <a:schemeClr val="accent1">
                    <a:lumMod val="75000"/>
                  </a:schemeClr>
                </a:solidFill>
              </a:rPr>
              <a:t> муниципального района</a:t>
            </a:r>
            <a:endParaRPr lang="ru-RU" sz="1400" b="1" dirty="0">
              <a:solidFill>
                <a:schemeClr val="accent1">
                  <a:lumMod val="75000"/>
                </a:schemeClr>
              </a:solidFill>
            </a:endParaRPr>
          </a:p>
        </p:txBody>
      </p:sp>
      <p:sp>
        <p:nvSpPr>
          <p:cNvPr id="5" name="Овал 4"/>
          <p:cNvSpPr/>
          <p:nvPr/>
        </p:nvSpPr>
        <p:spPr>
          <a:xfrm>
            <a:off x="6735621" y="4795681"/>
            <a:ext cx="2228867" cy="1296144"/>
          </a:xfrm>
          <a:prstGeom prst="ellipse">
            <a:avLst/>
          </a:prstGeom>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1">
                    <a:lumMod val="75000"/>
                  </a:schemeClr>
                </a:solidFill>
              </a:rPr>
              <a:t>Бюджеты поселений</a:t>
            </a:r>
            <a:endParaRPr lang="ru-RU" sz="1600" b="1" dirty="0">
              <a:solidFill>
                <a:schemeClr val="accent1">
                  <a:lumMod val="75000"/>
                </a:schemeClr>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409020" y="309945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chemeClr val="accent1">
                    <a:lumMod val="75000"/>
                  </a:schemeClr>
                </a:solidFill>
              </a:rPr>
              <a:t>Межбюджетные отношения - это </a:t>
            </a:r>
            <a:r>
              <a:rPr lang="ru-RU" sz="1200" b="1" dirty="0">
                <a:solidFill>
                  <a:schemeClr val="accent1">
                    <a:lumMod val="75000"/>
                  </a:schemeClr>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11" name="Овал 10"/>
          <p:cNvSpPr/>
          <p:nvPr/>
        </p:nvSpPr>
        <p:spPr>
          <a:xfrm>
            <a:off x="409374" y="2513419"/>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Дотации</a:t>
            </a:r>
            <a:endParaRPr lang="ru-RU" sz="1400" b="1" dirty="0"/>
          </a:p>
        </p:txBody>
      </p:sp>
      <p:sp>
        <p:nvSpPr>
          <p:cNvPr id="12" name="Овал 11"/>
          <p:cNvSpPr/>
          <p:nvPr/>
        </p:nvSpPr>
        <p:spPr>
          <a:xfrm>
            <a:off x="409375" y="3329316"/>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Субсидии.</a:t>
            </a:r>
            <a:endParaRPr lang="ru-RU" sz="1400" b="1" dirty="0"/>
          </a:p>
        </p:txBody>
      </p:sp>
      <p:sp>
        <p:nvSpPr>
          <p:cNvPr id="13" name="Овал 12"/>
          <p:cNvSpPr/>
          <p:nvPr/>
        </p:nvSpPr>
        <p:spPr>
          <a:xfrm>
            <a:off x="409375" y="4224473"/>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Субвенции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438246" y="5084142"/>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t>Иные межбюджетные трансферты</a:t>
            </a:r>
            <a:endParaRPr lang="ru-RU" sz="1200" b="1" dirty="0"/>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6100681" y="4918196"/>
            <a:ext cx="514712" cy="481567"/>
          </a:xfrm>
          <a:prstGeom prst="rightArrow">
            <a:avLst/>
          </a:prstGeom>
          <a:solidFill>
            <a:schemeClr val="accent6">
              <a:lumMod val="75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6130702" y="5842733"/>
            <a:ext cx="514712" cy="550859"/>
          </a:xfrm>
          <a:prstGeom prst="rightArrow">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740308" y="4674933"/>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Дотации на выравнивание бюджетной </a:t>
            </a:r>
            <a:r>
              <a:rPr lang="ru-RU" sz="1100" b="1" dirty="0" smtClean="0">
                <a:solidFill>
                  <a:schemeClr val="accent1">
                    <a:lumMod val="75000"/>
                  </a:schemeClr>
                </a:solidFill>
              </a:rPr>
              <a:t>обеспеченности</a:t>
            </a:r>
            <a:r>
              <a:rPr lang="ru-RU" sz="1100" b="1" dirty="0" smtClean="0"/>
              <a:t>.</a:t>
            </a:r>
            <a:endParaRPr lang="ru-RU" sz="1100" dirty="0"/>
          </a:p>
        </p:txBody>
      </p:sp>
      <p:sp>
        <p:nvSpPr>
          <p:cNvPr id="24" name="Скругленный прямоугольник 23"/>
          <p:cNvSpPr/>
          <p:nvPr/>
        </p:nvSpPr>
        <p:spPr>
          <a:xfrm>
            <a:off x="3727076" y="5803365"/>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Дотации на поддержку мер по обеспечению сбалансированности местных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796908"/>
          </a:xfrm>
        </p:spPr>
        <p:txBody>
          <a:bodyPr>
            <a:normAutofit/>
          </a:bodyPr>
          <a:lstStyle/>
          <a:p>
            <a:pPr algn="ctr"/>
            <a:r>
              <a:rPr lang="ru-RU" sz="2800" dirty="0" smtClean="0"/>
              <a:t>Расходы бюджета</a:t>
            </a:r>
            <a:endParaRPr lang="ru-RU" sz="2800" dirty="0"/>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357158" y="2786058"/>
            <a:ext cx="2000264" cy="14287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500298" y="2786058"/>
            <a:ext cx="2000264" cy="1500198"/>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714876" y="2786058"/>
            <a:ext cx="20002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58016" y="2786058"/>
            <a:ext cx="1928826" cy="1500198"/>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99236"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539702" y="2143116"/>
            <a:ext cx="372295"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01899"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311855" y="213620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765168"/>
            <a:ext cx="3286311" cy="211109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33552"/>
            <a:ext cx="6589199" cy="1280890"/>
          </a:xfrm>
        </p:spPr>
        <p:txBody>
          <a:bodyPr>
            <a:normAutofit fontScale="90000"/>
          </a:bodyPr>
          <a:lstStyle/>
          <a:p>
            <a:r>
              <a:rPr lang="ru-RU" sz="2200" b="1" dirty="0" smtClean="0">
                <a:solidFill>
                  <a:srgbClr val="FF0000"/>
                </a:solidFill>
              </a:rPr>
              <a:t>      Понятие и типы расходных обязательств</a:t>
            </a:r>
            <a:r>
              <a:rPr lang="ru-RU" sz="2800" dirty="0" smtClean="0"/>
              <a:t/>
            </a:r>
            <a:br>
              <a:rPr lang="ru-RU" sz="2800" dirty="0" smtClean="0"/>
            </a:br>
            <a:r>
              <a:rPr lang="ru-RU" sz="2200" b="1" dirty="0" smtClean="0">
                <a:solidFill>
                  <a:srgbClr val="00B050"/>
                </a:solidFill>
              </a:rPr>
              <a:t>Расходное обязательство</a:t>
            </a:r>
            <a:r>
              <a:rPr lang="ru-RU" sz="2200" b="1" dirty="0" smtClean="0"/>
              <a:t>-это обязанность выплатить денежные средства из соответствующего бюджеты</a:t>
            </a:r>
            <a:endParaRPr lang="ru-RU" sz="2200" dirty="0"/>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endParaRPr lang="ru-RU" dirty="0" smtClean="0"/>
          </a:p>
          <a:p>
            <a:endParaRPr lang="ru-RU" dirty="0" smtClean="0"/>
          </a:p>
          <a:p>
            <a:endParaRPr lang="ru-RU" dirty="0" smtClean="0"/>
          </a:p>
          <a:p>
            <a:endParaRPr lang="ru-RU" dirty="0"/>
          </a:p>
        </p:txBody>
      </p:sp>
      <p:sp>
        <p:nvSpPr>
          <p:cNvPr id="4" name="Rectangle 3"/>
          <p:cNvSpPr/>
          <p:nvPr/>
        </p:nvSpPr>
        <p:spPr>
          <a:xfrm>
            <a:off x="571472" y="1571612"/>
            <a:ext cx="3357586"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571612"/>
            <a:ext cx="4572032"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tx1"/>
                </a:solidFill>
              </a:rPr>
              <a:t>Основания для возникновения и оплаты</a:t>
            </a:r>
            <a:endParaRPr lang="ru-RU" sz="2000" b="1" dirty="0">
              <a:solidFill>
                <a:schemeClr val="tx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tx1"/>
                </a:solidFill>
              </a:rPr>
              <a:t>Публичные</a:t>
            </a:r>
            <a:endParaRPr lang="ru-RU" b="1" dirty="0">
              <a:solidFill>
                <a:schemeClr val="tx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0504"/>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858312" cy="72547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142844" y="1071546"/>
            <a:ext cx="8858312" cy="5572164"/>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1071546"/>
            <a:ext cx="500066" cy="2786082"/>
          </a:xfrm>
          <a:prstGeom prst="flowChartProcess">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Общегосударственные вопросы</a:t>
            </a:r>
            <a:endParaRPr lang="ru-RU" dirty="0"/>
          </a:p>
        </p:txBody>
      </p:sp>
      <p:sp>
        <p:nvSpPr>
          <p:cNvPr id="5" name="Rectangle 4"/>
          <p:cNvSpPr/>
          <p:nvPr/>
        </p:nvSpPr>
        <p:spPr>
          <a:xfrm>
            <a:off x="709195" y="1071546"/>
            <a:ext cx="428628"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Национальная оборона</a:t>
            </a:r>
            <a:endParaRPr lang="ru-RU" dirty="0"/>
          </a:p>
        </p:txBody>
      </p:sp>
      <p:sp>
        <p:nvSpPr>
          <p:cNvPr id="6" name="Rectangle 5"/>
          <p:cNvSpPr/>
          <p:nvPr/>
        </p:nvSpPr>
        <p:spPr>
          <a:xfrm>
            <a:off x="1209261" y="1071546"/>
            <a:ext cx="1000132" cy="2786082"/>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dirty="0" smtClean="0"/>
              <a:t>Национальная безопасность и правоохранительная деятельности</a:t>
            </a:r>
            <a:endParaRPr lang="ru-RU" dirty="0"/>
          </a:p>
        </p:txBody>
      </p:sp>
      <p:sp>
        <p:nvSpPr>
          <p:cNvPr id="7" name="Rectangle 6"/>
          <p:cNvSpPr/>
          <p:nvPr/>
        </p:nvSpPr>
        <p:spPr>
          <a:xfrm>
            <a:off x="2285984" y="1071546"/>
            <a:ext cx="42862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Национальная экономика</a:t>
            </a:r>
            <a:endParaRPr lang="ru-RU" dirty="0"/>
          </a:p>
        </p:txBody>
      </p:sp>
      <p:sp>
        <p:nvSpPr>
          <p:cNvPr id="8" name="Rectangle 7"/>
          <p:cNvSpPr/>
          <p:nvPr/>
        </p:nvSpPr>
        <p:spPr>
          <a:xfrm>
            <a:off x="2786050" y="1071546"/>
            <a:ext cx="500066" cy="2786082"/>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dirty="0" smtClean="0"/>
              <a:t>Жилищно-коммунальное хозяйство</a:t>
            </a:r>
            <a:endParaRPr lang="ru-RU" sz="1600" dirty="0"/>
          </a:p>
        </p:txBody>
      </p:sp>
      <p:sp>
        <p:nvSpPr>
          <p:cNvPr id="9" name="Rectangle 8"/>
          <p:cNvSpPr/>
          <p:nvPr/>
        </p:nvSpPr>
        <p:spPr>
          <a:xfrm>
            <a:off x="3357554" y="1071546"/>
            <a:ext cx="500066" cy="2786082"/>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Охрана окружающей среды</a:t>
            </a:r>
            <a:endParaRPr lang="ru-RU" dirty="0"/>
          </a:p>
        </p:txBody>
      </p:sp>
      <p:sp>
        <p:nvSpPr>
          <p:cNvPr id="10" name="Rectangle 9"/>
          <p:cNvSpPr/>
          <p:nvPr/>
        </p:nvSpPr>
        <p:spPr>
          <a:xfrm>
            <a:off x="3929058" y="1071546"/>
            <a:ext cx="357190"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Образование</a:t>
            </a:r>
            <a:endParaRPr lang="ru-RU" dirty="0"/>
          </a:p>
        </p:txBody>
      </p:sp>
      <p:sp>
        <p:nvSpPr>
          <p:cNvPr id="11" name="Rectangle 10"/>
          <p:cNvSpPr/>
          <p:nvPr/>
        </p:nvSpPr>
        <p:spPr>
          <a:xfrm>
            <a:off x="4357686" y="1071546"/>
            <a:ext cx="42862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Культура, кинематография</a:t>
            </a:r>
            <a:endParaRPr lang="ru-RU" dirty="0"/>
          </a:p>
        </p:txBody>
      </p:sp>
      <p:sp>
        <p:nvSpPr>
          <p:cNvPr id="12" name="Rectangle 11"/>
          <p:cNvSpPr/>
          <p:nvPr/>
        </p:nvSpPr>
        <p:spPr>
          <a:xfrm>
            <a:off x="4857752" y="1071546"/>
            <a:ext cx="357190" cy="2786082"/>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dirty="0" smtClean="0"/>
              <a:t>Здравоохранение</a:t>
            </a:r>
            <a:endParaRPr lang="ru-RU" dirty="0"/>
          </a:p>
        </p:txBody>
      </p:sp>
      <p:sp>
        <p:nvSpPr>
          <p:cNvPr id="13" name="Rectangle 12"/>
          <p:cNvSpPr/>
          <p:nvPr/>
        </p:nvSpPr>
        <p:spPr>
          <a:xfrm>
            <a:off x="5286380" y="1071546"/>
            <a:ext cx="428628" cy="2786082"/>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dirty="0" smtClean="0"/>
              <a:t>Социальная политика</a:t>
            </a:r>
            <a:endParaRPr lang="ru-RU" dirty="0"/>
          </a:p>
        </p:txBody>
      </p:sp>
      <p:sp>
        <p:nvSpPr>
          <p:cNvPr id="14" name="Rectangle 13"/>
          <p:cNvSpPr/>
          <p:nvPr/>
        </p:nvSpPr>
        <p:spPr>
          <a:xfrm>
            <a:off x="5786446" y="1071546"/>
            <a:ext cx="571504" cy="2786082"/>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dirty="0" smtClean="0"/>
              <a:t>Физическая культура и спорт</a:t>
            </a:r>
            <a:endParaRPr lang="ru-RU" dirty="0"/>
          </a:p>
        </p:txBody>
      </p:sp>
      <p:sp>
        <p:nvSpPr>
          <p:cNvPr id="15" name="Rectangle 14"/>
          <p:cNvSpPr/>
          <p:nvPr/>
        </p:nvSpPr>
        <p:spPr>
          <a:xfrm>
            <a:off x="6429388" y="1071546"/>
            <a:ext cx="571504" cy="2786082"/>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dirty="0" smtClean="0"/>
              <a:t>Средства массовой информации</a:t>
            </a:r>
            <a:endParaRPr lang="ru-RU" dirty="0"/>
          </a:p>
        </p:txBody>
      </p:sp>
      <p:sp>
        <p:nvSpPr>
          <p:cNvPr id="16" name="Rectangle 15"/>
          <p:cNvSpPr/>
          <p:nvPr/>
        </p:nvSpPr>
        <p:spPr>
          <a:xfrm>
            <a:off x="7072330" y="1071546"/>
            <a:ext cx="785818" cy="2786082"/>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dirty="0" smtClean="0"/>
              <a:t>Обслуживание государственного и муниципального долга</a:t>
            </a:r>
            <a:endParaRPr lang="ru-RU" dirty="0"/>
          </a:p>
        </p:txBody>
      </p:sp>
      <p:sp>
        <p:nvSpPr>
          <p:cNvPr id="17" name="Rectangle 16"/>
          <p:cNvSpPr/>
          <p:nvPr/>
        </p:nvSpPr>
        <p:spPr>
          <a:xfrm>
            <a:off x="8001024" y="1071546"/>
            <a:ext cx="1000132" cy="2786082"/>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368280"/>
          </a:xfrm>
        </p:spPr>
        <p:txBody>
          <a:bodyPr>
            <a:normAutofit fontScale="90000"/>
          </a:bodyPr>
          <a:lstStyle/>
          <a:p>
            <a:r>
              <a:rPr lang="ru-RU" sz="1800" b="1" dirty="0" smtClean="0"/>
              <a:t>Ведомственная структура расходов бюджета и бюджетная классификация</a:t>
            </a:r>
            <a:endParaRPr lang="ru-RU" sz="1800" b="1" dirty="0"/>
          </a:p>
        </p:txBody>
      </p:sp>
      <p:sp>
        <p:nvSpPr>
          <p:cNvPr id="3" name="Content Placeholder 2"/>
          <p:cNvSpPr>
            <a:spLocks noGrp="1"/>
          </p:cNvSpPr>
          <p:nvPr>
            <p:ph idx="1"/>
          </p:nvPr>
        </p:nvSpPr>
        <p:spPr>
          <a:xfrm>
            <a:off x="142844" y="714356"/>
            <a:ext cx="8786874" cy="6000792"/>
          </a:xfrm>
        </p:spPr>
        <p:txBody>
          <a:bodyPr>
            <a:normAutofit/>
          </a:bodyPr>
          <a:lstStyle/>
          <a:p>
            <a:pPr>
              <a:buNone/>
            </a:pPr>
            <a:r>
              <a:rPr lang="ru-RU" sz="1400" b="1" dirty="0" smtClean="0"/>
              <a:t>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t>Структура 20-значного, единого для всех бюджетов бюджетной системы Российской Федерации, кода классификации расходов бюджетов (ведомственная структура)</a:t>
            </a:r>
            <a:endParaRPr lang="ru-RU" sz="1100" b="1" dirty="0"/>
          </a:p>
        </p:txBody>
      </p:sp>
      <p:sp>
        <p:nvSpPr>
          <p:cNvPr id="5" name="Rounded Rectangle 4"/>
          <p:cNvSpPr/>
          <p:nvPr/>
        </p:nvSpPr>
        <p:spPr>
          <a:xfrm>
            <a:off x="5072066" y="2141527"/>
            <a:ext cx="3929122"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851920" y="242088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17859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1857388"/>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857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07653" y="4179099"/>
            <a:ext cx="428628" cy="2071702"/>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654032"/>
          </a:xfrm>
        </p:spPr>
        <p:txBody>
          <a:bodyPr>
            <a:normAutofit fontScale="90000"/>
          </a:bodyPr>
          <a:lstStyle/>
          <a:p>
            <a:r>
              <a:rPr lang="ru-RU" sz="2000" b="1" dirty="0" smtClean="0"/>
              <a:t>Защищенные статьи расходов бюджета – расходы, подлежащие финансированию в полном объеме</a:t>
            </a:r>
            <a:endParaRPr lang="ru-RU" sz="20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71472" y="928670"/>
            <a:ext cx="8286808" cy="5715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71472" y="1571612"/>
            <a:ext cx="8286808" cy="571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71472" y="2214554"/>
            <a:ext cx="8286808"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71472" y="2857496"/>
            <a:ext cx="8286808"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8" name="Rectangle 7"/>
          <p:cNvSpPr/>
          <p:nvPr/>
        </p:nvSpPr>
        <p:spPr>
          <a:xfrm>
            <a:off x="571472" y="3500438"/>
            <a:ext cx="8286808" cy="5715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Приобретение медикаментов</a:t>
            </a:r>
            <a:endParaRPr lang="ru-RU" b="1" dirty="0"/>
          </a:p>
        </p:txBody>
      </p:sp>
      <p:sp>
        <p:nvSpPr>
          <p:cNvPr id="9" name="Rectangle 8"/>
          <p:cNvSpPr/>
          <p:nvPr/>
        </p:nvSpPr>
        <p:spPr>
          <a:xfrm>
            <a:off x="571472" y="4143380"/>
            <a:ext cx="828680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1472" y="4786322"/>
            <a:ext cx="8286808" cy="5715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71472" y="5429264"/>
            <a:ext cx="8286808" cy="5715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71472" y="6072206"/>
            <a:ext cx="8286808"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b="1" dirty="0" err="1" smtClean="0"/>
              <a:t>Финпомощь</a:t>
            </a:r>
            <a:r>
              <a:rPr lang="ru-RU" b="1" dirty="0" smtClean="0"/>
              <a:t>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3566"/>
            <a:ext cx="7283152" cy="1280890"/>
          </a:xfrm>
        </p:spPr>
        <p:txBody>
          <a:bodyPr>
            <a:normAutofit/>
          </a:bodyPr>
          <a:lstStyle/>
          <a:p>
            <a:r>
              <a:rPr lang="ru-RU" sz="2400" b="1" dirty="0" smtClean="0">
                <a:solidFill>
                  <a:srgbClr val="00B050"/>
                </a:solidFill>
              </a:rPr>
              <a:t>Расходы консолидированного бюджета </a:t>
            </a:r>
            <a:r>
              <a:rPr lang="ru-RU" sz="2400" b="1" dirty="0" err="1" smtClean="0">
                <a:solidFill>
                  <a:srgbClr val="00B050"/>
                </a:solidFill>
              </a:rPr>
              <a:t>Репьевского</a:t>
            </a:r>
            <a:r>
              <a:rPr lang="ru-RU" sz="2400" b="1" dirty="0" smtClean="0">
                <a:solidFill>
                  <a:srgbClr val="00B050"/>
                </a:solidFill>
              </a:rPr>
              <a:t> муниципального района в расчете на душу населения в 2016 году</a:t>
            </a:r>
            <a:endParaRPr lang="ru-RU" sz="2400" b="1" dirty="0">
              <a:solidFill>
                <a:srgbClr val="00B050"/>
              </a:solidFill>
            </a:endParaRPr>
          </a:p>
        </p:txBody>
      </p:sp>
      <p:sp>
        <p:nvSpPr>
          <p:cNvPr id="4" name="Content Placeholder 3"/>
          <p:cNvSpPr>
            <a:spLocks noGrp="1"/>
          </p:cNvSpPr>
          <p:nvPr>
            <p:ph idx="1"/>
          </p:nvPr>
        </p:nvSpPr>
        <p:spPr>
          <a:xfrm>
            <a:off x="2071670" y="1600201"/>
            <a:ext cx="6615130"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t>Расходов </a:t>
            </a:r>
            <a:r>
              <a:rPr lang="ru-RU" sz="1800" b="1" u="sng" dirty="0" smtClean="0"/>
              <a:t>консолидированного бюджета </a:t>
            </a:r>
            <a:r>
              <a:rPr lang="ru-RU" sz="1800" b="1" u="sng" dirty="0" err="1" smtClean="0"/>
              <a:t>Репьевского</a:t>
            </a:r>
            <a:r>
              <a:rPr lang="ru-RU" sz="1800" b="1" u="sng" dirty="0" smtClean="0"/>
              <a:t> муниципального района </a:t>
            </a:r>
            <a:r>
              <a:rPr lang="ru-RU" sz="1800" dirty="0" smtClean="0"/>
              <a:t>приходится на одного гражданина</a:t>
            </a:r>
            <a:endParaRPr lang="ru-RU" sz="1800" dirty="0"/>
          </a:p>
        </p:txBody>
      </p:sp>
      <p:sp>
        <p:nvSpPr>
          <p:cNvPr id="5" name="Rounded Rectangle 4"/>
          <p:cNvSpPr/>
          <p:nvPr/>
        </p:nvSpPr>
        <p:spPr>
          <a:xfrm>
            <a:off x="2071670" y="2714620"/>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социальную политику </a:t>
            </a:r>
            <a:r>
              <a:rPr lang="ru-RU" dirty="0" smtClean="0"/>
              <a:t>приходится на одного гражданина</a:t>
            </a:r>
            <a:endParaRPr lang="ru-RU" dirty="0"/>
          </a:p>
        </p:txBody>
      </p:sp>
      <p:sp>
        <p:nvSpPr>
          <p:cNvPr id="6" name="Rounded Rectangle 5"/>
          <p:cNvSpPr/>
          <p:nvPr/>
        </p:nvSpPr>
        <p:spPr>
          <a:xfrm>
            <a:off x="2071670" y="3857628"/>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общее образование </a:t>
            </a:r>
            <a:r>
              <a:rPr lang="ru-RU" dirty="0" smtClean="0"/>
              <a:t>приходится на одного ученика</a:t>
            </a:r>
            <a:endParaRPr lang="ru-RU" dirty="0"/>
          </a:p>
        </p:txBody>
      </p:sp>
      <p:sp>
        <p:nvSpPr>
          <p:cNvPr id="7" name="Rounded Rectangle 6"/>
          <p:cNvSpPr/>
          <p:nvPr/>
        </p:nvSpPr>
        <p:spPr>
          <a:xfrm>
            <a:off x="2071670" y="5072074"/>
            <a:ext cx="6715172"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Расходов консолидированного бюджета </a:t>
            </a:r>
            <a:r>
              <a:rPr lang="ru-RU" dirty="0" err="1" smtClean="0"/>
              <a:t>Репьевского</a:t>
            </a:r>
            <a:r>
              <a:rPr lang="ru-RU" dirty="0" smtClean="0"/>
              <a:t> муниципального района на </a:t>
            </a:r>
            <a:r>
              <a:rPr lang="ru-RU" b="1" u="sng" dirty="0" smtClean="0"/>
              <a:t>дошкольное образование </a:t>
            </a:r>
            <a:r>
              <a:rPr lang="ru-RU" dirty="0" smtClean="0"/>
              <a:t>приходится на одного дошкольника</a:t>
            </a:r>
            <a:endParaRPr lang="ru-RU" dirty="0"/>
          </a:p>
        </p:txBody>
      </p:sp>
      <p:sp>
        <p:nvSpPr>
          <p:cNvPr id="8" name="Rounded Rectangle 7"/>
          <p:cNvSpPr/>
          <p:nvPr/>
        </p:nvSpPr>
        <p:spPr>
          <a:xfrm>
            <a:off x="428596" y="1571612"/>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16931</a:t>
            </a:r>
            <a:endParaRPr lang="ru-RU" b="1" dirty="0" smtClean="0">
              <a:solidFill>
                <a:schemeClr val="tx1"/>
              </a:solidFill>
            </a:endParaRPr>
          </a:p>
          <a:p>
            <a:pPr algn="ctr"/>
            <a:r>
              <a:rPr lang="ru-RU" b="1" dirty="0" smtClean="0">
                <a:solidFill>
                  <a:schemeClr val="tx1"/>
                </a:solidFill>
              </a:rPr>
              <a:t>рубля в год</a:t>
            </a:r>
            <a:endParaRPr lang="ru-RU" b="1" dirty="0">
              <a:solidFill>
                <a:schemeClr val="tx1"/>
              </a:solidFill>
            </a:endParaRPr>
          </a:p>
        </p:txBody>
      </p:sp>
      <p:sp>
        <p:nvSpPr>
          <p:cNvPr id="9" name="Rounded Rectangle 8"/>
          <p:cNvSpPr/>
          <p:nvPr/>
        </p:nvSpPr>
        <p:spPr>
          <a:xfrm>
            <a:off x="428596" y="2714620"/>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779</a:t>
            </a:r>
            <a:endParaRPr lang="ru-RU" b="1" dirty="0" smtClean="0">
              <a:solidFill>
                <a:schemeClr val="tx1"/>
              </a:solidFill>
            </a:endParaRPr>
          </a:p>
          <a:p>
            <a:pPr algn="ctr"/>
            <a:r>
              <a:rPr lang="ru-RU" b="1" dirty="0" smtClean="0">
                <a:solidFill>
                  <a:schemeClr val="tx1"/>
                </a:solidFill>
              </a:rPr>
              <a:t> рубля в год</a:t>
            </a:r>
            <a:endParaRPr lang="ru-RU" b="1" dirty="0">
              <a:solidFill>
                <a:schemeClr val="tx1"/>
              </a:solidFill>
            </a:endParaRPr>
          </a:p>
        </p:txBody>
      </p:sp>
      <p:sp>
        <p:nvSpPr>
          <p:cNvPr id="10" name="Rounded Rectangle 9"/>
          <p:cNvSpPr/>
          <p:nvPr/>
        </p:nvSpPr>
        <p:spPr>
          <a:xfrm>
            <a:off x="428596" y="5072074"/>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58999</a:t>
            </a:r>
            <a:endParaRPr lang="ru-RU" b="1" dirty="0" smtClean="0">
              <a:solidFill>
                <a:schemeClr val="tx1"/>
              </a:solidFill>
            </a:endParaRPr>
          </a:p>
          <a:p>
            <a:pPr algn="ctr"/>
            <a:r>
              <a:rPr lang="ru-RU" b="1" dirty="0" smtClean="0">
                <a:solidFill>
                  <a:schemeClr val="tx1"/>
                </a:solidFill>
              </a:rPr>
              <a:t> рубля в год</a:t>
            </a:r>
            <a:endParaRPr lang="ru-RU" b="1" dirty="0">
              <a:solidFill>
                <a:schemeClr val="tx1"/>
              </a:solidFill>
            </a:endParaRPr>
          </a:p>
        </p:txBody>
      </p:sp>
      <p:sp>
        <p:nvSpPr>
          <p:cNvPr id="11" name="Rounded Rectangle 10"/>
          <p:cNvSpPr/>
          <p:nvPr/>
        </p:nvSpPr>
        <p:spPr>
          <a:xfrm>
            <a:off x="428596" y="3857628"/>
            <a:ext cx="1500198"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86872 </a:t>
            </a:r>
            <a:r>
              <a:rPr lang="ru-RU" b="1" dirty="0" smtClean="0">
                <a:solidFill>
                  <a:schemeClr val="tx1"/>
                </a:solidFill>
              </a:rPr>
              <a:t>рубля </a:t>
            </a:r>
            <a:r>
              <a:rPr lang="ru-RU" b="1" dirty="0" smtClean="0">
                <a:solidFill>
                  <a:schemeClr val="tx1"/>
                </a:solidFill>
              </a:rPr>
              <a:t>в год</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475656" y="188640"/>
            <a:ext cx="71287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 Развитие образования »</a:t>
            </a:r>
            <a:endParaRPr lang="ru-RU" b="1" dirty="0"/>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51520" y="2348879"/>
            <a:ext cx="8784976" cy="165618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144903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124125,8 тыс. руб., в 2019г. 127542,4</a:t>
            </a:r>
          </a:p>
          <a:p>
            <a:r>
              <a:rPr lang="ru-RU" sz="1200" b="1" dirty="0" smtClean="0">
                <a:solidFill>
                  <a:schemeClr val="accent1">
                    <a:lumMod val="50000"/>
                  </a:schemeClr>
                </a:solidFill>
              </a:rPr>
              <a:t>Подпрограмма1. «Развитие дошкольного и общего образования»</a:t>
            </a:r>
          </a:p>
          <a:p>
            <a:r>
              <a:rPr lang="ru-RU" sz="1200" b="1" dirty="0" smtClean="0">
                <a:solidFill>
                  <a:schemeClr val="accent1">
                    <a:lumMod val="50000"/>
                  </a:schemeClr>
                </a:solidFill>
              </a:rPr>
              <a:t>Подпрограмма 2 «Развитие дополнительного образования и воспитания»</a:t>
            </a:r>
          </a:p>
          <a:p>
            <a:r>
              <a:rPr lang="ru-RU" sz="1200" b="1" dirty="0" smtClean="0">
                <a:solidFill>
                  <a:schemeClr val="accent1">
                    <a:lumMod val="50000"/>
                  </a:schemeClr>
                </a:solidFill>
              </a:rPr>
              <a:t>Подпрограмма 3 «Организация отдыха и оздоровления детей и молодежи» </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a:t>
            </a:r>
          </a:p>
          <a:p>
            <a:r>
              <a:rPr lang="ru-RU" sz="1200" b="1" dirty="0" smtClean="0">
                <a:solidFill>
                  <a:schemeClr val="accent1">
                    <a:lumMod val="50000"/>
                  </a:schemeClr>
                </a:solidFill>
              </a:rPr>
              <a:t>Подпрограмма 5 « Финансовое обеспечение реализации муниципальной программы 3156,3 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251520" y="4338511"/>
            <a:ext cx="2088232" cy="24595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rPr>
              <a:t>ЦЕЛЬ МУНИЦИПАЛЬНОЙ ПРОГРАММЫ</a:t>
            </a:r>
            <a:r>
              <a:rPr lang="en-US" sz="1100" b="1" dirty="0" smtClean="0">
                <a:solidFill>
                  <a:schemeClr val="tx1"/>
                </a:solidFill>
              </a:rPr>
              <a:t>:</a:t>
            </a:r>
            <a:endParaRPr lang="ru-RU" sz="1100" b="1" dirty="0">
              <a:solidFill>
                <a:schemeClr val="tx1"/>
              </a:solidFill>
            </a:endParaRPr>
          </a:p>
          <a:p>
            <a:pPr algn="ctr"/>
            <a:r>
              <a:rPr lang="ru-RU" sz="1100" b="1" dirty="0" smtClean="0">
                <a:solidFill>
                  <a:schemeClr val="tx1"/>
                </a:solidFill>
              </a:rPr>
              <a:t>Развитие </a:t>
            </a:r>
            <a:r>
              <a:rPr lang="ru-RU" sz="1100" b="1" dirty="0">
                <a:solidFill>
                  <a:schemeClr val="tx1"/>
                </a:solidFill>
              </a:rPr>
              <a:t>системы образования </a:t>
            </a:r>
            <a:r>
              <a:rPr lang="ru-RU" sz="1100" b="1" dirty="0" err="1">
                <a:solidFill>
                  <a:schemeClr val="tx1"/>
                </a:solidFill>
              </a:rPr>
              <a:t>Репьевского</a:t>
            </a:r>
            <a:r>
              <a:rPr lang="ru-RU" sz="1100" b="1" dirty="0">
                <a:solidFill>
                  <a:schemeClr val="tx1"/>
                </a:solidFill>
              </a:rPr>
              <a:t> муниципального района, создание условий для качественного и доступного образования, снижения уровня социального сиротства</a:t>
            </a:r>
          </a:p>
        </p:txBody>
      </p:sp>
      <p:sp>
        <p:nvSpPr>
          <p:cNvPr id="7" name="Скругленный прямоугольник 6"/>
          <p:cNvSpPr/>
          <p:nvPr/>
        </p:nvSpPr>
        <p:spPr>
          <a:xfrm>
            <a:off x="2483768" y="4289344"/>
            <a:ext cx="6552728" cy="25087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a:t>
            </a:r>
            <a:r>
              <a:rPr lang="ru-RU" sz="1200" b="1" dirty="0" smtClean="0">
                <a:solidFill>
                  <a:schemeClr val="tx1"/>
                </a:solidFill>
              </a:rPr>
              <a:t>ЗАДАЧИ МУНИЦИПАЛЬНОЙ ПРОГРАММЫ</a:t>
            </a:r>
            <a:r>
              <a:rPr lang="en-US" sz="1200" b="1" dirty="0" smtClean="0">
                <a:solidFill>
                  <a:schemeClr val="tx1"/>
                </a:solidFill>
              </a:rPr>
              <a:t>:</a:t>
            </a:r>
          </a:p>
          <a:p>
            <a:pPr algn="ctr"/>
            <a:r>
              <a:rPr lang="ru-RU" sz="1200" b="1" dirty="0" smtClean="0">
                <a:solidFill>
                  <a:schemeClr val="tx1"/>
                </a:solidFill>
              </a:rPr>
              <a:t>- </a:t>
            </a:r>
            <a:r>
              <a:rPr lang="ru-RU" sz="1200" b="1" dirty="0">
                <a:solidFill>
                  <a:schemeClr val="tx1"/>
                </a:solidFill>
              </a:rPr>
              <a:t>Обеспечение доступности и качества дошкольного, начального, основного, общего образования;</a:t>
            </a:r>
          </a:p>
          <a:p>
            <a:pPr algn="ctr"/>
            <a:r>
              <a:rPr lang="ru-RU" sz="1200" b="1" dirty="0">
                <a:solidFill>
                  <a:schemeClr val="tx1"/>
                </a:solidFill>
              </a:rPr>
              <a:t>- обеспечение доступности и качества дополнительного образования детей;</a:t>
            </a:r>
          </a:p>
          <a:p>
            <a:pPr algn="ctr"/>
            <a:r>
              <a:rPr lang="ru-RU" sz="1200" b="1" dirty="0">
                <a:solidFill>
                  <a:schemeClr val="tx1"/>
                </a:solidFill>
              </a:rPr>
              <a:t>- обеспечение комфортных и безопасных условий пребывания обучающихся (воспитанников)  в образовательных учреждениях </a:t>
            </a:r>
            <a:r>
              <a:rPr lang="ru-RU" sz="1200" b="1" dirty="0" err="1">
                <a:solidFill>
                  <a:schemeClr val="tx1"/>
                </a:solidFill>
              </a:rPr>
              <a:t>Репьевского</a:t>
            </a:r>
            <a:r>
              <a:rPr lang="ru-RU" sz="1200" b="1" dirty="0">
                <a:solidFill>
                  <a:schemeClr val="tx1"/>
                </a:solidFill>
              </a:rPr>
              <a:t> муниципального района;</a:t>
            </a:r>
          </a:p>
          <a:p>
            <a:pPr algn="ctr"/>
            <a:r>
              <a:rPr lang="ru-RU" sz="1200" b="1" dirty="0">
                <a:solidFill>
                  <a:schemeClr val="tx1"/>
                </a:solidFill>
              </a:rPr>
              <a:t>- обеспечение отдыха и оздоровления обучающихся  образовательных учреждений </a:t>
            </a:r>
            <a:r>
              <a:rPr lang="ru-RU" sz="1200" b="1" dirty="0" err="1">
                <a:solidFill>
                  <a:schemeClr val="tx1"/>
                </a:solidFill>
              </a:rPr>
              <a:t>Репьевского</a:t>
            </a:r>
            <a:r>
              <a:rPr lang="ru-RU" sz="1200" b="1" dirty="0">
                <a:solidFill>
                  <a:schemeClr val="tx1"/>
                </a:solidFill>
              </a:rPr>
              <a:t> муниципального района в летний период;</a:t>
            </a:r>
          </a:p>
          <a:p>
            <a:pPr algn="ctr"/>
            <a:r>
              <a:rPr lang="ru-RU" sz="1200" b="1" dirty="0">
                <a:solidFill>
                  <a:schemeClr val="tx1"/>
                </a:solidFill>
              </a:rPr>
              <a:t>- развитие системы целенаправленного выявления, отбора и развития одаренных детей;</a:t>
            </a:r>
          </a:p>
          <a:p>
            <a:pPr algn="ctr"/>
            <a:r>
              <a:rPr lang="ru-RU" sz="1200" b="1" dirty="0">
                <a:solidFill>
                  <a:schemeClr val="tx1"/>
                </a:solidFill>
              </a:rPr>
              <a:t>- создание необходимых условий для снижения уровня социального сиротства, обеспечение приоритета семейного устройства детей-сирот и детей, оставшихся без попечения родителей.</a:t>
            </a:r>
          </a:p>
        </p:txBody>
      </p:sp>
      <p:sp>
        <p:nvSpPr>
          <p:cNvPr id="8" name="Стрелка вниз 7"/>
          <p:cNvSpPr/>
          <p:nvPr/>
        </p:nvSpPr>
        <p:spPr>
          <a:xfrm>
            <a:off x="1115616" y="407332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436096" y="4039399"/>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406280" y="1272474"/>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Ответственный исполнитель</a:t>
            </a:r>
            <a:r>
              <a:rPr lang="en-US" b="1" dirty="0" smtClean="0">
                <a:solidFill>
                  <a:schemeClr val="tx1"/>
                </a:solidFill>
              </a:rPr>
              <a:t>:</a:t>
            </a:r>
            <a:r>
              <a:rPr lang="ru-RU" b="1" dirty="0" smtClean="0">
                <a:solidFill>
                  <a:schemeClr val="tx1"/>
                </a:solidFill>
              </a:rPr>
              <a:t> Отдел по образованию администрации </a:t>
            </a:r>
            <a:r>
              <a:rPr lang="ru-RU" b="1" dirty="0" err="1" smtClean="0">
                <a:solidFill>
                  <a:schemeClr val="tx1"/>
                </a:solidFill>
              </a:rPr>
              <a:t>Репьевского</a:t>
            </a:r>
            <a:r>
              <a:rPr lang="ru-RU" b="1" dirty="0" smtClean="0">
                <a:solidFill>
                  <a:schemeClr val="tx1"/>
                </a:solidFill>
              </a:rPr>
              <a:t> муниципального района</a:t>
            </a:r>
            <a:r>
              <a:rPr lang="en-US" b="1" dirty="0" smtClean="0">
                <a:solidFill>
                  <a:schemeClr val="tx1"/>
                </a:solidFill>
              </a:rPr>
              <a:t> </a:t>
            </a:r>
            <a:endParaRPr lang="ru-RU" b="1" dirty="0">
              <a:solidFill>
                <a:schemeClr val="tx1"/>
              </a:solidFill>
            </a:endParaRPr>
          </a:p>
        </p:txBody>
      </p:sp>
    </p:spTree>
    <p:extLst>
      <p:ext uri="{BB962C8B-B14F-4D97-AF65-F5344CB8AC3E}">
        <p14:creationId xmlns:p14="http://schemas.microsoft.com/office/powerpoint/2010/main" val="1857173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5761"/>
            <a:ext cx="7272808" cy="7329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Муниципальная программа </a:t>
            </a:r>
            <a:r>
              <a:rPr lang="ru-RU" b="1" dirty="0" err="1" smtClean="0">
                <a:solidFill>
                  <a:schemeClr val="tx1"/>
                </a:solidFill>
              </a:rPr>
              <a:t>Репьевского</a:t>
            </a:r>
            <a:r>
              <a:rPr lang="ru-RU" b="1" dirty="0" smtClean="0">
                <a:solidFill>
                  <a:schemeClr val="tx1"/>
                </a:solidFill>
              </a:rPr>
              <a:t> муниципального района «Развитие образования»</a:t>
            </a:r>
            <a:endParaRPr lang="ru-RU" b="1" dirty="0">
              <a:solidFill>
                <a:schemeClr val="tx1"/>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1432891" y="5101245"/>
            <a:ext cx="7272808" cy="1756755"/>
          </a:xfrm>
          <a:prstGeom prst="rect">
            <a:avLst/>
          </a:prstGeom>
        </p:spPr>
      </p:pic>
      <p:sp>
        <p:nvSpPr>
          <p:cNvPr id="4" name="Скругленный прямоугольник 3"/>
          <p:cNvSpPr/>
          <p:nvPr/>
        </p:nvSpPr>
        <p:spPr>
          <a:xfrm>
            <a:off x="1187624" y="980728"/>
            <a:ext cx="7704856" cy="396044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ЦЕЛЕВЫЕ ИНДИКАТОРЫ</a:t>
            </a:r>
            <a:r>
              <a:rPr lang="en-US" sz="1100" b="1" dirty="0" smtClean="0">
                <a:solidFill>
                  <a:schemeClr val="tx1"/>
                </a:solidFill>
              </a:rPr>
              <a:t>:</a:t>
            </a:r>
          </a:p>
          <a:p>
            <a:r>
              <a:rPr lang="ru-RU" sz="1100" b="1" dirty="0" smtClean="0">
                <a:solidFill>
                  <a:schemeClr val="tx1"/>
                </a:solidFill>
              </a:rPr>
              <a:t>-уровень </a:t>
            </a:r>
            <a:r>
              <a:rPr lang="ru-RU" sz="1100" b="1" dirty="0">
                <a:solidFill>
                  <a:schemeClr val="tx1"/>
                </a:solidFill>
              </a:rPr>
              <a:t>обеспеченности дошкольными образовательными учреждениями в расчете на 100 детей дошкольного возраста, %;</a:t>
            </a:r>
          </a:p>
          <a:p>
            <a:r>
              <a:rPr lang="ru-RU" sz="1100" b="1" dirty="0">
                <a:solidFill>
                  <a:schemeClr val="tx1"/>
                </a:solidFill>
              </a:rPr>
              <a:t>- доля детей в возрасте 3-6 лет, получающих услугу дошкольного образования в муниципальных дошкольных образовательных учреждениях в общей численности детей в возрасте 3- 6 лет, %;</a:t>
            </a:r>
          </a:p>
          <a:p>
            <a:r>
              <a:rPr lang="ru-RU" sz="1100" b="1" dirty="0">
                <a:solidFill>
                  <a:schemeClr val="tx1"/>
                </a:solidFill>
              </a:rPr>
              <a:t>- доля детей в возрасте 3-6 лет, состоящих на учете для определения в муниципальные дошкольные образовательные учреждения в общей численности детей в возрасте 3-6 лет, %;</a:t>
            </a:r>
          </a:p>
          <a:p>
            <a:r>
              <a:rPr lang="ru-RU" sz="1100" b="1" dirty="0">
                <a:solidFill>
                  <a:schemeClr val="tx1"/>
                </a:solidFill>
              </a:rPr>
              <a:t>- доля лиц, сдавших единый государственный экзамен по русскому языку и математике, в общей численности выпускников общеобразовательных учреждений, участвовавших в  едином государственном экзамене по данным предметам, %;</a:t>
            </a:r>
          </a:p>
          <a:p>
            <a:r>
              <a:rPr lang="ru-RU" sz="1100" b="1" dirty="0">
                <a:solidFill>
                  <a:schemeClr val="tx1"/>
                </a:solidFill>
              </a:rPr>
              <a:t>- 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tx1"/>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tx1"/>
                </a:solidFill>
              </a:rPr>
              <a:t>- доля детей в возрасте 5 - 17 лет, получающих услуги по дополнительному образованию  в муниципальных учреждениях дополнительного образования детей, %; </a:t>
            </a:r>
          </a:p>
          <a:p>
            <a:r>
              <a:rPr lang="ru-RU" sz="1100" b="1" dirty="0">
                <a:solidFill>
                  <a:schemeClr val="tx1"/>
                </a:solidFill>
              </a:rPr>
              <a:t>- доля детей, оставшихся без попечения родителей – всего, в том числе, переданных </a:t>
            </a:r>
            <a:r>
              <a:rPr lang="ru-RU" sz="1100" b="1" dirty="0" err="1">
                <a:solidFill>
                  <a:schemeClr val="tx1"/>
                </a:solidFill>
              </a:rPr>
              <a:t>неродственникам</a:t>
            </a:r>
            <a:r>
              <a:rPr lang="ru-RU" sz="1100" b="1" dirty="0">
                <a:solidFill>
                  <a:schemeClr val="tx1"/>
                </a:solidFill>
              </a:rPr>
              <a:t> (в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285720" y="214291"/>
            <a:ext cx="8572560" cy="1714511"/>
          </a:xfrm>
        </p:spPr>
        <p:txBody>
          <a:bodyPr>
            <a:normAutofit fontScale="77500" lnSpcReduction="20000"/>
          </a:bodyPr>
          <a:lstStyle/>
          <a:p>
            <a:pPr algn="ctr"/>
            <a:r>
              <a:rPr lang="ru-RU" sz="3500" b="1" dirty="0" smtClean="0">
                <a:solidFill>
                  <a:schemeClr val="tx1"/>
                </a:solidFill>
              </a:rPr>
              <a:t>Что такое Бюджет</a:t>
            </a:r>
            <a:r>
              <a:rPr lang="en-US" sz="3500" b="1" dirty="0" smtClean="0">
                <a:solidFill>
                  <a:schemeClr val="tx1"/>
                </a:solidFill>
              </a:rPr>
              <a:t>?</a:t>
            </a:r>
            <a:r>
              <a:rPr lang="ru-RU" sz="3500" b="1" dirty="0" smtClean="0">
                <a:solidFill>
                  <a:schemeClr val="tx1"/>
                </a:solidFill>
              </a:rPr>
              <a:t> Какие бывают бюджеты</a:t>
            </a:r>
            <a:r>
              <a:rPr lang="en-US" sz="3500" b="1" dirty="0" smtClean="0">
                <a:solidFill>
                  <a:schemeClr val="tx1"/>
                </a:solidFill>
              </a:rPr>
              <a:t>?</a:t>
            </a:r>
            <a:endParaRPr lang="ru-RU" sz="3500" b="1" dirty="0" smtClean="0">
              <a:solidFill>
                <a:schemeClr val="tx1"/>
              </a:solidFill>
            </a:endParaRPr>
          </a:p>
          <a:p>
            <a:pPr algn="ctr"/>
            <a:endParaRPr lang="ru-RU" sz="2800" b="1" dirty="0" smtClean="0">
              <a:solidFill>
                <a:schemeClr val="tx1"/>
              </a:solidFill>
            </a:endParaRPr>
          </a:p>
          <a:p>
            <a:pPr algn="ctr"/>
            <a:r>
              <a:rPr lang="ru-RU" sz="2800" b="1" dirty="0" smtClean="0">
                <a:solidFill>
                  <a:srgbClr val="FF33CC"/>
                </a:solidFill>
              </a:rPr>
              <a:t>Бюджет – это план доходов и расходов на определенный период</a:t>
            </a:r>
            <a:endParaRPr lang="en-US" sz="2800" b="1" dirty="0" smtClean="0">
              <a:solidFill>
                <a:srgbClr val="FF33CC"/>
              </a:solidFill>
            </a:endParaRPr>
          </a:p>
        </p:txBody>
      </p:sp>
      <p:sp>
        <p:nvSpPr>
          <p:cNvPr id="4" name="Rounded Rectangle 3"/>
          <p:cNvSpPr/>
          <p:nvPr/>
        </p:nvSpPr>
        <p:spPr>
          <a:xfrm>
            <a:off x="672843" y="2378534"/>
            <a:ext cx="2940529" cy="2122035"/>
          </a:xfrm>
          <a:prstGeom prst="roundRect">
            <a:avLst/>
          </a:prstGeom>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Консолидированный бюджет </a:t>
            </a:r>
            <a:r>
              <a:rPr lang="ru-RU" b="1" dirty="0" err="1" smtClean="0"/>
              <a:t>Репьевского</a:t>
            </a:r>
            <a:r>
              <a:rPr lang="ru-RU" b="1" dirty="0" smtClean="0"/>
              <a:t> муниципального района Воронежской области</a:t>
            </a:r>
            <a:endParaRPr lang="ru-RU" b="1" dirty="0"/>
          </a:p>
        </p:txBody>
      </p:sp>
      <p:sp>
        <p:nvSpPr>
          <p:cNvPr id="7" name="Down Arrow 6"/>
          <p:cNvSpPr/>
          <p:nvPr/>
        </p:nvSpPr>
        <p:spPr>
          <a:xfrm rot="16200000" flipH="1">
            <a:off x="3937189" y="2172351"/>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3935479" y="3632157"/>
            <a:ext cx="576064" cy="87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758138" y="345241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1</a:t>
            </a:r>
            <a:endParaRPr lang="ru-RU" sz="2400" dirty="0"/>
          </a:p>
        </p:txBody>
      </p:sp>
      <p:sp>
        <p:nvSpPr>
          <p:cNvPr id="13" name="Flowchart: Connector 12"/>
          <p:cNvSpPr/>
          <p:nvPr/>
        </p:nvSpPr>
        <p:spPr>
          <a:xfrm>
            <a:off x="7758138" y="2199059"/>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11</a:t>
            </a:r>
            <a:endParaRPr lang="ru-RU" sz="2400" dirty="0"/>
          </a:p>
        </p:txBody>
      </p:sp>
      <p:sp>
        <p:nvSpPr>
          <p:cNvPr id="5" name="Овал 4"/>
          <p:cNvSpPr/>
          <p:nvPr/>
        </p:nvSpPr>
        <p:spPr>
          <a:xfrm flipH="1">
            <a:off x="4957177" y="2276872"/>
            <a:ext cx="2308034" cy="881871"/>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Бюджеты сельских поселений</a:t>
            </a:r>
            <a:endParaRPr lang="ru-RU" dirty="0"/>
          </a:p>
        </p:txBody>
      </p:sp>
      <p:sp>
        <p:nvSpPr>
          <p:cNvPr id="10" name="Овал 9"/>
          <p:cNvSpPr/>
          <p:nvPr/>
        </p:nvSpPr>
        <p:spPr>
          <a:xfrm flipH="1">
            <a:off x="4924290" y="3547261"/>
            <a:ext cx="2308034" cy="881871"/>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Бюджет района</a:t>
            </a:r>
            <a:endParaRPr lang="ru-RU" dirty="0"/>
          </a:p>
        </p:txBody>
      </p:sp>
      <p:pic>
        <p:nvPicPr>
          <p:cNvPr id="6" name="Рисунок 5"/>
          <p:cNvPicPr>
            <a:picLocks noChangeAspect="1"/>
          </p:cNvPicPr>
          <p:nvPr/>
        </p:nvPicPr>
        <p:blipFill>
          <a:blip r:embed="rId2"/>
          <a:stretch>
            <a:fillRect/>
          </a:stretch>
        </p:blipFill>
        <p:spPr>
          <a:xfrm>
            <a:off x="3203848" y="4950302"/>
            <a:ext cx="3887818"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5761"/>
            <a:ext cx="7272808" cy="7329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Муниципальная программа </a:t>
            </a:r>
            <a:r>
              <a:rPr lang="ru-RU" b="1" dirty="0" err="1" smtClean="0">
                <a:solidFill>
                  <a:schemeClr val="tx1"/>
                </a:solidFill>
              </a:rPr>
              <a:t>Репьевского</a:t>
            </a:r>
            <a:r>
              <a:rPr lang="ru-RU" b="1" dirty="0" smtClean="0">
                <a:solidFill>
                  <a:schemeClr val="tx1"/>
                </a:solidFill>
              </a:rPr>
              <a:t> муниципального района «Развитие образования»</a:t>
            </a:r>
            <a:endParaRPr lang="ru-RU" b="1" dirty="0">
              <a:solidFill>
                <a:schemeClr val="tx1"/>
              </a:solidFill>
            </a:endParaRPr>
          </a:p>
        </p:txBody>
      </p:sp>
      <p:sp>
        <p:nvSpPr>
          <p:cNvPr id="3" name="Скругленный прямоугольник 2"/>
          <p:cNvSpPr/>
          <p:nvPr/>
        </p:nvSpPr>
        <p:spPr>
          <a:xfrm>
            <a:off x="1187624" y="980728"/>
            <a:ext cx="7704856" cy="439248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tx1"/>
                </a:solidFill>
              </a:rPr>
              <a:t>ОЖИДАЕМЫЕ КОНЕЧНЫЕ РЕЗУЛЬТАТЫ</a:t>
            </a:r>
            <a:r>
              <a:rPr lang="en-US" sz="1100" b="1" dirty="0" smtClean="0">
                <a:solidFill>
                  <a:schemeClr val="tx1"/>
                </a:solidFill>
              </a:rPr>
              <a:t>:</a:t>
            </a:r>
          </a:p>
          <a:p>
            <a:r>
              <a:rPr lang="ru-RU" sz="1100" b="1" dirty="0">
                <a:solidFill>
                  <a:schemeClr val="tx1"/>
                </a:solidFill>
              </a:rPr>
              <a:t>К 2019 году планируется достичь следующих результатов:</a:t>
            </a:r>
          </a:p>
          <a:p>
            <a:r>
              <a:rPr lang="ru-RU" sz="1100" b="1" dirty="0">
                <a:solidFill>
                  <a:schemeClr val="tx1"/>
                </a:solidFill>
              </a:rPr>
              <a:t>-уровень обеспеченности дошкольными образовательными учреждениями в расчете на 100 детей дошкольного возраста составит 50%; - доля детей в возрасте 3-6 лет, получающих услугу дошкольного образования в муниципальных дошкольных образовательных учреждениях в общей численности детей в возрасте 3- 6 лет составит 90%;</a:t>
            </a:r>
          </a:p>
          <a:p>
            <a:r>
              <a:rPr lang="ru-RU" sz="1100" b="1" dirty="0">
                <a:solidFill>
                  <a:schemeClr val="tx1"/>
                </a:solidFill>
              </a:rPr>
              <a:t>- доля детей в возрасте 3-6 лет, состоящих на учете для определения в муниципальные дошкольные образовательные учреждения в общей численности детей в возрасте 3-6 лет составит 0%;</a:t>
            </a:r>
          </a:p>
          <a:p>
            <a:r>
              <a:rPr lang="ru-RU" sz="1100" b="1" dirty="0">
                <a:solidFill>
                  <a:schemeClr val="tx1"/>
                </a:solidFill>
              </a:rPr>
              <a:t>- доля лиц, сдавших единый государственный экзамен по русскому языку и математике, в общей численности выпускников общеобразовательных учреждений, участвовавших в  едином государственном экзамене по данным предметам составит99,8 %</a:t>
            </a:r>
          </a:p>
          <a:p>
            <a:r>
              <a:rPr lang="ru-RU" sz="1100" b="1" dirty="0">
                <a:solidFill>
                  <a:schemeClr val="tx1"/>
                </a:solidFill>
              </a:rPr>
              <a:t>- 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учрежденийсоставит0,2 %</a:t>
            </a:r>
          </a:p>
          <a:p>
            <a:r>
              <a:rPr lang="ru-RU" sz="1100" b="1" dirty="0">
                <a:solidFill>
                  <a:schemeClr val="tx1"/>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a:t>
            </a:r>
          </a:p>
          <a:p>
            <a:r>
              <a:rPr lang="ru-RU" sz="1100" b="1" dirty="0">
                <a:solidFill>
                  <a:schemeClr val="tx1"/>
                </a:solidFill>
              </a:rPr>
              <a:t>- доля детей в возрасте 5 - 17 лет, получающих услуги по дополнительному образованию  в муниципальных учреждениях  дополнительного образования детей составит59,2 %</a:t>
            </a:r>
          </a:p>
          <a:p>
            <a:r>
              <a:rPr lang="ru-RU" sz="1100" b="1" dirty="0">
                <a:solidFill>
                  <a:schemeClr val="tx1"/>
                </a:solidFill>
              </a:rPr>
              <a:t>- доля детей, оставшихся без попечения родителей – всего, в том числе, переданных </a:t>
            </a:r>
            <a:r>
              <a:rPr lang="ru-RU" sz="1100" b="1" dirty="0" err="1">
                <a:solidFill>
                  <a:schemeClr val="tx1"/>
                </a:solidFill>
              </a:rPr>
              <a:t>неродственникам</a:t>
            </a:r>
            <a:r>
              <a:rPr lang="ru-RU" sz="1100" b="1" dirty="0">
                <a:solidFill>
                  <a:schemeClr val="tx1"/>
                </a:solidFill>
              </a:rPr>
              <a:t> (в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a:t>
            </a:r>
            <a:r>
              <a:rPr lang="ru-RU" sz="1100" b="1" dirty="0" err="1">
                <a:solidFill>
                  <a:schemeClr val="tx1"/>
                </a:solidFill>
              </a:rPr>
              <a:t>типовсоставит</a:t>
            </a:r>
            <a:r>
              <a:rPr lang="ru-RU" sz="1100" b="1" dirty="0">
                <a:solidFill>
                  <a:schemeClr val="tx1"/>
                </a:solidFill>
              </a:rPr>
              <a:t> 84 %.</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4067944" y="548166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496" y="5558733"/>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832" y="5213782"/>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439718"/>
          </a:xfrm>
        </p:spPr>
        <p:txBody>
          <a:bodyPr>
            <a:noAutofit/>
          </a:bodyPr>
          <a:lstStyle/>
          <a:p>
            <a:pPr algn="ctr"/>
            <a:r>
              <a:rPr lang="ru-RU" sz="2400" b="1" dirty="0" smtClean="0">
                <a:solidFill>
                  <a:srgbClr val="00B050"/>
                </a:solidFill>
              </a:rPr>
              <a:t>Субвенции на общее и дошкольное образование</a:t>
            </a:r>
            <a:endParaRPr lang="ru-RU" sz="2400" b="1" dirty="0">
              <a:solidFill>
                <a:srgbClr val="00B050"/>
              </a:solidFill>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749723"/>
            <a:ext cx="4572032" cy="59104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414954" y="749723"/>
            <a:ext cx="1071570" cy="591045"/>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2016</a:t>
            </a:r>
            <a:endParaRPr lang="ru-RU" b="1" dirty="0"/>
          </a:p>
        </p:txBody>
      </p:sp>
      <p:sp>
        <p:nvSpPr>
          <p:cNvPr id="6" name="Rectangle 5"/>
          <p:cNvSpPr/>
          <p:nvPr/>
        </p:nvSpPr>
        <p:spPr>
          <a:xfrm>
            <a:off x="6543660" y="749723"/>
            <a:ext cx="1143008" cy="59104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2017</a:t>
            </a:r>
            <a:endParaRPr lang="ru-RU" b="1" dirty="0"/>
          </a:p>
        </p:txBody>
      </p:sp>
      <p:sp>
        <p:nvSpPr>
          <p:cNvPr id="7" name="Rectangle 6"/>
          <p:cNvSpPr/>
          <p:nvPr/>
        </p:nvSpPr>
        <p:spPr>
          <a:xfrm>
            <a:off x="7753123" y="750647"/>
            <a:ext cx="1071570" cy="59012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2016 к 2015.%</a:t>
            </a:r>
            <a:endParaRPr lang="ru-RU" sz="1200" b="1" dirty="0"/>
          </a:p>
        </p:txBody>
      </p:sp>
      <p:sp>
        <p:nvSpPr>
          <p:cNvPr id="8" name="Rectangle 7"/>
          <p:cNvSpPr/>
          <p:nvPr/>
        </p:nvSpPr>
        <p:spPr>
          <a:xfrm>
            <a:off x="785786" y="1390469"/>
            <a:ext cx="4572032"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412096" y="1387386"/>
            <a:ext cx="1071570"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73035,9</a:t>
            </a:r>
            <a:endParaRPr lang="ru-RU" b="1" dirty="0"/>
          </a:p>
        </p:txBody>
      </p:sp>
      <p:sp>
        <p:nvSpPr>
          <p:cNvPr id="10" name="Rectangle 9"/>
          <p:cNvSpPr/>
          <p:nvPr/>
        </p:nvSpPr>
        <p:spPr>
          <a:xfrm>
            <a:off x="6543660" y="1387386"/>
            <a:ext cx="1143008"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72014,4</a:t>
            </a:r>
            <a:endParaRPr lang="ru-RU" b="1" dirty="0"/>
          </a:p>
        </p:txBody>
      </p:sp>
      <p:sp>
        <p:nvSpPr>
          <p:cNvPr id="11" name="Rectangle 10"/>
          <p:cNvSpPr/>
          <p:nvPr/>
        </p:nvSpPr>
        <p:spPr>
          <a:xfrm>
            <a:off x="7753123" y="1387386"/>
            <a:ext cx="107157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98,6</a:t>
            </a:r>
            <a:endParaRPr lang="ru-RU" b="1" dirty="0"/>
          </a:p>
        </p:txBody>
      </p:sp>
      <p:sp>
        <p:nvSpPr>
          <p:cNvPr id="12" name="Rectangle 11"/>
          <p:cNvSpPr/>
          <p:nvPr/>
        </p:nvSpPr>
        <p:spPr>
          <a:xfrm>
            <a:off x="5405077" y="2035458"/>
            <a:ext cx="1071570"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1089</a:t>
            </a:r>
            <a:endParaRPr lang="ru-RU" b="1" dirty="0"/>
          </a:p>
        </p:txBody>
      </p:sp>
      <p:sp>
        <p:nvSpPr>
          <p:cNvPr id="13" name="Rectangle 12"/>
          <p:cNvSpPr/>
          <p:nvPr/>
        </p:nvSpPr>
        <p:spPr>
          <a:xfrm>
            <a:off x="6543660" y="2035458"/>
            <a:ext cx="1143008"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1093</a:t>
            </a:r>
            <a:endParaRPr lang="ru-RU" b="1" dirty="0"/>
          </a:p>
        </p:txBody>
      </p:sp>
      <p:sp>
        <p:nvSpPr>
          <p:cNvPr id="14" name="Rectangle 13"/>
          <p:cNvSpPr/>
          <p:nvPr/>
        </p:nvSpPr>
        <p:spPr>
          <a:xfrm>
            <a:off x="7754987" y="2035458"/>
            <a:ext cx="1071570" cy="457438"/>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100,4</a:t>
            </a:r>
            <a:endParaRPr lang="ru-RU" b="1" dirty="0"/>
          </a:p>
        </p:txBody>
      </p:sp>
      <p:sp>
        <p:nvSpPr>
          <p:cNvPr id="15" name="Rectangle 14"/>
          <p:cNvSpPr/>
          <p:nvPr/>
        </p:nvSpPr>
        <p:spPr>
          <a:xfrm>
            <a:off x="5412096" y="2539514"/>
            <a:ext cx="1071570"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20758,4</a:t>
            </a:r>
            <a:endParaRPr lang="ru-RU" b="1" dirty="0"/>
          </a:p>
        </p:txBody>
      </p:sp>
      <p:sp>
        <p:nvSpPr>
          <p:cNvPr id="16" name="Rectangle 15"/>
          <p:cNvSpPr/>
          <p:nvPr/>
        </p:nvSpPr>
        <p:spPr>
          <a:xfrm>
            <a:off x="6547167" y="2539514"/>
            <a:ext cx="1143008"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20806,4</a:t>
            </a:r>
            <a:endParaRPr lang="ru-RU" b="1" dirty="0"/>
          </a:p>
        </p:txBody>
      </p:sp>
      <p:sp>
        <p:nvSpPr>
          <p:cNvPr id="17" name="Rectangle 16"/>
          <p:cNvSpPr/>
          <p:nvPr/>
        </p:nvSpPr>
        <p:spPr>
          <a:xfrm>
            <a:off x="7753123" y="2532320"/>
            <a:ext cx="1071570" cy="68065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100,2</a:t>
            </a:r>
            <a:endParaRPr lang="ru-RU" b="1" dirty="0"/>
          </a:p>
        </p:txBody>
      </p:sp>
      <p:sp>
        <p:nvSpPr>
          <p:cNvPr id="18" name="Rectangle 17"/>
          <p:cNvSpPr/>
          <p:nvPr/>
        </p:nvSpPr>
        <p:spPr>
          <a:xfrm>
            <a:off x="5396864" y="3259594"/>
            <a:ext cx="1071570"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453</a:t>
            </a:r>
            <a:endParaRPr lang="ru-RU" b="1" dirty="0"/>
          </a:p>
        </p:txBody>
      </p:sp>
      <p:sp>
        <p:nvSpPr>
          <p:cNvPr id="19" name="Rectangle 18"/>
          <p:cNvSpPr/>
          <p:nvPr/>
        </p:nvSpPr>
        <p:spPr>
          <a:xfrm>
            <a:off x="6523906" y="3259884"/>
            <a:ext cx="1143008"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495</a:t>
            </a:r>
            <a:endParaRPr lang="ru-RU" b="1" dirty="0"/>
          </a:p>
        </p:txBody>
      </p:sp>
      <p:sp>
        <p:nvSpPr>
          <p:cNvPr id="20" name="Rectangle 19"/>
          <p:cNvSpPr/>
          <p:nvPr/>
        </p:nvSpPr>
        <p:spPr>
          <a:xfrm>
            <a:off x="7740680" y="3259594"/>
            <a:ext cx="107157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b="1" smtClean="0"/>
              <a:t>109,3</a:t>
            </a:r>
            <a:endParaRPr lang="ru-RU" b="1" dirty="0"/>
          </a:p>
        </p:txBody>
      </p:sp>
      <p:sp>
        <p:nvSpPr>
          <p:cNvPr id="21" name="Rectangle 20"/>
          <p:cNvSpPr/>
          <p:nvPr/>
        </p:nvSpPr>
        <p:spPr>
          <a:xfrm>
            <a:off x="785786" y="2038541"/>
            <a:ext cx="4572032"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572032"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572032"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556" y="4221678"/>
            <a:ext cx="2232248" cy="2401654"/>
          </a:xfrm>
          <a:prstGeom prst="rect">
            <a:avLst/>
          </a:prstGeom>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263613"/>
            <a:ext cx="2016224" cy="2348880"/>
          </a:xfrm>
          <a:prstGeom prst="rect">
            <a:avLst/>
          </a:prstGeom>
        </p:spPr>
      </p:pic>
      <p:pic>
        <p:nvPicPr>
          <p:cNvPr id="30" name="Объект 4"/>
          <p:cNvPicPr>
            <a:picLocks noChangeAspect="1"/>
          </p:cNvPicPr>
          <p:nvPr/>
        </p:nvPicPr>
        <p:blipFill rotWithShape="1">
          <a:blip r:embed="rId4">
            <a:extLst>
              <a:ext uri="{28A0092B-C50C-407E-A947-70E740481C1C}">
                <a14:useLocalDpi xmlns:a14="http://schemas.microsoft.com/office/drawing/2010/main" val="0"/>
              </a:ext>
            </a:extLst>
          </a:blip>
          <a:srcRect t="2104" r="33333" b="20526"/>
          <a:stretch/>
        </p:blipFill>
        <p:spPr>
          <a:xfrm>
            <a:off x="3660580" y="4797152"/>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475656" y="188640"/>
            <a:ext cx="712879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 Обеспечение доступным и комфортным жильем и коммунальными услугами населения </a:t>
            </a:r>
            <a:r>
              <a:rPr lang="ru-RU" b="1" dirty="0" err="1" smtClean="0"/>
              <a:t>Репьевского</a:t>
            </a:r>
            <a:r>
              <a:rPr lang="ru-RU" b="1" dirty="0" smtClean="0"/>
              <a:t> района»</a:t>
            </a:r>
            <a:endParaRPr lang="ru-RU" b="1" dirty="0"/>
          </a:p>
        </p:txBody>
      </p:sp>
      <p:sp>
        <p:nvSpPr>
          <p:cNvPr id="3" name="Скругленный прямоугольник 2"/>
          <p:cNvSpPr/>
          <p:nvPr/>
        </p:nvSpPr>
        <p:spPr>
          <a:xfrm>
            <a:off x="827584" y="1416541"/>
            <a:ext cx="7992888"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 Воронежской области</a:t>
            </a:r>
            <a:endParaRPr lang="ru-RU" sz="1600" b="1" dirty="0">
              <a:solidFill>
                <a:schemeClr val="tx1"/>
              </a:solidFill>
            </a:endParaRPr>
          </a:p>
        </p:txBody>
      </p:sp>
      <p:sp>
        <p:nvSpPr>
          <p:cNvPr id="4" name="Скругленный прямоугольник 3"/>
          <p:cNvSpPr/>
          <p:nvPr/>
        </p:nvSpPr>
        <p:spPr>
          <a:xfrm>
            <a:off x="683568" y="3858500"/>
            <a:ext cx="2808312" cy="282118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ЦЕЛЬ МУНИЦИПАЛЬНОЙ ПРОГРАММЫ</a:t>
            </a:r>
            <a:r>
              <a:rPr lang="en-US" sz="1200" b="1" dirty="0" smtClean="0">
                <a:solidFill>
                  <a:schemeClr val="tx1"/>
                </a:solidFill>
              </a:rPr>
              <a:t>:</a:t>
            </a:r>
            <a:endParaRPr lang="ru-RU" sz="1200" b="1" dirty="0" smtClean="0">
              <a:solidFill>
                <a:schemeClr val="tx1"/>
              </a:solidFill>
            </a:endParaRPr>
          </a:p>
          <a:p>
            <a:pPr algn="ctr"/>
            <a:endParaRPr lang="ru-RU" sz="1200" b="1" dirty="0">
              <a:solidFill>
                <a:schemeClr val="tx1"/>
              </a:solidFill>
            </a:endParaRPr>
          </a:p>
          <a:p>
            <a:pPr algn="ctr"/>
            <a:endParaRPr lang="ru-RU" sz="1200" b="1" dirty="0" smtClean="0">
              <a:solidFill>
                <a:schemeClr val="tx1"/>
              </a:solidFill>
            </a:endParaRPr>
          </a:p>
          <a:p>
            <a:pPr algn="ctr"/>
            <a:r>
              <a:rPr lang="ru-RU" sz="1200" b="1" dirty="0">
                <a:solidFill>
                  <a:schemeClr val="tx1"/>
                </a:solidFill>
              </a:rPr>
              <a:t>Обеспечение населения </a:t>
            </a:r>
            <a:r>
              <a:rPr lang="ru-RU" sz="1200" b="1" dirty="0" err="1">
                <a:solidFill>
                  <a:schemeClr val="tx1"/>
                </a:solidFill>
              </a:rPr>
              <a:t>Репьевского</a:t>
            </a:r>
            <a:r>
              <a:rPr lang="ru-RU" sz="12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
        <p:nvSpPr>
          <p:cNvPr id="5" name="Скругленный прямоугольник 4"/>
          <p:cNvSpPr/>
          <p:nvPr/>
        </p:nvSpPr>
        <p:spPr>
          <a:xfrm>
            <a:off x="3635896" y="3861048"/>
            <a:ext cx="5256584" cy="282118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ЗАДАЧИ МУНИЦИПАЛЬНОЙ ПРОГРАММЫ</a:t>
            </a:r>
            <a:r>
              <a:rPr lang="en-US" sz="1200" b="1" dirty="0" smtClean="0">
                <a:solidFill>
                  <a:schemeClr val="tx1"/>
                </a:solidFill>
              </a:rPr>
              <a:t>:</a:t>
            </a:r>
          </a:p>
          <a:p>
            <a:r>
              <a:rPr lang="ru-RU" sz="1200" b="1" dirty="0" smtClean="0">
                <a:solidFill>
                  <a:schemeClr val="tx1"/>
                </a:solidFill>
              </a:rPr>
              <a:t>- </a:t>
            </a:r>
            <a:r>
              <a:rPr lang="ru-RU" sz="1200" b="1" dirty="0">
                <a:solidFill>
                  <a:schemeClr val="tx1"/>
                </a:solidFill>
              </a:rPr>
              <a:t>формирование приоритетов </a:t>
            </a:r>
            <a:r>
              <a:rPr lang="ru-RU" sz="1200" b="1" dirty="0" smtClean="0">
                <a:solidFill>
                  <a:schemeClr val="tx1"/>
                </a:solidFill>
              </a:rPr>
              <a:t>роста </a:t>
            </a:r>
            <a:r>
              <a:rPr lang="ru-RU" sz="1200" b="1" dirty="0">
                <a:solidFill>
                  <a:schemeClr val="tx1"/>
                </a:solidFill>
              </a:rPr>
              <a:t>жилищного строительства в </a:t>
            </a:r>
            <a:r>
              <a:rPr lang="ru-RU" sz="1200" b="1" dirty="0" err="1">
                <a:solidFill>
                  <a:schemeClr val="tx1"/>
                </a:solidFill>
              </a:rPr>
              <a:t>Репьевском</a:t>
            </a:r>
            <a:r>
              <a:rPr lang="ru-RU" sz="1200" b="1" dirty="0">
                <a:solidFill>
                  <a:schemeClr val="tx1"/>
                </a:solidFill>
              </a:rPr>
              <a:t> муниципальном районе;</a:t>
            </a:r>
          </a:p>
          <a:p>
            <a:r>
              <a:rPr lang="ru-RU" sz="1200" b="1" dirty="0">
                <a:solidFill>
                  <a:schemeClr val="tx1"/>
                </a:solidFill>
              </a:rPr>
              <a:t>- обеспечение ежегодного роста объемов ввода жилья;</a:t>
            </a:r>
          </a:p>
          <a:p>
            <a:r>
              <a:rPr lang="ru-RU" sz="1200" b="1" dirty="0">
                <a:solidFill>
                  <a:schemeClr val="tx1"/>
                </a:solidFill>
              </a:rPr>
              <a:t>- развитие направлений строительства жилья, доступного для широких слоев населения;</a:t>
            </a:r>
          </a:p>
          <a:p>
            <a:r>
              <a:rPr lang="ru-RU" sz="1200" b="1" dirty="0">
                <a:solidFill>
                  <a:schemeClr val="tx1"/>
                </a:solidFill>
              </a:rPr>
              <a:t>- снижение административных барьеров в строительстве;</a:t>
            </a:r>
          </a:p>
          <a:p>
            <a:r>
              <a:rPr lang="ru-RU" sz="1200" b="1" dirty="0">
                <a:solidFill>
                  <a:schemeClr val="tx1"/>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tx1"/>
                </a:solidFill>
              </a:rPr>
              <a:t>- оказание содействия по привлечению в жилищное строительство финансовых ресурсов из бюджетных и внебюджетных источников.</a:t>
            </a:r>
          </a:p>
        </p:txBody>
      </p:sp>
      <p:sp>
        <p:nvSpPr>
          <p:cNvPr id="6" name="Стрелка вниз 5"/>
          <p:cNvSpPr/>
          <p:nvPr/>
        </p:nvSpPr>
        <p:spPr>
          <a:xfrm flipH="1">
            <a:off x="5868144" y="3426045"/>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flipH="1">
            <a:off x="1691680" y="3426045"/>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827584" y="2599428"/>
            <a:ext cx="7776864" cy="798813"/>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2017г. 500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2018г. 500 тыс. руб., в 2019г. 500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a:t>
            </a:r>
            <a:endParaRPr lang="ru-RU" sz="1200" b="1" dirty="0">
              <a:solidFill>
                <a:schemeClr val="accent1">
                  <a:lumMod val="50000"/>
                </a:schemeClr>
              </a:solidFill>
            </a:endParaRPr>
          </a:p>
        </p:txBody>
      </p:sp>
      <p:sp>
        <p:nvSpPr>
          <p:cNvPr id="10" name="Стрелка вниз 9"/>
          <p:cNvSpPr/>
          <p:nvPr/>
        </p:nvSpPr>
        <p:spPr>
          <a:xfrm flipH="1">
            <a:off x="4427984" y="216442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260648"/>
            <a:ext cx="720080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Обеспечение доступным и комфортным жильем и коммунальными услугами населения </a:t>
            </a:r>
            <a:r>
              <a:rPr lang="ru-RU" b="1" dirty="0" err="1"/>
              <a:t>Репьевского</a:t>
            </a:r>
            <a:r>
              <a:rPr lang="ru-RU" b="1" dirty="0"/>
              <a:t> 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437112"/>
            <a:ext cx="3203848" cy="1964452"/>
          </a:xfrm>
          <a:prstGeom prst="rect">
            <a:avLst/>
          </a:prstGeom>
        </p:spPr>
      </p:pic>
      <p:sp>
        <p:nvSpPr>
          <p:cNvPr id="6" name="Скругленный прямоугольник 5"/>
          <p:cNvSpPr/>
          <p:nvPr/>
        </p:nvSpPr>
        <p:spPr>
          <a:xfrm>
            <a:off x="4427984" y="1738807"/>
            <a:ext cx="4104456" cy="24482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Ожидаемые конечные результаты</a:t>
            </a:r>
            <a:r>
              <a:rPr lang="en-US" b="1" dirty="0" smtClean="0">
                <a:solidFill>
                  <a:schemeClr val="tx1"/>
                </a:solidFill>
              </a:rPr>
              <a:t>:</a:t>
            </a:r>
          </a:p>
          <a:p>
            <a:endParaRPr lang="en-US" b="1" dirty="0" smtClean="0">
              <a:solidFill>
                <a:schemeClr val="tx1"/>
              </a:solidFill>
            </a:endParaRPr>
          </a:p>
          <a:p>
            <a:r>
              <a:rPr lang="ru-RU" b="1" dirty="0">
                <a:solidFill>
                  <a:schemeClr val="tx1"/>
                </a:solidFill>
              </a:rPr>
              <a:t>1. Обеспечение жильем с помощью предоставления государственной поддержки 67 молодых семей.</a:t>
            </a:r>
          </a:p>
          <a:p>
            <a:r>
              <a:rPr lang="ru-RU" b="1" dirty="0">
                <a:solidFill>
                  <a:schemeClr val="tx1"/>
                </a:solidFill>
              </a:rPr>
              <a:t>2. Развитие рынка доступного жилья </a:t>
            </a:r>
            <a:r>
              <a:rPr lang="ru-RU" b="1" dirty="0" err="1">
                <a:solidFill>
                  <a:schemeClr val="tx1"/>
                </a:solidFill>
              </a:rPr>
              <a:t>экономкласса</a:t>
            </a:r>
            <a:r>
              <a:rPr lang="ru-RU" b="1" dirty="0">
                <a:solidFill>
                  <a:schemeClr val="tx1"/>
                </a:solidFill>
              </a:rPr>
              <a:t>.</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38807"/>
            <a:ext cx="2972048" cy="2372274"/>
          </a:xfrm>
          <a:prstGeom prst="rect">
            <a:avLst/>
          </a:prstGeom>
        </p:spPr>
      </p:pic>
      <p:sp>
        <p:nvSpPr>
          <p:cNvPr id="11" name="Скругленный прямоугольник 10"/>
          <p:cNvSpPr/>
          <p:nvPr/>
        </p:nvSpPr>
        <p:spPr>
          <a:xfrm>
            <a:off x="4427984" y="4293096"/>
            <a:ext cx="4104456" cy="24482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ЦЕЛЕВЫЕ ИНДИКАТОРЫ</a:t>
            </a:r>
            <a:r>
              <a:rPr lang="en-US" b="1" dirty="0" smtClean="0">
                <a:solidFill>
                  <a:schemeClr val="tx1"/>
                </a:solidFill>
              </a:rPr>
              <a:t>:</a:t>
            </a:r>
          </a:p>
          <a:p>
            <a:endParaRPr lang="en-US" b="1" dirty="0" smtClean="0">
              <a:solidFill>
                <a:schemeClr val="tx1"/>
              </a:solidFill>
            </a:endParaRPr>
          </a:p>
          <a:p>
            <a:r>
              <a:rPr lang="ru-RU" b="1" dirty="0" smtClean="0">
                <a:solidFill>
                  <a:schemeClr val="tx1"/>
                </a:solidFill>
              </a:rPr>
              <a:t>1</a:t>
            </a:r>
            <a:r>
              <a:rPr lang="ru-RU" b="1" dirty="0">
                <a:solidFill>
                  <a:schemeClr val="tx1"/>
                </a:solidFill>
              </a:rPr>
              <a:t>. Обеспеченность населения жильем (кв. м. общей площади на одного человека);</a:t>
            </a:r>
          </a:p>
          <a:p>
            <a:r>
              <a:rPr lang="ru-RU" b="1" dirty="0">
                <a:solidFill>
                  <a:schemeClr val="tx1"/>
                </a:solidFill>
              </a:rPr>
              <a:t>2. Ввод нового жилья за счет всех источников финансирования (</a:t>
            </a:r>
            <a:r>
              <a:rPr lang="ru-RU" b="1" dirty="0" err="1">
                <a:solidFill>
                  <a:schemeClr val="tx1"/>
                </a:solidFill>
              </a:rPr>
              <a:t>кв.м</a:t>
            </a:r>
            <a:r>
              <a:rPr lang="ru-RU" b="1" dirty="0">
                <a:solidFill>
                  <a:schemeClr val="tx1"/>
                </a:solidFill>
              </a:rPr>
              <a:t>. на 1000 человек населения).</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культуры»</a:t>
            </a:r>
            <a:endParaRPr lang="ru-RU" b="1" dirty="0"/>
          </a:p>
        </p:txBody>
      </p:sp>
      <p:sp>
        <p:nvSpPr>
          <p:cNvPr id="5" name="Скругленный прямоугольник 4"/>
          <p:cNvSpPr/>
          <p:nvPr/>
        </p:nvSpPr>
        <p:spPr>
          <a:xfrm rot="10800000" flipV="1">
            <a:off x="1043608" y="1268760"/>
            <a:ext cx="7776864" cy="504056"/>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Ответственный исполнитель муниципальной программы</a:t>
            </a:r>
            <a:r>
              <a:rPr lang="en-US" sz="1400" b="1" dirty="0" smtClean="0">
                <a:solidFill>
                  <a:schemeClr val="tx1"/>
                </a:solidFill>
              </a:rPr>
              <a:t>:</a:t>
            </a:r>
            <a:r>
              <a:rPr lang="ru-RU" sz="1400" b="1" dirty="0" smtClean="0">
                <a:solidFill>
                  <a:schemeClr val="tx1"/>
                </a:solidFill>
              </a:rPr>
              <a:t> </a:t>
            </a:r>
          </a:p>
          <a:p>
            <a:pPr algn="ctr"/>
            <a:r>
              <a:rPr lang="ru-RU" sz="1400" b="1" dirty="0" smtClean="0">
                <a:solidFill>
                  <a:schemeClr val="tx1"/>
                </a:solidFill>
              </a:rPr>
              <a:t>Отдел культуры администрации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6" name="Скругленный прямоугольник 5"/>
          <p:cNvSpPr/>
          <p:nvPr/>
        </p:nvSpPr>
        <p:spPr>
          <a:xfrm>
            <a:off x="615434" y="1932876"/>
            <a:ext cx="8205038" cy="102898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21216,5тыс</a:t>
            </a:r>
            <a:r>
              <a:rPr lang="ru-RU" sz="1200" b="1" u="sng" dirty="0">
                <a:solidFill>
                  <a:schemeClr val="accent1">
                    <a:lumMod val="50000"/>
                  </a:schemeClr>
                </a:solidFill>
              </a:rPr>
              <a:t>. руб</a:t>
            </a:r>
            <a:r>
              <a:rPr lang="ru-RU" sz="1200" b="1" u="sng" dirty="0" smtClean="0">
                <a:solidFill>
                  <a:schemeClr val="accent1">
                    <a:lumMod val="50000"/>
                  </a:schemeClr>
                </a:solidFill>
              </a:rPr>
              <a:t>., в 2018г. 2056,7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2064,7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Подпрограмма </a:t>
            </a:r>
            <a:r>
              <a:rPr lang="ru-RU" sz="1200" b="1" dirty="0">
                <a:solidFill>
                  <a:schemeClr val="accent1">
                    <a:lumMod val="50000"/>
                  </a:schemeClr>
                </a:solidFill>
              </a:rPr>
              <a:t>2 «Развитие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3 «Обеспечение реализации муниципальной </a:t>
            </a:r>
            <a:r>
              <a:rPr lang="ru-RU" sz="1200" b="1" dirty="0" err="1">
                <a:solidFill>
                  <a:schemeClr val="accent1">
                    <a:lumMod val="50000"/>
                  </a:schemeClr>
                </a:solidFill>
              </a:rPr>
              <a:t>прогрммы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4 « Развитие сельской культуры </a:t>
            </a:r>
            <a:r>
              <a:rPr lang="ru-RU" sz="1200" b="1" dirty="0" err="1">
                <a:solidFill>
                  <a:schemeClr val="accent1">
                    <a:lumMod val="50000"/>
                  </a:schemeClr>
                </a:solidFill>
              </a:rPr>
              <a:t>Репьевского</a:t>
            </a:r>
            <a:r>
              <a:rPr lang="ru-RU" sz="1200" b="1" dirty="0">
                <a:solidFill>
                  <a:schemeClr val="accent1">
                    <a:lumMod val="50000"/>
                  </a:schemeClr>
                </a:solidFill>
              </a:rPr>
              <a:t> муниципального района</a:t>
            </a:r>
            <a:r>
              <a:rPr lang="ru-RU" sz="1200" b="1" dirty="0" smtClean="0">
                <a:solidFill>
                  <a:schemeClr val="accent1">
                    <a:lumMod val="50000"/>
                  </a:schemeClr>
                </a:solidFill>
              </a:rPr>
              <a:t>».</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323528" y="3121917"/>
            <a:ext cx="1728192" cy="36194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pPr algn="ctr"/>
            <a:r>
              <a:rPr lang="ru-RU" sz="1100" b="1" dirty="0" smtClean="0">
                <a:solidFill>
                  <a:schemeClr val="tx1"/>
                </a:solidFill>
              </a:rPr>
              <a:t>Обеспечение </a:t>
            </a:r>
            <a:r>
              <a:rPr lang="ru-RU" sz="1100" b="1" dirty="0">
                <a:solidFill>
                  <a:schemeClr val="tx1"/>
                </a:solidFill>
              </a:rPr>
              <a:t>населения </a:t>
            </a:r>
            <a:r>
              <a:rPr lang="ru-RU" sz="1100" b="1" dirty="0" err="1">
                <a:solidFill>
                  <a:schemeClr val="tx1"/>
                </a:solidFill>
              </a:rPr>
              <a:t>Репьевского</a:t>
            </a:r>
            <a:r>
              <a:rPr lang="ru-RU" sz="11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
        <p:nvSpPr>
          <p:cNvPr id="9" name="Скругленный прямоугольник 8"/>
          <p:cNvSpPr/>
          <p:nvPr/>
        </p:nvSpPr>
        <p:spPr>
          <a:xfrm>
            <a:off x="4355976" y="3140969"/>
            <a:ext cx="4608512" cy="360039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pPr algn="ctr"/>
            <a:r>
              <a:rPr lang="ru-RU" sz="1000" b="1" dirty="0" smtClean="0">
                <a:solidFill>
                  <a:schemeClr val="tx1"/>
                </a:solidFill>
              </a:rPr>
              <a:t>К </a:t>
            </a:r>
            <a:r>
              <a:rPr lang="ru-RU" sz="1000" b="1" dirty="0">
                <a:solidFill>
                  <a:schemeClr val="tx1"/>
                </a:solidFill>
              </a:rPr>
              <a:t>2019 году планируется достичь следующих результатов:</a:t>
            </a:r>
          </a:p>
          <a:p>
            <a:pPr lvl="0" algn="ctr"/>
            <a:r>
              <a:rPr lang="ru-RU" sz="1000" b="1" dirty="0">
                <a:solidFill>
                  <a:schemeClr val="tx1"/>
                </a:solidFill>
              </a:rPr>
              <a:t>Увеличение численности участников культурно-досуговых мероприятий (по сравнению с предыдущим годом) составит  23216 чел.;</a:t>
            </a:r>
          </a:p>
          <a:p>
            <a:pPr lvl="0" algn="ctr"/>
            <a:r>
              <a:rPr lang="ru-RU" sz="1000" b="1" dirty="0">
                <a:solidFill>
                  <a:schemeClr val="tx1"/>
                </a:solidFill>
              </a:rPr>
              <a:t>Рост количества культурно-досуговых мероприятий 3375 ед.;</a:t>
            </a:r>
          </a:p>
          <a:p>
            <a:pPr lvl="0" algn="ctr"/>
            <a:r>
              <a:rPr lang="ru-RU" sz="1000" b="1" dirty="0">
                <a:solidFill>
                  <a:schemeClr val="tx1"/>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pPr lvl="0" algn="ctr"/>
            <a:r>
              <a:rPr lang="ru-RU" sz="1000" b="1" dirty="0">
                <a:solidFill>
                  <a:schemeClr val="tx1"/>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pPr lvl="0" algn="ctr"/>
            <a:r>
              <a:rPr lang="ru-RU" sz="1000" b="1" dirty="0">
                <a:solidFill>
                  <a:schemeClr val="tx1"/>
                </a:solidFill>
              </a:rPr>
              <a:t>90,2%;</a:t>
            </a:r>
          </a:p>
          <a:p>
            <a:pPr algn="ctr"/>
            <a:r>
              <a:rPr lang="ru-RU" sz="1000" b="1" dirty="0">
                <a:solidFill>
                  <a:schemeClr val="tx1"/>
                </a:solidFill>
              </a:rPr>
              <a:t>5.Увеличение количества наименований библиографических записей (изданий), включенных в    электронный каталог-5490 </a:t>
            </a:r>
            <a:r>
              <a:rPr lang="ru-RU" sz="1000" b="1" dirty="0" err="1">
                <a:solidFill>
                  <a:schemeClr val="tx1"/>
                </a:solidFill>
              </a:rPr>
              <a:t>ед</a:t>
            </a:r>
            <a:r>
              <a:rPr lang="ru-RU" sz="1000" b="1" dirty="0">
                <a:solidFill>
                  <a:schemeClr val="tx1"/>
                </a:solidFill>
              </a:rPr>
              <a:t>;</a:t>
            </a:r>
          </a:p>
          <a:p>
            <a:pPr algn="ctr"/>
            <a:r>
              <a:rPr lang="ru-RU" sz="1000" b="1" dirty="0">
                <a:solidFill>
                  <a:schemeClr val="tx1"/>
                </a:solidFill>
              </a:rPr>
              <a:t>6.Увеличение количества библиотек, подключенных к сети «Интернет»-7 ед.</a:t>
            </a:r>
          </a:p>
          <a:p>
            <a:pPr algn="ctr"/>
            <a:r>
              <a:rPr lang="x-none" sz="1000" b="1" dirty="0">
                <a:solidFill>
                  <a:schemeClr val="tx1"/>
                </a:solidFill>
              </a:rPr>
              <a:t>7. Увеличение доли детей, обучающихся в детской музыкальной школе, в общей численности учащихся детей-</a:t>
            </a:r>
            <a:r>
              <a:rPr lang="ru-RU" sz="1000" b="1" dirty="0">
                <a:solidFill>
                  <a:schemeClr val="tx1"/>
                </a:solidFill>
              </a:rPr>
              <a:t>15</a:t>
            </a:r>
            <a:r>
              <a:rPr lang="x-none" sz="1000" b="1" dirty="0">
                <a:solidFill>
                  <a:schemeClr val="tx1"/>
                </a:solidFill>
              </a:rPr>
              <a:t>%</a:t>
            </a:r>
            <a:endParaRPr lang="ru-RU" sz="1000" b="1" dirty="0">
              <a:solidFill>
                <a:schemeClr val="tx1"/>
              </a:solidFill>
            </a:endParaRPr>
          </a:p>
        </p:txBody>
      </p:sp>
      <p:sp>
        <p:nvSpPr>
          <p:cNvPr id="10" name="Скругленный прямоугольник 9"/>
          <p:cNvSpPr/>
          <p:nvPr/>
        </p:nvSpPr>
        <p:spPr>
          <a:xfrm>
            <a:off x="2195736" y="3140970"/>
            <a:ext cx="2016224" cy="36267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ЗАДАЧИ МУНИЦИПАЛЬНОЙ ПРОГРАММЫ</a:t>
            </a:r>
            <a:r>
              <a:rPr lang="en-US" sz="1100" b="1" dirty="0">
                <a:solidFill>
                  <a:schemeClr val="accent1">
                    <a:lumMod val="75000"/>
                  </a:schemeClr>
                </a:solidFill>
              </a:rPr>
              <a:t>:</a:t>
            </a:r>
          </a:p>
          <a:p>
            <a:pPr algn="ctr"/>
            <a:r>
              <a:rPr lang="ru-RU" sz="1100" b="1" dirty="0">
                <a:solidFill>
                  <a:schemeClr val="tx1"/>
                </a:solidFill>
              </a:rPr>
              <a:t>Сохранение 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pPr algn="ctr"/>
            <a:r>
              <a:rPr lang="ru-RU" sz="1100" b="1" dirty="0">
                <a:solidFill>
                  <a:schemeClr val="tx1"/>
                </a:solidFill>
              </a:rPr>
              <a:t>Задача 2. Создание благоприятных условий для устойчивого развития сферы культуры.</a:t>
            </a:r>
          </a:p>
        </p:txBody>
      </p:sp>
      <p:sp>
        <p:nvSpPr>
          <p:cNvPr id="11" name="Стрелка вниз 10"/>
          <p:cNvSpPr/>
          <p:nvPr/>
        </p:nvSpPr>
        <p:spPr>
          <a:xfrm>
            <a:off x="4355976" y="1783211"/>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948740" y="296185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964964" y="298177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421348" y="2981878"/>
            <a:ext cx="477767" cy="13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619672" y="373800"/>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культуры»</a:t>
            </a:r>
            <a:endParaRPr lang="ru-RU" b="1" dirty="0"/>
          </a:p>
        </p:txBody>
      </p:sp>
      <p:sp>
        <p:nvSpPr>
          <p:cNvPr id="17" name="Скругленный прямоугольник 16"/>
          <p:cNvSpPr/>
          <p:nvPr/>
        </p:nvSpPr>
        <p:spPr>
          <a:xfrm>
            <a:off x="323528" y="3121916"/>
            <a:ext cx="1728192" cy="361945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pPr algn="ctr"/>
            <a:r>
              <a:rPr lang="ru-RU" sz="1100" b="1" dirty="0" smtClean="0">
                <a:solidFill>
                  <a:schemeClr val="tx1"/>
                </a:solidFill>
              </a:rPr>
              <a:t>Обеспечение </a:t>
            </a:r>
            <a:r>
              <a:rPr lang="ru-RU" sz="1100" b="1" dirty="0">
                <a:solidFill>
                  <a:schemeClr val="tx1"/>
                </a:solidFill>
              </a:rPr>
              <a:t>населения </a:t>
            </a:r>
            <a:r>
              <a:rPr lang="ru-RU" sz="1100" b="1" dirty="0" err="1">
                <a:solidFill>
                  <a:schemeClr val="tx1"/>
                </a:solidFill>
              </a:rPr>
              <a:t>Репьевского</a:t>
            </a:r>
            <a:r>
              <a:rPr lang="ru-RU" sz="1100" b="1" dirty="0">
                <a:solidFill>
                  <a:schemeClr val="tx1"/>
                </a:solidFill>
              </a:rPr>
              <a:t> 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транспортной системы»</a:t>
            </a:r>
            <a:endParaRPr lang="ru-RU" b="1" dirty="0"/>
          </a:p>
        </p:txBody>
      </p:sp>
      <p:sp>
        <p:nvSpPr>
          <p:cNvPr id="3" name="Скругленный прямоугольник 2"/>
          <p:cNvSpPr/>
          <p:nvPr/>
        </p:nvSpPr>
        <p:spPr>
          <a:xfrm>
            <a:off x="899592" y="126418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Ответственные исполнители муниципальной программы</a:t>
            </a:r>
            <a:r>
              <a:rPr lang="en-US" sz="1400" b="1" dirty="0" smtClean="0">
                <a:solidFill>
                  <a:schemeClr val="tx1"/>
                </a:solidFill>
              </a:rPr>
              <a:t>: </a:t>
            </a:r>
            <a:endParaRPr lang="ru-RU" sz="1400" b="1" dirty="0" smtClean="0">
              <a:solidFill>
                <a:schemeClr val="tx1"/>
              </a:solidFill>
            </a:endParaRPr>
          </a:p>
          <a:p>
            <a:pPr algn="ctr"/>
            <a:r>
              <a:rPr lang="ru-RU" sz="1400" b="1" dirty="0" smtClean="0">
                <a:solidFill>
                  <a:schemeClr val="tx1"/>
                </a:solidFill>
              </a:rPr>
              <a:t>Администрация </a:t>
            </a:r>
            <a:r>
              <a:rPr lang="ru-RU" sz="1400" b="1" dirty="0" err="1" smtClean="0">
                <a:solidFill>
                  <a:schemeClr val="tx1"/>
                </a:solidFill>
              </a:rPr>
              <a:t>Репьевского</a:t>
            </a:r>
            <a:r>
              <a:rPr lang="ru-RU" sz="1400" b="1" dirty="0" smtClean="0">
                <a:solidFill>
                  <a:schemeClr val="tx1"/>
                </a:solidFill>
              </a:rPr>
              <a:t> муниципального района</a:t>
            </a:r>
          </a:p>
          <a:p>
            <a:pPr algn="ctr"/>
            <a:r>
              <a:rPr lang="ru-RU" sz="1400" b="1" dirty="0" smtClean="0">
                <a:solidFill>
                  <a:schemeClr val="tx1"/>
                </a:solidFill>
              </a:rPr>
              <a:t>Отдел финансов администрации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4" name="Скругленный прямоугольник 3"/>
          <p:cNvSpPr/>
          <p:nvPr/>
        </p:nvSpPr>
        <p:spPr>
          <a:xfrm>
            <a:off x="649501" y="2185882"/>
            <a:ext cx="8205038" cy="102898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6829 тыс</a:t>
            </a:r>
            <a:r>
              <a:rPr lang="ru-RU" sz="1200" b="1" u="sng" dirty="0">
                <a:solidFill>
                  <a:schemeClr val="accent1">
                    <a:lumMod val="50000"/>
                  </a:schemeClr>
                </a:solidFill>
              </a:rPr>
              <a:t>. руб</a:t>
            </a:r>
            <a:r>
              <a:rPr lang="ru-RU" sz="1200" b="1" u="sng" dirty="0" smtClean="0">
                <a:solidFill>
                  <a:schemeClr val="accent1">
                    <a:lumMod val="50000"/>
                  </a:schemeClr>
                </a:solidFill>
              </a:rPr>
              <a:t>., в 2018г. 6646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7248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Репьевском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758111" y="3754681"/>
            <a:ext cx="1872208" cy="28803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ЦЕЛЬ МУНИЦИПАЛЬНОЙ ПРОГРАММЫ</a:t>
            </a:r>
            <a:r>
              <a:rPr lang="en-US" sz="1100" b="1" dirty="0" smtClean="0">
                <a:solidFill>
                  <a:schemeClr val="accent1">
                    <a:lumMod val="75000"/>
                  </a:schemeClr>
                </a:solidFill>
              </a:rPr>
              <a:t>:</a:t>
            </a:r>
          </a:p>
          <a:p>
            <a:r>
              <a:rPr lang="ru-RU" sz="1200" b="1" dirty="0">
                <a:solidFill>
                  <a:schemeClr val="tx1"/>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3169111" y="3720325"/>
            <a:ext cx="2448272" cy="294903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75000"/>
                  </a:schemeClr>
                </a:solidFill>
              </a:rPr>
              <a:t>ЗАДАЧИ МУНИЦИПАЛЬНОЙ ПРОГРАММЫ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1100" b="1" dirty="0">
                <a:solidFill>
                  <a:schemeClr val="tx1"/>
                </a:solidFill>
              </a:rPr>
              <a:t>Развитие сети автомобильных дорог общего пользования муниципального значения.</a:t>
            </a:r>
          </a:p>
          <a:p>
            <a:r>
              <a:rPr lang="ru-RU" sz="1100" b="1" dirty="0">
                <a:solidFill>
                  <a:schemeClr val="tx1"/>
                </a:solidFill>
              </a:rPr>
              <a:t>Обеспечение функционирования сети автомобильных дорог общего пользования муниципального значения.</a:t>
            </a:r>
          </a:p>
          <a:p>
            <a:r>
              <a:rPr lang="ru-RU" sz="1100" b="1" dirty="0">
                <a:solidFill>
                  <a:schemeClr val="tx1"/>
                </a:solidFill>
              </a:rPr>
              <a:t>Формирование единой дорожной сети круглогодичной доступности для населения</a:t>
            </a:r>
            <a:endParaRPr lang="en-US" sz="1100" b="1" dirty="0">
              <a:solidFill>
                <a:schemeClr val="tx1"/>
              </a:solidFill>
            </a:endParaRPr>
          </a:p>
        </p:txBody>
      </p:sp>
      <p:sp>
        <p:nvSpPr>
          <p:cNvPr id="10" name="Скругленный прямоугольник 9"/>
          <p:cNvSpPr/>
          <p:nvPr/>
        </p:nvSpPr>
        <p:spPr>
          <a:xfrm>
            <a:off x="6156176" y="3789038"/>
            <a:ext cx="2664296" cy="288032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pPr algn="ctr"/>
            <a:r>
              <a:rPr lang="ru-RU" sz="1200" b="1" dirty="0">
                <a:solidFill>
                  <a:schemeClr val="tx1"/>
                </a:solidFill>
              </a:rPr>
              <a:t>Ежегодный прирост протяженности автомобильных дорог общего пользования регионального или межмуниципального 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113501" y="329444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455331" y="329716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49440" y="3345111"/>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7200800" cy="69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a:t>
            </a:r>
            <a:r>
              <a:rPr lang="ru-RU" b="1" dirty="0" err="1" smtClean="0"/>
              <a:t>Репьевского</a:t>
            </a:r>
            <a:r>
              <a:rPr lang="ru-RU" b="1" dirty="0" smtClean="0"/>
              <a:t> муниципального района «Развитие транспортной системы»</a:t>
            </a:r>
            <a:endParaRPr lang="ru-RU" b="1" dirty="0"/>
          </a:p>
        </p:txBody>
      </p:sp>
      <p:sp>
        <p:nvSpPr>
          <p:cNvPr id="3" name="Скругленный прямоугольник 2"/>
          <p:cNvSpPr/>
          <p:nvPr/>
        </p:nvSpPr>
        <p:spPr>
          <a:xfrm>
            <a:off x="5004048" y="4005064"/>
            <a:ext cx="396044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pPr lvl="0"/>
            <a:r>
              <a:rPr lang="ru-RU" sz="1600" b="1" dirty="0">
                <a:solidFill>
                  <a:schemeClr val="tx1"/>
                </a:solidFill>
              </a:rPr>
              <a:t>Прирост протяженности автомобильных дорог общего пользования муниципального значения, соответствующих нормативным требованиям к транспортно-эксплуатационным показателям</a:t>
            </a:r>
            <a:endParaRPr lang="en-US" sz="1600" b="1"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80" y="4221088"/>
            <a:ext cx="3384376" cy="229571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79926"/>
            <a:ext cx="3954016" cy="242653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294191"/>
            <a:ext cx="3954016" cy="2412268"/>
          </a:xfrm>
          <a:prstGeom prst="rect">
            <a:avLst/>
          </a:prstGeom>
        </p:spPr>
      </p:pic>
    </p:spTree>
    <p:extLst>
      <p:ext uri="{BB962C8B-B14F-4D97-AF65-F5344CB8AC3E}">
        <p14:creationId xmlns:p14="http://schemas.microsoft.com/office/powerpoint/2010/main" val="1054342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8732" y="188640"/>
            <a:ext cx="727280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«Развитие культуры»</a:t>
            </a:r>
          </a:p>
        </p:txBody>
      </p:sp>
      <p:sp>
        <p:nvSpPr>
          <p:cNvPr id="3" name="Скругленный прямоугольник 2"/>
          <p:cNvSpPr/>
          <p:nvPr/>
        </p:nvSpPr>
        <p:spPr>
          <a:xfrm>
            <a:off x="3234838" y="1196752"/>
            <a:ext cx="5472609" cy="5472608"/>
          </a:xfrm>
          <a:prstGeom prst="round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rPr>
              <a:t>                     </a:t>
            </a:r>
            <a:r>
              <a:rPr lang="ru-RU" sz="1400" b="1" dirty="0" smtClean="0">
                <a:solidFill>
                  <a:schemeClr val="accent1">
                    <a:lumMod val="75000"/>
                  </a:schemeClr>
                </a:solidFill>
              </a:rPr>
              <a:t>ЦЕЛЕВЫЕ ИНДИКАТОРЫ</a:t>
            </a:r>
            <a:r>
              <a:rPr lang="en-US" sz="1400" b="1" dirty="0" smtClean="0">
                <a:solidFill>
                  <a:schemeClr val="accent1">
                    <a:lumMod val="75000"/>
                  </a:schemeClr>
                </a:solidFill>
              </a:rPr>
              <a:t>:</a:t>
            </a:r>
          </a:p>
          <a:p>
            <a:pPr lvl="0"/>
            <a:r>
              <a:rPr lang="ru-RU" sz="1400" b="1" dirty="0" smtClean="0">
                <a:solidFill>
                  <a:schemeClr val="tx1"/>
                </a:solidFill>
              </a:rPr>
              <a:t>1.Увеличение </a:t>
            </a:r>
            <a:r>
              <a:rPr lang="ru-RU" sz="1400" b="1" dirty="0">
                <a:solidFill>
                  <a:schemeClr val="tx1"/>
                </a:solidFill>
              </a:rPr>
              <a:t>численности участников культурно-досуговых мероприятий (по сравнению с предыдущим годом)- чел.;</a:t>
            </a:r>
          </a:p>
          <a:p>
            <a:pPr lvl="0"/>
            <a:r>
              <a:rPr lang="ru-RU" sz="1400" b="1" dirty="0" smtClean="0">
                <a:solidFill>
                  <a:schemeClr val="tx1"/>
                </a:solidFill>
              </a:rPr>
              <a:t>2.Рост </a:t>
            </a:r>
            <a:r>
              <a:rPr lang="ru-RU" sz="1400" b="1" dirty="0">
                <a:solidFill>
                  <a:schemeClr val="tx1"/>
                </a:solidFill>
              </a:rPr>
              <a:t>количества культурно-досуговых мероприятий-ед.;</a:t>
            </a:r>
          </a:p>
          <a:p>
            <a:pPr lvl="0"/>
            <a:r>
              <a:rPr lang="ru-RU" sz="1400" b="1" dirty="0" smtClean="0">
                <a:solidFill>
                  <a:schemeClr val="tx1"/>
                </a:solidFill>
              </a:rPr>
              <a:t>3.Уменьшение </a:t>
            </a:r>
            <a:r>
              <a:rPr lang="ru-RU" sz="1400" b="1" dirty="0">
                <a:solidFill>
                  <a:schemeClr val="tx1"/>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chemeClr val="tx1"/>
                </a:solidFill>
              </a:rPr>
              <a:t>4.Отношение </a:t>
            </a:r>
            <a:r>
              <a:rPr lang="ru-RU" sz="1400" b="1" dirty="0">
                <a:solidFill>
                  <a:schemeClr val="tx1"/>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chemeClr val="tx1"/>
                </a:solidFill>
              </a:rPr>
              <a:t>5.Увеличение количества наименований библиографических записей (изданий), включенных в    электронный каталог-</a:t>
            </a:r>
            <a:r>
              <a:rPr lang="ru-RU" sz="1400" b="1" dirty="0" err="1">
                <a:solidFill>
                  <a:schemeClr val="tx1"/>
                </a:solidFill>
              </a:rPr>
              <a:t>ед</a:t>
            </a:r>
            <a:r>
              <a:rPr lang="ru-RU" sz="1400" b="1" dirty="0">
                <a:solidFill>
                  <a:schemeClr val="tx1"/>
                </a:solidFill>
              </a:rPr>
              <a:t>;</a:t>
            </a:r>
          </a:p>
          <a:p>
            <a:r>
              <a:rPr lang="ru-RU" sz="1400" b="1" dirty="0">
                <a:solidFill>
                  <a:schemeClr val="tx1"/>
                </a:solidFill>
              </a:rPr>
              <a:t>6.Увеличение количества библиотек, подключенных к сети «Интернет»-ед.</a:t>
            </a:r>
          </a:p>
          <a:p>
            <a:r>
              <a:rPr lang="ru-RU" sz="1400" b="1" dirty="0">
                <a:solidFill>
                  <a:schemeClr val="tx1"/>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1683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09119"/>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1287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a:t>
            </a:r>
            <a:r>
              <a:rPr lang="ru-RU" b="1" dirty="0" smtClean="0"/>
              <a:t>Развитие физической культуры и спорта»</a:t>
            </a:r>
            <a:endParaRPr lang="ru-RU" b="1" dirty="0"/>
          </a:p>
        </p:txBody>
      </p:sp>
      <p:sp>
        <p:nvSpPr>
          <p:cNvPr id="3" name="Скругленный прямоугольник 2"/>
          <p:cNvSpPr/>
          <p:nvPr/>
        </p:nvSpPr>
        <p:spPr>
          <a:xfrm>
            <a:off x="899592" y="126418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Отдел по образованию администрации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688139" y="2388641"/>
            <a:ext cx="7560840"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a:solidFill>
                  <a:schemeClr val="accent1">
                    <a:lumMod val="50000"/>
                  </a:schemeClr>
                </a:solidFill>
              </a:rPr>
              <a:t>в</a:t>
            </a:r>
            <a:r>
              <a:rPr lang="ru-RU" sz="1400" b="1" u="sng" dirty="0" smtClean="0">
                <a:solidFill>
                  <a:schemeClr val="accent1">
                    <a:lumMod val="50000"/>
                  </a:schemeClr>
                </a:solidFill>
              </a:rPr>
              <a:t> 2017г. 6807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2018г</a:t>
            </a:r>
            <a:r>
              <a:rPr lang="ru-RU" sz="1400" b="1" u="sng" dirty="0">
                <a:solidFill>
                  <a:schemeClr val="accent1">
                    <a:lumMod val="50000"/>
                  </a:schemeClr>
                </a:solidFill>
              </a:rPr>
              <a:t>. </a:t>
            </a:r>
            <a:r>
              <a:rPr lang="ru-RU" sz="1400" b="1" u="sng" dirty="0" smtClean="0">
                <a:solidFill>
                  <a:schemeClr val="accent1">
                    <a:lumMod val="50000"/>
                  </a:schemeClr>
                </a:solidFill>
              </a:rPr>
              <a:t>3709,1 </a:t>
            </a:r>
            <a:r>
              <a:rPr lang="ru-RU" sz="1400" b="1" u="sng" dirty="0" err="1">
                <a:solidFill>
                  <a:schemeClr val="accent1">
                    <a:lumMod val="50000"/>
                  </a:schemeClr>
                </a:solidFill>
              </a:rPr>
              <a:t>тыс.руб</a:t>
            </a:r>
            <a:r>
              <a:rPr lang="ru-RU" sz="1400" b="1" u="sng" dirty="0" smtClean="0">
                <a:solidFill>
                  <a:schemeClr val="accent1">
                    <a:lumMod val="50000"/>
                  </a:schemeClr>
                </a:solidFill>
              </a:rPr>
              <a:t>., </a:t>
            </a:r>
            <a:r>
              <a:rPr lang="ru-RU" sz="1400" b="1" u="sng" dirty="0">
                <a:solidFill>
                  <a:schemeClr val="accent1">
                    <a:lumMod val="50000"/>
                  </a:schemeClr>
                </a:solidFill>
              </a:rPr>
              <a:t>в </a:t>
            </a:r>
            <a:r>
              <a:rPr lang="ru-RU" sz="1400" b="1" u="sng" dirty="0" smtClean="0">
                <a:solidFill>
                  <a:schemeClr val="accent1">
                    <a:lumMod val="50000"/>
                  </a:schemeClr>
                </a:solidFill>
              </a:rPr>
              <a:t>2019г</a:t>
            </a:r>
            <a:r>
              <a:rPr lang="ru-RU" sz="1400" b="1" u="sng" dirty="0">
                <a:solidFill>
                  <a:schemeClr val="accent1">
                    <a:lumMod val="50000"/>
                  </a:schemeClr>
                </a:solidFill>
              </a:rPr>
              <a:t>. </a:t>
            </a:r>
            <a:r>
              <a:rPr lang="ru-RU" sz="1400" b="1" u="sng" dirty="0" smtClean="0">
                <a:solidFill>
                  <a:schemeClr val="accent1">
                    <a:lumMod val="50000"/>
                  </a:schemeClr>
                </a:solidFill>
              </a:rPr>
              <a:t>3440,1 </a:t>
            </a:r>
            <a:r>
              <a:rPr lang="ru-RU" sz="1400" b="1" u="sng" dirty="0" err="1">
                <a:solidFill>
                  <a:schemeClr val="accent1">
                    <a:lumMod val="50000"/>
                  </a:schemeClr>
                </a:solidFill>
              </a:rPr>
              <a:t>тыс.руб</a:t>
            </a:r>
            <a:r>
              <a:rPr lang="ru-RU" sz="1400" b="1" u="sng" dirty="0">
                <a:solidFill>
                  <a:schemeClr val="accent1">
                    <a:lumMod val="50000"/>
                  </a:schemeClr>
                </a:solidFill>
              </a:rPr>
              <a:t>.</a:t>
            </a:r>
          </a:p>
          <a:p>
            <a:r>
              <a:rPr lang="ru-RU" sz="1200" b="1" dirty="0" smtClean="0">
                <a:solidFill>
                  <a:schemeClr val="accent1">
                    <a:lumMod val="50000"/>
                  </a:schemeClr>
                </a:solidFill>
              </a:rPr>
              <a:t>Подпрограмма1.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395536" y="3717032"/>
            <a:ext cx="2088232" cy="294076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tx1"/>
              </a:solidFill>
            </a:endParaRPr>
          </a:p>
          <a:p>
            <a:pPr algn="ctr"/>
            <a:endParaRPr lang="ru-RU" sz="1200" b="1" dirty="0" smtClean="0">
              <a:solidFill>
                <a:schemeClr val="tx1"/>
              </a:solidFill>
            </a:endParaRPr>
          </a:p>
          <a:p>
            <a:pPr algn="ctr"/>
            <a:r>
              <a:rPr lang="ru-RU" sz="1200" b="1" dirty="0">
                <a:solidFill>
                  <a:schemeClr val="tx1"/>
                </a:solidFill>
              </a:rPr>
              <a:t>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a:t>
            </a:r>
          </a:p>
        </p:txBody>
      </p:sp>
      <p:sp>
        <p:nvSpPr>
          <p:cNvPr id="6" name="Скругленный прямоугольник 5"/>
          <p:cNvSpPr/>
          <p:nvPr/>
        </p:nvSpPr>
        <p:spPr>
          <a:xfrm>
            <a:off x="2699792" y="3717032"/>
            <a:ext cx="3112656" cy="297381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p>
          <a:p>
            <a:pPr lvl="0"/>
            <a:r>
              <a:rPr lang="ru-RU" sz="1200" b="1" dirty="0" smtClean="0">
                <a:solidFill>
                  <a:schemeClr val="tx1"/>
                </a:solidFill>
              </a:rPr>
              <a:t>-Организация </a:t>
            </a:r>
            <a:r>
              <a:rPr lang="ru-RU" sz="1200" b="1" dirty="0">
                <a:solidFill>
                  <a:schemeClr val="tx1"/>
                </a:solidFill>
              </a:rPr>
              <a:t>и проведение физкультурных и спортивных мероприятий</a:t>
            </a:r>
            <a:r>
              <a:rPr lang="ru-RU" sz="1200" b="1" dirty="0" smtClean="0">
                <a:solidFill>
                  <a:schemeClr val="tx1"/>
                </a:solidFill>
              </a:rPr>
              <a:t>»</a:t>
            </a:r>
            <a:r>
              <a:rPr lang="en-US" sz="1200" b="1" dirty="0">
                <a:solidFill>
                  <a:schemeClr val="tx1"/>
                </a:solidFill>
              </a:rPr>
              <a:t>;</a:t>
            </a:r>
            <a:endParaRPr lang="ru-RU" sz="1200" b="1" dirty="0">
              <a:solidFill>
                <a:schemeClr val="tx1"/>
              </a:solidFill>
            </a:endParaRPr>
          </a:p>
          <a:p>
            <a:pPr lvl="0"/>
            <a:r>
              <a:rPr lang="ru-RU" sz="1200" b="1" dirty="0" smtClean="0">
                <a:solidFill>
                  <a:schemeClr val="tx1"/>
                </a:solidFill>
              </a:rPr>
              <a:t>-формирование </a:t>
            </a:r>
            <a:r>
              <a:rPr lang="ru-RU" sz="1200" b="1" dirty="0">
                <a:solidFill>
                  <a:schemeClr val="tx1"/>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chemeClr val="tx1"/>
                </a:solidFill>
              </a:rPr>
              <a:t>-привлечение </a:t>
            </a:r>
            <a:r>
              <a:rPr lang="ru-RU" sz="1200" b="1" dirty="0">
                <a:solidFill>
                  <a:schemeClr val="tx1"/>
                </a:solidFill>
              </a:rPr>
              <a:t>к систематическим занятиям физической культурой и спортом молодежи и лиц с  ограниченными возможностями здоровья, инвалидов;</a:t>
            </a:r>
          </a:p>
        </p:txBody>
      </p:sp>
      <p:sp>
        <p:nvSpPr>
          <p:cNvPr id="7" name="Скругленный прямоугольник 6"/>
          <p:cNvSpPr/>
          <p:nvPr/>
        </p:nvSpPr>
        <p:spPr>
          <a:xfrm>
            <a:off x="5940152" y="3717032"/>
            <a:ext cx="3042620" cy="295605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 увеличение количества мероприятий в области физической культуры и спорта с  21 мероприятия (на начало 2014 года) до 54 мероприятий (на конец 2019 года).</a:t>
            </a:r>
          </a:p>
          <a:p>
            <a:r>
              <a:rPr lang="ru-RU" sz="1200" b="1" dirty="0">
                <a:solidFill>
                  <a:schemeClr val="tx1"/>
                </a:solidFill>
              </a:rPr>
              <a:t>- увеличение доли учащихся, систематически занимающихся физической культурой и спортом, в общей численности учащихся с 50% (на начало 2014 года)  до 62 % (на конец 2019 года)</a:t>
            </a:r>
          </a:p>
          <a:p>
            <a:pPr algn="ctr"/>
            <a:endParaRPr lang="ru-RU" sz="1200" b="1" dirty="0" smtClean="0">
              <a:solidFill>
                <a:schemeClr val="tx1"/>
              </a:solidFill>
            </a:endParaRPr>
          </a:p>
          <a:p>
            <a:pPr algn="ctr"/>
            <a:endParaRPr lang="ru-RU" sz="1200" b="1" dirty="0">
              <a:solidFill>
                <a:schemeClr val="tx1"/>
              </a:solidFill>
            </a:endParaRPr>
          </a:p>
        </p:txBody>
      </p:sp>
      <p:sp>
        <p:nvSpPr>
          <p:cNvPr id="8" name="Стрелка вниз 7"/>
          <p:cNvSpPr/>
          <p:nvPr/>
        </p:nvSpPr>
        <p:spPr>
          <a:xfrm>
            <a:off x="4752020" y="1988840"/>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87624"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067944"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173430" y="3316414"/>
            <a:ext cx="576064" cy="391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71287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err="1"/>
              <a:t>Репьевского</a:t>
            </a:r>
            <a:r>
              <a:rPr lang="ru-RU" b="1" dirty="0"/>
              <a:t> муниципального района « </a:t>
            </a:r>
            <a:r>
              <a:rPr lang="ru-RU" b="1" dirty="0" smtClean="0"/>
              <a:t>Развитие физической культуры и спорта»</a:t>
            </a:r>
            <a:endParaRPr lang="ru-RU" b="1" dirty="0"/>
          </a:p>
        </p:txBody>
      </p:sp>
      <p:sp>
        <p:nvSpPr>
          <p:cNvPr id="4" name="Скругленный прямоугольник 3"/>
          <p:cNvSpPr/>
          <p:nvPr/>
        </p:nvSpPr>
        <p:spPr>
          <a:xfrm>
            <a:off x="827584" y="1311625"/>
            <a:ext cx="396044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pPr lvl="0"/>
            <a:r>
              <a:rPr lang="ru-RU" sz="1600" b="1" dirty="0" smtClean="0">
                <a:solidFill>
                  <a:schemeClr val="tx1"/>
                </a:solidFill>
              </a:rPr>
              <a:t>- количество </a:t>
            </a:r>
            <a:r>
              <a:rPr lang="ru-RU" sz="1600" b="1" dirty="0">
                <a:solidFill>
                  <a:schemeClr val="tx1"/>
                </a:solidFill>
              </a:rPr>
              <a:t>мероприятий в области физической культуры и спорта, шт. </a:t>
            </a:r>
          </a:p>
          <a:p>
            <a:r>
              <a:rPr lang="ru-RU" sz="1600" b="1" dirty="0">
                <a:solidFill>
                  <a:schemeClr val="tx1"/>
                </a:solidFill>
              </a:rPr>
              <a:t>- доля учащихся, систематически занимающихся физической культурой и спортом, в общей численности учащихся, %.</a:t>
            </a:r>
            <a:endParaRPr lang="en-US" sz="1600" b="1" dirty="0">
              <a:solidFill>
                <a:schemeClr val="tx1"/>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453" y="3958503"/>
            <a:ext cx="3641473" cy="244383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67" y="4059849"/>
            <a:ext cx="3641473" cy="2350817"/>
          </a:xfrm>
          <a:prstGeom prst="rect">
            <a:avLst/>
          </a:prstGeom>
        </p:spPr>
      </p:pic>
      <p:pic>
        <p:nvPicPr>
          <p:cNvPr id="7" name="Picture 2" descr="Репьевский библиотекарь стала чемпионом области по кенд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068" y="1389635"/>
            <a:ext cx="3641473" cy="223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15370" cy="1928826"/>
          </a:xfrm>
        </p:spPr>
        <p:txBody>
          <a:bodyPr>
            <a:noAutofit/>
          </a:bodyPr>
          <a:lstStyle/>
          <a:p>
            <a:r>
              <a:rPr lang="ru-RU" sz="2400" dirty="0" smtClean="0"/>
              <a:t>На чем основано составление проекта районного бюджета?</a:t>
            </a:r>
            <a:br>
              <a:rPr lang="ru-RU" sz="2400" dirty="0" smtClean="0"/>
            </a:br>
            <a:endParaRPr lang="ru-RU" sz="3200" dirty="0"/>
          </a:p>
        </p:txBody>
      </p:sp>
      <p:sp>
        <p:nvSpPr>
          <p:cNvPr id="11" name="Text Placeholder 10"/>
          <p:cNvSpPr>
            <a:spLocks noGrp="1"/>
          </p:cNvSpPr>
          <p:nvPr>
            <p:ph type="body" idx="1"/>
          </p:nvPr>
        </p:nvSpPr>
        <p:spPr>
          <a:xfrm>
            <a:off x="500034" y="2285992"/>
            <a:ext cx="2071701" cy="857250"/>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1</a:t>
            </a:r>
            <a:endParaRPr lang="ru-RU" dirty="0"/>
          </a:p>
        </p:txBody>
      </p:sp>
      <p:sp>
        <p:nvSpPr>
          <p:cNvPr id="4" name="Content Placeholder 3"/>
          <p:cNvSpPr>
            <a:spLocks noGrp="1"/>
          </p:cNvSpPr>
          <p:nvPr>
            <p:ph sz="half" idx="2"/>
          </p:nvPr>
        </p:nvSpPr>
        <p:spPr>
          <a:xfrm>
            <a:off x="500034" y="3214686"/>
            <a:ext cx="8215370" cy="3429024"/>
          </a:xfrm>
        </p:spPr>
        <p:txBody>
          <a:bodyPr/>
          <a:lstStyle/>
          <a:p>
            <a:endParaRPr lang="ru-RU" dirty="0"/>
          </a:p>
        </p:txBody>
      </p:sp>
      <p:sp>
        <p:nvSpPr>
          <p:cNvPr id="16" name="Text Placeholder 15"/>
          <p:cNvSpPr>
            <a:spLocks noGrp="1"/>
          </p:cNvSpPr>
          <p:nvPr>
            <p:ph type="body" sz="quarter" idx="3"/>
          </p:nvPr>
        </p:nvSpPr>
        <p:spPr>
          <a:xfrm>
            <a:off x="6786578" y="2285992"/>
            <a:ext cx="1928826"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ru-RU" sz="3600" dirty="0" smtClean="0"/>
              <a:t>      </a:t>
            </a:r>
            <a:r>
              <a:rPr lang="ru-RU" dirty="0" smtClean="0"/>
              <a:t>4</a:t>
            </a:r>
            <a:endParaRPr lang="ru-RU" dirty="0"/>
          </a:p>
        </p:txBody>
      </p:sp>
      <p:sp>
        <p:nvSpPr>
          <p:cNvPr id="18" name="Content Placeholder 17"/>
          <p:cNvSpPr>
            <a:spLocks noGrp="1"/>
          </p:cNvSpPr>
          <p:nvPr>
            <p:ph sz="quarter" idx="4"/>
          </p:nvPr>
        </p:nvSpPr>
        <p:spPr>
          <a:xfrm>
            <a:off x="4786314" y="321468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034" y="1285860"/>
            <a:ext cx="8215370" cy="928694"/>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643174" y="2285992"/>
            <a:ext cx="2000264"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2</a:t>
            </a:r>
            <a:endParaRPr lang="ru-RU" sz="2400" dirty="0"/>
          </a:p>
        </p:txBody>
      </p:sp>
      <p:sp>
        <p:nvSpPr>
          <p:cNvPr id="9" name="Rounded Rectangle 8"/>
          <p:cNvSpPr/>
          <p:nvPr/>
        </p:nvSpPr>
        <p:spPr>
          <a:xfrm>
            <a:off x="2571736" y="3214686"/>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a:t>
            </a:r>
            <a:r>
              <a:rPr lang="ru-RU" sz="1600" dirty="0" err="1" smtClean="0"/>
              <a:t>Репьевского</a:t>
            </a:r>
            <a:r>
              <a:rPr lang="ru-RU" sz="1600" dirty="0" smtClean="0"/>
              <a:t> муниципального района Воронежской области</a:t>
            </a:r>
            <a:endParaRPr lang="ru-RU" sz="1600" dirty="0"/>
          </a:p>
        </p:txBody>
      </p:sp>
      <p:sp>
        <p:nvSpPr>
          <p:cNvPr id="10" name="Rounded Rectangle 9"/>
          <p:cNvSpPr/>
          <p:nvPr/>
        </p:nvSpPr>
        <p:spPr>
          <a:xfrm>
            <a:off x="571472" y="3208473"/>
            <a:ext cx="1928826"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714876" y="2285992"/>
            <a:ext cx="2000264" cy="85725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3</a:t>
            </a:r>
            <a:endParaRPr lang="ru-RU" sz="2400" dirty="0"/>
          </a:p>
        </p:txBody>
      </p:sp>
      <p:sp>
        <p:nvSpPr>
          <p:cNvPr id="17" name="Rounded Rectangle 16"/>
          <p:cNvSpPr/>
          <p:nvPr/>
        </p:nvSpPr>
        <p:spPr>
          <a:xfrm>
            <a:off x="6858016" y="3214686"/>
            <a:ext cx="1857388"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a:t>
            </a:r>
            <a:r>
              <a:rPr lang="ru-RU" sz="1600" dirty="0" err="1" smtClean="0"/>
              <a:t>Репьевского</a:t>
            </a:r>
            <a:r>
              <a:rPr lang="ru-RU" sz="1600" dirty="0" smtClean="0"/>
              <a:t> муниципального района Воронежской области</a:t>
            </a:r>
            <a:endParaRPr lang="ru-RU" sz="1600" dirty="0"/>
          </a:p>
        </p:txBody>
      </p:sp>
      <p:sp>
        <p:nvSpPr>
          <p:cNvPr id="19" name="Rounded Rectangle 18"/>
          <p:cNvSpPr/>
          <p:nvPr/>
        </p:nvSpPr>
        <p:spPr>
          <a:xfrm>
            <a:off x="500034" y="6000768"/>
            <a:ext cx="8215370" cy="714380"/>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2017 год и плановый период 2018 и 2019 годов сформирован в программном формате. Всего на данный момент в </a:t>
            </a:r>
            <a:r>
              <a:rPr lang="ru-RU" sz="1600" b="1" dirty="0" err="1" smtClean="0"/>
              <a:t>Репьевском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9444"/>
            <a:ext cx="7160762"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Экономическое развитие и инновационная экономика»</a:t>
            </a:r>
            <a:endParaRPr lang="ru-RU" sz="1600" b="1" dirty="0"/>
          </a:p>
        </p:txBody>
      </p:sp>
      <p:sp>
        <p:nvSpPr>
          <p:cNvPr id="3" name="Скругленный прямоугольник 2"/>
          <p:cNvSpPr/>
          <p:nvPr/>
        </p:nvSpPr>
        <p:spPr>
          <a:xfrm>
            <a:off x="1402247" y="1124743"/>
            <a:ext cx="7198167" cy="7920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a:t>
            </a:r>
            <a:r>
              <a:rPr lang="en-US" sz="1600" b="1" dirty="0" smtClean="0">
                <a:solidFill>
                  <a:schemeClr val="tx1"/>
                </a:solidFill>
              </a:rPr>
              <a:t>:</a:t>
            </a:r>
            <a:r>
              <a:rPr lang="ru-RU" sz="1600" b="1" dirty="0" smtClean="0">
                <a:solidFill>
                  <a:schemeClr val="tx1"/>
                </a:solidFill>
              </a:rPr>
              <a:t> </a:t>
            </a:r>
            <a:r>
              <a:rPr lang="ru-RU" sz="1600" b="1" dirty="0">
                <a:solidFill>
                  <a:schemeClr val="tx1"/>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611560" y="2276872"/>
            <a:ext cx="8280920" cy="64807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2017г. 150,0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2018г. 150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2019г. 150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 150,0 тыс.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395536" y="3212976"/>
            <a:ext cx="1800200" cy="344481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pPr algn="just"/>
            <a:r>
              <a:rPr lang="ru-RU" sz="1200" b="1" dirty="0" smtClean="0">
                <a:solidFill>
                  <a:schemeClr val="tx1"/>
                </a:solidFill>
              </a:rPr>
              <a:t>Создание </a:t>
            </a:r>
            <a:r>
              <a:rPr lang="ru-RU" sz="1200" b="1" dirty="0">
                <a:solidFill>
                  <a:schemeClr val="tx1"/>
                </a:solidFill>
              </a:rPr>
              <a:t>благоприятного инвестиционного  климата и условий для ведения бизнеса.</a:t>
            </a:r>
          </a:p>
        </p:txBody>
      </p:sp>
      <p:sp>
        <p:nvSpPr>
          <p:cNvPr id="6" name="Скругленный прямоугольник 5"/>
          <p:cNvSpPr/>
          <p:nvPr/>
        </p:nvSpPr>
        <p:spPr>
          <a:xfrm>
            <a:off x="2339752" y="3212976"/>
            <a:ext cx="2376264" cy="347786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1. Создание условий для привлечения инвестиций в экономику района.</a:t>
            </a:r>
          </a:p>
          <a:p>
            <a:r>
              <a:rPr lang="ru-RU" sz="1200" b="1" dirty="0">
                <a:solidFill>
                  <a:schemeClr val="tx1"/>
                </a:solidFill>
              </a:rPr>
              <a:t>2. Повышение предпринимательской активности, развитие малого и среднего предпринимательства.</a:t>
            </a:r>
          </a:p>
          <a:p>
            <a:r>
              <a:rPr lang="ru-RU" sz="1200" b="1" dirty="0">
                <a:solidFill>
                  <a:schemeClr val="tx1"/>
                </a:solidFill>
              </a:rPr>
              <a:t>3.    Создание условий для приближения уровня жизни населения муниципального района к среднему по области.</a:t>
            </a:r>
          </a:p>
        </p:txBody>
      </p:sp>
      <p:sp>
        <p:nvSpPr>
          <p:cNvPr id="7" name="Скругленный прямоугольник 6"/>
          <p:cNvSpPr/>
          <p:nvPr/>
        </p:nvSpPr>
        <p:spPr>
          <a:xfrm>
            <a:off x="4860032" y="3212976"/>
            <a:ext cx="4104456" cy="344481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75000"/>
                  </a:schemeClr>
                </a:solidFill>
              </a:rPr>
              <a:t>ОЖИДАЕМЫЕ КОНЕЧНЫЕ РЕЗУЛЬТАТЫ</a:t>
            </a:r>
            <a:r>
              <a:rPr lang="en-US" sz="1200" b="1" dirty="0">
                <a:solidFill>
                  <a:schemeClr val="accent1">
                    <a:lumMod val="75000"/>
                  </a:schemeClr>
                </a:solidFill>
              </a:rPr>
              <a:t>:</a:t>
            </a:r>
            <a:endParaRPr lang="ru-RU" sz="1200" b="1" dirty="0">
              <a:solidFill>
                <a:schemeClr val="accent1">
                  <a:lumMod val="75000"/>
                </a:schemeClr>
              </a:solidFill>
            </a:endParaRPr>
          </a:p>
          <a:p>
            <a:r>
              <a:rPr lang="ru-RU" sz="1100" b="1" dirty="0">
                <a:solidFill>
                  <a:schemeClr val="tx1"/>
                </a:solidFill>
              </a:rPr>
              <a:t>1. Увеличение объёма инвестиций в основной капитал за счет всех источников финансирования.</a:t>
            </a:r>
          </a:p>
          <a:p>
            <a:r>
              <a:rPr lang="ru-RU" sz="1100" b="1" dirty="0">
                <a:solidFill>
                  <a:schemeClr val="tx1"/>
                </a:solidFill>
              </a:rPr>
              <a:t>2. Увеличение доли налоговых поступлений в бюджет </a:t>
            </a:r>
            <a:r>
              <a:rPr lang="ru-RU" sz="1100" b="1" dirty="0" err="1">
                <a:solidFill>
                  <a:schemeClr val="tx1"/>
                </a:solidFill>
              </a:rPr>
              <a:t>Репьевского</a:t>
            </a:r>
            <a:r>
              <a:rPr lang="ru-RU" sz="1100" b="1" dirty="0">
                <a:solidFill>
                  <a:schemeClr val="tx1"/>
                </a:solidFill>
              </a:rPr>
              <a:t> муниципального района от субъектов малого и среднего предпринимательства.</a:t>
            </a:r>
          </a:p>
          <a:p>
            <a:r>
              <a:rPr lang="ru-RU" sz="1100" b="1" dirty="0">
                <a:solidFill>
                  <a:schemeClr val="tx1"/>
                </a:solidFill>
              </a:rPr>
              <a:t>3.  Создание новых рабочих мест. </a:t>
            </a:r>
          </a:p>
          <a:p>
            <a:r>
              <a:rPr lang="ru-RU" sz="1100" b="1" dirty="0">
                <a:solidFill>
                  <a:schemeClr val="tx1"/>
                </a:solidFill>
              </a:rPr>
              <a:t>4. Увеличение количества малых и средних предприятий.</a:t>
            </a:r>
          </a:p>
          <a:p>
            <a:r>
              <a:rPr lang="ru-RU" sz="1100" b="1" dirty="0">
                <a:solidFill>
                  <a:schemeClr val="tx1"/>
                </a:solidFill>
              </a:rPr>
              <a:t>5. Увеличение количества индивидуальных предпринимателей с учетом КФХ.</a:t>
            </a:r>
          </a:p>
          <a:p>
            <a:r>
              <a:rPr lang="ru-RU" sz="1100" b="1" dirty="0">
                <a:solidFill>
                  <a:schemeClr val="tx1"/>
                </a:solidFill>
              </a:rPr>
              <a:t>6. 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a:solidFill>
                  <a:schemeClr val="tx1"/>
                </a:solidFill>
              </a:rPr>
              <a:t>Репьевском</a:t>
            </a:r>
            <a:r>
              <a:rPr lang="ru-RU" sz="1100" b="1" dirty="0">
                <a:solidFill>
                  <a:schemeClr val="tx1"/>
                </a:solidFill>
              </a:rPr>
              <a:t> муниципальном районе.</a:t>
            </a:r>
          </a:p>
          <a:p>
            <a:pPr algn="ctr"/>
            <a:endParaRPr lang="ru-RU" sz="1050" b="1" dirty="0" smtClean="0">
              <a:solidFill>
                <a:schemeClr val="tx1"/>
              </a:solidFill>
            </a:endParaRPr>
          </a:p>
          <a:p>
            <a:r>
              <a:rPr lang="ru-RU" sz="1050" b="1" dirty="0" smtClean="0">
                <a:solidFill>
                  <a:schemeClr val="tx1"/>
                </a:solidFill>
              </a:rPr>
              <a:t>.</a:t>
            </a:r>
            <a:endParaRPr lang="ru-RU" sz="1050" b="1" dirty="0">
              <a:solidFill>
                <a:schemeClr val="tx1"/>
              </a:solidFill>
            </a:endParaRPr>
          </a:p>
        </p:txBody>
      </p:sp>
      <p:sp>
        <p:nvSpPr>
          <p:cNvPr id="8" name="Стрелка вниз 7"/>
          <p:cNvSpPr/>
          <p:nvPr/>
        </p:nvSpPr>
        <p:spPr>
          <a:xfrm>
            <a:off x="4605286" y="1973407"/>
            <a:ext cx="792087" cy="288032"/>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02071" y="2936603"/>
            <a:ext cx="675161" cy="26471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286172" y="2963572"/>
            <a:ext cx="637756" cy="237745"/>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670548" y="2937615"/>
            <a:ext cx="637756" cy="263701"/>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9444"/>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Экономическое развитие и инновационная экономика»</a:t>
            </a:r>
            <a:endParaRPr lang="ru-RU" sz="1600" b="1" dirty="0"/>
          </a:p>
        </p:txBody>
      </p:sp>
      <p:sp>
        <p:nvSpPr>
          <p:cNvPr id="3" name="Скругленный прямоугольник 2"/>
          <p:cNvSpPr/>
          <p:nvPr/>
        </p:nvSpPr>
        <p:spPr>
          <a:xfrm>
            <a:off x="1313638" y="1095479"/>
            <a:ext cx="7416824" cy="38456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a:solidFill>
                  <a:schemeClr val="tx1"/>
                </a:solidFill>
              </a:rPr>
              <a:t>1. Объем инвестиций в основной капитал в расчете на 1 жителя муниципального образования  (рублей). </a:t>
            </a:r>
          </a:p>
          <a:p>
            <a:r>
              <a:rPr lang="ru-RU" sz="1400" b="1" dirty="0">
                <a:solidFill>
                  <a:schemeClr val="tx1"/>
                </a:solidFill>
              </a:rPr>
              <a:t>2. Число субъектов малого и среднего предпринимательства в расчете на 10 тыс. человек населения (единиц).</a:t>
            </a:r>
          </a:p>
          <a:p>
            <a:r>
              <a:rPr lang="ru-RU" sz="1400" b="1" dirty="0">
                <a:solidFill>
                  <a:schemeClr val="tx1"/>
                </a:solidFill>
              </a:rPr>
              <a:t>3. Количество индивидуальных предпринимателей с учетом КФХ  (человек).</a:t>
            </a:r>
          </a:p>
          <a:p>
            <a:r>
              <a:rPr lang="ru-RU" sz="1400" b="1" dirty="0">
                <a:solidFill>
                  <a:schemeClr val="tx1"/>
                </a:solidFill>
              </a:rPr>
              <a:t>4. Количество малых и средних предприятий  (единиц).</a:t>
            </a:r>
          </a:p>
          <a:p>
            <a:r>
              <a:rPr lang="ru-RU" sz="1400" b="1" dirty="0">
                <a:solidFill>
                  <a:schemeClr val="tx1"/>
                </a:solidFill>
              </a:rPr>
              <a:t>5. Среднесписочная численность работников малых и средних  предприятий (человек).</a:t>
            </a:r>
          </a:p>
          <a:p>
            <a:r>
              <a:rPr lang="ru-RU" sz="1400" b="1" dirty="0">
                <a:solidFill>
                  <a:schemeClr val="tx1"/>
                </a:solidFill>
              </a:rPr>
              <a:t>6. Объем налоговых поступлений в консолидированный бюджет </a:t>
            </a:r>
            <a:r>
              <a:rPr lang="ru-RU" sz="1400" b="1" dirty="0" err="1">
                <a:solidFill>
                  <a:schemeClr val="tx1"/>
                </a:solidFill>
              </a:rPr>
              <a:t>Репьевского</a:t>
            </a:r>
            <a:r>
              <a:rPr lang="ru-RU" sz="1400" b="1" dirty="0">
                <a:solidFill>
                  <a:schemeClr val="tx1"/>
                </a:solidFill>
              </a:rPr>
              <a:t> муниципального района от субъектов малого и среднего предпринимательства (млн. рублей).</a:t>
            </a:r>
          </a:p>
          <a:p>
            <a:r>
              <a:rPr lang="ru-RU" sz="1400" b="1" dirty="0">
                <a:solidFill>
                  <a:schemeClr val="tx1"/>
                </a:solidFill>
              </a:rPr>
              <a:t>7. Доля среднесписочной численности работников малых и средних предприятий в среднесписочной численности работников всех предприятий и организаций (%).</a:t>
            </a:r>
          </a:p>
          <a:p>
            <a:r>
              <a:rPr lang="ru-RU" sz="1400" b="1" dirty="0">
                <a:solidFill>
                  <a:schemeClr val="tx1"/>
                </a:solidFill>
              </a:rPr>
              <a:t>8. Количество предоставляемых услуг  МСП (%).</a:t>
            </a:r>
            <a:endParaRPr lang="en-US" sz="1400" b="1" dirty="0">
              <a:solidFill>
                <a:schemeClr val="tx1"/>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513670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307" y="5136702"/>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1" y="107416"/>
            <a:ext cx="7164796" cy="94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2014-2020 годы»</a:t>
            </a:r>
            <a:endParaRPr lang="ru-RU" sz="1600" b="1" dirty="0"/>
          </a:p>
        </p:txBody>
      </p:sp>
      <p:sp>
        <p:nvSpPr>
          <p:cNvPr id="3" name="Скругленный прямоугольник 2"/>
          <p:cNvSpPr/>
          <p:nvPr/>
        </p:nvSpPr>
        <p:spPr>
          <a:xfrm>
            <a:off x="1439651" y="1242939"/>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Ответственный исполнитель</a:t>
            </a:r>
            <a:r>
              <a:rPr lang="en-US" b="1" dirty="0" smtClean="0">
                <a:solidFill>
                  <a:schemeClr val="tx1"/>
                </a:solidFill>
              </a:rPr>
              <a:t>:</a:t>
            </a:r>
            <a:r>
              <a:rPr lang="ru-RU" b="1" dirty="0" smtClean="0">
                <a:solidFill>
                  <a:schemeClr val="tx1"/>
                </a:solidFill>
              </a:rPr>
              <a:t>  администрация </a:t>
            </a:r>
            <a:r>
              <a:rPr lang="ru-RU" b="1" dirty="0" err="1" smtClean="0">
                <a:solidFill>
                  <a:schemeClr val="tx1"/>
                </a:solidFill>
              </a:rPr>
              <a:t>Репьевского</a:t>
            </a:r>
            <a:r>
              <a:rPr lang="ru-RU" b="1" dirty="0" smtClean="0">
                <a:solidFill>
                  <a:schemeClr val="tx1"/>
                </a:solidFill>
              </a:rPr>
              <a:t> муниципального района</a:t>
            </a:r>
            <a:r>
              <a:rPr lang="en-US" b="1" dirty="0" smtClean="0">
                <a:solidFill>
                  <a:schemeClr val="tx1"/>
                </a:solidFill>
              </a:rPr>
              <a:t> </a:t>
            </a:r>
            <a:endParaRPr lang="ru-RU" b="1" dirty="0">
              <a:solidFill>
                <a:schemeClr val="tx1"/>
              </a:solidFill>
            </a:endParaRPr>
          </a:p>
        </p:txBody>
      </p:sp>
      <p:sp>
        <p:nvSpPr>
          <p:cNvPr id="4" name="Скругленный прямоугольник 3"/>
          <p:cNvSpPr/>
          <p:nvPr/>
        </p:nvSpPr>
        <p:spPr>
          <a:xfrm>
            <a:off x="971600" y="2240021"/>
            <a:ext cx="7920879"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1598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879 тыс. руб., в 2019г. 862,4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2014-2020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467544" y="3573017"/>
            <a:ext cx="3456384" cy="313498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a:solidFill>
                <a:schemeClr val="tx1"/>
              </a:solidFill>
            </a:endParaRPr>
          </a:p>
          <a:p>
            <a:pPr algn="just"/>
            <a:r>
              <a:rPr lang="ru-RU" sz="1200" b="1" dirty="0">
                <a:solidFill>
                  <a:schemeClr val="tx1"/>
                </a:solidFill>
              </a:rPr>
              <a:t>Обеспечение 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производства </a:t>
            </a:r>
          </a:p>
        </p:txBody>
      </p:sp>
      <p:sp>
        <p:nvSpPr>
          <p:cNvPr id="6" name="Скругленный прямоугольник 5"/>
          <p:cNvSpPr/>
          <p:nvPr/>
        </p:nvSpPr>
        <p:spPr>
          <a:xfrm>
            <a:off x="7200291" y="3563321"/>
            <a:ext cx="1404156" cy="313498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Обеспечение информационно-консультационной поддержки сельскохозяйственных предприятий</a:t>
            </a:r>
            <a:r>
              <a:rPr lang="ru-RU" sz="1050" b="1" dirty="0">
                <a:solidFill>
                  <a:schemeClr val="tx1"/>
                </a:solidFill>
              </a:rPr>
              <a:t>.</a:t>
            </a:r>
          </a:p>
        </p:txBody>
      </p:sp>
      <p:sp>
        <p:nvSpPr>
          <p:cNvPr id="8" name="Стрелка вниз 7"/>
          <p:cNvSpPr/>
          <p:nvPr/>
        </p:nvSpPr>
        <p:spPr>
          <a:xfrm>
            <a:off x="2051720" y="3226822"/>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650341" y="3221974"/>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786706" y="1963564"/>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196" y="3772357"/>
            <a:ext cx="28083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1" y="107416"/>
            <a:ext cx="7164796" cy="94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2014-2020 годы»</a:t>
            </a:r>
            <a:endParaRPr lang="ru-RU" sz="1600" b="1" dirty="0"/>
          </a:p>
        </p:txBody>
      </p:sp>
      <p:sp>
        <p:nvSpPr>
          <p:cNvPr id="3" name="Скругленный прямоугольник 2"/>
          <p:cNvSpPr/>
          <p:nvPr/>
        </p:nvSpPr>
        <p:spPr>
          <a:xfrm>
            <a:off x="5796135" y="1268760"/>
            <a:ext cx="2808312" cy="30963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r>
              <a:rPr lang="ru-RU" sz="1200" b="1" dirty="0">
                <a:solidFill>
                  <a:schemeClr val="tx1"/>
                </a:solidFill>
              </a:rPr>
              <a:t>Повышение 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  </a:t>
            </a:r>
          </a:p>
        </p:txBody>
      </p:sp>
      <p:sp>
        <p:nvSpPr>
          <p:cNvPr id="4" name="Скругленный прямоугольник 3"/>
          <p:cNvSpPr/>
          <p:nvPr/>
        </p:nvSpPr>
        <p:spPr>
          <a:xfrm>
            <a:off x="5796135" y="4451878"/>
            <a:ext cx="2808312" cy="200145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lvl="0" algn="ctr"/>
            <a:r>
              <a:rPr lang="ru-RU" sz="1200" b="1" dirty="0">
                <a:solidFill>
                  <a:schemeClr val="tx1"/>
                </a:solidFill>
              </a:rPr>
              <a:t>Количество </a:t>
            </a:r>
            <a:r>
              <a:rPr lang="ru-RU" sz="1400" b="1" dirty="0">
                <a:solidFill>
                  <a:schemeClr val="tx1"/>
                </a:solidFill>
              </a:rPr>
              <a:t>оказанных консультационных услуг, (ед.). </a:t>
            </a:r>
          </a:p>
          <a:p>
            <a:pPr algn="ctr"/>
            <a:r>
              <a:rPr lang="ru-RU" sz="1400" b="1" dirty="0">
                <a:solidFill>
                  <a:schemeClr val="tx1"/>
                </a:solidFill>
              </a:rPr>
              <a:t>Уровень роста оказанных консультационных услуг,(%). </a:t>
            </a:r>
            <a:endParaRPr lang="en-US" sz="1400" b="1" dirty="0">
              <a:solidFill>
                <a:schemeClr val="tx1"/>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48620"/>
            <a:ext cx="3552329"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6435"/>
            <a:ext cx="3552329" cy="21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984746" y="1193476"/>
            <a:ext cx="770485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9" name="Скругленный прямоугольник 8"/>
          <p:cNvSpPr/>
          <p:nvPr/>
        </p:nvSpPr>
        <p:spPr>
          <a:xfrm>
            <a:off x="827584" y="2492896"/>
            <a:ext cx="7776864" cy="8640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100" b="1" u="sng" dirty="0" smtClean="0">
                <a:solidFill>
                  <a:schemeClr val="accent1">
                    <a:lumMod val="50000"/>
                  </a:schemeClr>
                </a:solidFill>
              </a:rPr>
              <a:t>Объем финансирования муниципальной программы</a:t>
            </a:r>
            <a:r>
              <a:rPr lang="en-US" sz="1100" b="1" u="sng" dirty="0" smtClean="0">
                <a:solidFill>
                  <a:schemeClr val="accent1">
                    <a:lumMod val="50000"/>
                  </a:schemeClr>
                </a:solidFill>
              </a:rPr>
              <a:t>:</a:t>
            </a:r>
          </a:p>
          <a:p>
            <a:pPr algn="ctr"/>
            <a:r>
              <a:rPr lang="ru-RU" sz="1100" b="1" u="sng" dirty="0" smtClean="0">
                <a:solidFill>
                  <a:schemeClr val="accent1">
                    <a:lumMod val="50000"/>
                  </a:schemeClr>
                </a:solidFill>
              </a:rPr>
              <a:t>В 2017г. 200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2018г. 100 тыс. руб., в 2019г.200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a:t>
            </a:r>
          </a:p>
          <a:p>
            <a:r>
              <a:rPr lang="ru-RU" sz="1100" b="1" dirty="0" smtClean="0">
                <a:solidFill>
                  <a:schemeClr val="accent1">
                    <a:lumMod val="50000"/>
                  </a:schemeClr>
                </a:solidFill>
              </a:rPr>
              <a:t>Подпрограмма1. «Повышение энергетической эффективности экономики </a:t>
            </a:r>
            <a:r>
              <a:rPr lang="ru-RU" sz="1100" b="1" dirty="0" err="1" smtClean="0">
                <a:solidFill>
                  <a:schemeClr val="accent1">
                    <a:lumMod val="50000"/>
                  </a:schemeClr>
                </a:solidFill>
              </a:rPr>
              <a:t>Репьевского</a:t>
            </a:r>
            <a:r>
              <a:rPr lang="ru-RU" sz="1100" b="1" dirty="0" smtClean="0">
                <a:solidFill>
                  <a:schemeClr val="accent1">
                    <a:lumMod val="50000"/>
                  </a:schemeClr>
                </a:solidFill>
              </a:rPr>
              <a:t> муниципального района и сокращение энергетических издержек в бюджетном секторе на 2011-2020 годы»</a:t>
            </a:r>
            <a:endParaRPr lang="ru-RU" sz="11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899592" y="3861048"/>
            <a:ext cx="1702336"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tx1"/>
              </a:solidFill>
            </a:endParaRPr>
          </a:p>
          <a:p>
            <a:pPr algn="ctr"/>
            <a:endParaRPr lang="ru-RU" sz="1200" b="1" dirty="0">
              <a:solidFill>
                <a:schemeClr val="tx1"/>
              </a:solidFill>
            </a:endParaRPr>
          </a:p>
          <a:p>
            <a:r>
              <a:rPr lang="ru-RU" sz="1200" b="1" dirty="0">
                <a:solidFill>
                  <a:schemeClr val="tx1"/>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3015260" y="3861048"/>
            <a:ext cx="1656184"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1200" b="1" dirty="0">
                <a:solidFill>
                  <a:schemeClr val="tx1"/>
                </a:solidFill>
              </a:rPr>
              <a:t>1.    Повышение энергетической эффективности в секторах экономики </a:t>
            </a:r>
            <a:r>
              <a:rPr lang="ru-RU" sz="1200" b="1" dirty="0" err="1">
                <a:solidFill>
                  <a:schemeClr val="tx1"/>
                </a:solidFill>
              </a:rPr>
              <a:t>Репьевского</a:t>
            </a:r>
            <a:r>
              <a:rPr lang="ru-RU" sz="1200" b="1" dirty="0">
                <a:solidFill>
                  <a:schemeClr val="tx1"/>
                </a:solidFill>
              </a:rPr>
              <a:t> муниципального района</a:t>
            </a:r>
          </a:p>
        </p:txBody>
      </p:sp>
      <p:sp>
        <p:nvSpPr>
          <p:cNvPr id="12" name="Скругленный прямоугольник 11"/>
          <p:cNvSpPr/>
          <p:nvPr/>
        </p:nvSpPr>
        <p:spPr>
          <a:xfrm>
            <a:off x="5022050" y="3861048"/>
            <a:ext cx="1702336" cy="266429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ОЖИДАЕМЫЕ КОНЕЧНЫЕ РЕЗУЛЬТАТЫ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tx1"/>
                </a:solidFill>
              </a:rPr>
              <a:t>1.  Экономия энергетических ресурсов и снижение затрат</a:t>
            </a:r>
          </a:p>
        </p:txBody>
      </p:sp>
      <p:sp>
        <p:nvSpPr>
          <p:cNvPr id="13" name="Скругленный прямоугольник 12"/>
          <p:cNvSpPr/>
          <p:nvPr/>
        </p:nvSpPr>
        <p:spPr>
          <a:xfrm>
            <a:off x="7145572" y="3861048"/>
            <a:ext cx="1559471" cy="25805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lvl="0" algn="ctr"/>
            <a:endParaRPr lang="ru-RU" sz="1200" b="1" dirty="0">
              <a:solidFill>
                <a:schemeClr val="accent1">
                  <a:lumMod val="75000"/>
                </a:schemeClr>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tx1"/>
                </a:solidFill>
              </a:rPr>
              <a:t>1.  Экономия тепловой энергии в натуральном  выражении  (Гкал) </a:t>
            </a:r>
            <a:endParaRPr lang="en-US" sz="1400" b="1" dirty="0">
              <a:solidFill>
                <a:schemeClr val="tx1"/>
              </a:solidFill>
            </a:endParaRPr>
          </a:p>
        </p:txBody>
      </p:sp>
      <p:sp>
        <p:nvSpPr>
          <p:cNvPr id="3" name="Стрелка вниз 2"/>
          <p:cNvSpPr/>
          <p:nvPr/>
        </p:nvSpPr>
        <p:spPr>
          <a:xfrm>
            <a:off x="4499992" y="2024079"/>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1413578" y="3394074"/>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506170" y="3384971"/>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394074"/>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543890" y="3384809"/>
            <a:ext cx="674364" cy="448421"/>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Организация деятельность административной комиссии муниципального района»</a:t>
            </a:r>
            <a:endParaRPr lang="ru-RU" sz="1600" b="1" dirty="0"/>
          </a:p>
        </p:txBody>
      </p:sp>
      <p:sp>
        <p:nvSpPr>
          <p:cNvPr id="3" name="Скругленный прямоугольник 2"/>
          <p:cNvSpPr/>
          <p:nvPr/>
        </p:nvSpPr>
        <p:spPr>
          <a:xfrm>
            <a:off x="4860034" y="2987580"/>
            <a:ext cx="1512166"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a:solidFill>
                  <a:schemeClr val="tx1"/>
                </a:solidFill>
              </a:rPr>
              <a:t>1. Своевременное рассмотрение дел об административных правонарушениях</a:t>
            </a:r>
          </a:p>
          <a:p>
            <a:r>
              <a:rPr lang="ru-RU" sz="1000" b="1" dirty="0">
                <a:solidFill>
                  <a:schemeClr val="tx1"/>
                </a:solidFill>
              </a:rPr>
              <a:t>2. Укрепление материально технической базы.</a:t>
            </a:r>
          </a:p>
        </p:txBody>
      </p:sp>
      <p:sp>
        <p:nvSpPr>
          <p:cNvPr id="4" name="Скругленный прямоугольник 3"/>
          <p:cNvSpPr/>
          <p:nvPr/>
        </p:nvSpPr>
        <p:spPr>
          <a:xfrm>
            <a:off x="6444208" y="2987579"/>
            <a:ext cx="2384436" cy="365243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1">
                    <a:lumMod val="75000"/>
                  </a:schemeClr>
                </a:solidFill>
              </a:rPr>
              <a:t>ЦЕЛЕВЫЕ </a:t>
            </a:r>
            <a:r>
              <a:rPr lang="ru-RU" sz="1100" b="1" dirty="0">
                <a:solidFill>
                  <a:schemeClr val="accent1">
                    <a:lumMod val="75000"/>
                  </a:schemeClr>
                </a:solidFill>
              </a:rPr>
              <a:t>ИНДИКАТОРЫ</a:t>
            </a:r>
            <a:r>
              <a:rPr lang="en-US" sz="1100" b="1" dirty="0" smtClean="0">
                <a:solidFill>
                  <a:schemeClr val="accent1">
                    <a:lumMod val="75000"/>
                  </a:schemeClr>
                </a:solidFill>
              </a:rPr>
              <a:t>:</a:t>
            </a:r>
            <a:endParaRPr lang="ru-RU" sz="1100" b="1" dirty="0" smtClean="0">
              <a:solidFill>
                <a:schemeClr val="accent1">
                  <a:lumMod val="75000"/>
                </a:schemeClr>
              </a:solidFill>
            </a:endParaRPr>
          </a:p>
          <a:p>
            <a:pPr lvl="0" algn="ctr"/>
            <a:endParaRPr lang="ru-RU" sz="1000" b="1" dirty="0" smtClean="0">
              <a:solidFill>
                <a:schemeClr val="accent1">
                  <a:lumMod val="75000"/>
                </a:schemeClr>
              </a:solidFill>
            </a:endParaRPr>
          </a:p>
          <a:p>
            <a:pPr lvl="0" algn="ctr"/>
            <a:endParaRPr lang="ru-RU" sz="1000" b="1" dirty="0" smtClean="0">
              <a:solidFill>
                <a:schemeClr val="accent1">
                  <a:lumMod val="75000"/>
                </a:schemeClr>
              </a:solidFill>
            </a:endParaRPr>
          </a:p>
          <a:p>
            <a:r>
              <a:rPr lang="ru-RU" sz="1000" b="1" dirty="0">
                <a:solidFill>
                  <a:schemeClr val="tx1"/>
                </a:solidFill>
              </a:rPr>
              <a:t>1. Доля освоения средств субвенций на материально-техническое обеспечение из общих средств субвенции (%). </a:t>
            </a:r>
          </a:p>
          <a:p>
            <a:r>
              <a:rPr lang="ru-RU" sz="1000" b="1" dirty="0">
                <a:solidFill>
                  <a:schemeClr val="tx1"/>
                </a:solidFill>
              </a:rPr>
              <a:t>2. Число рассмотренных административной комиссией протоколов об административных правонарушениях (ед.).</a:t>
            </a:r>
          </a:p>
          <a:p>
            <a:r>
              <a:rPr lang="ru-RU" sz="1000" b="1" dirty="0">
                <a:solidFill>
                  <a:schemeClr val="tx1"/>
                </a:solidFill>
              </a:rPr>
              <a:t>3. Сумма наложенных штрафов за административное правонарушение (руб.).</a:t>
            </a:r>
          </a:p>
          <a:p>
            <a:r>
              <a:rPr lang="ru-RU" sz="1000" b="1" dirty="0">
                <a:solidFill>
                  <a:schemeClr val="tx1"/>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313179" y="2987581"/>
            <a:ext cx="1882557"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pPr lvl="0"/>
            <a:r>
              <a:rPr lang="ru-RU" sz="1000" b="1" dirty="0">
                <a:solidFill>
                  <a:schemeClr val="tx1"/>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tx1"/>
                </a:solidFill>
              </a:rPr>
              <a:t>Совершенствование работы административной комиссии. </a:t>
            </a:r>
          </a:p>
        </p:txBody>
      </p:sp>
      <p:sp>
        <p:nvSpPr>
          <p:cNvPr id="6" name="Скругленный прямоугольник 5"/>
          <p:cNvSpPr/>
          <p:nvPr/>
        </p:nvSpPr>
        <p:spPr>
          <a:xfrm>
            <a:off x="2267745" y="2987581"/>
            <a:ext cx="2520280" cy="365243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smtClean="0">
                <a:solidFill>
                  <a:schemeClr val="tx1"/>
                </a:solidFill>
              </a:rPr>
              <a:t>1</a:t>
            </a:r>
            <a:r>
              <a:rPr lang="ru-RU" sz="1000" b="1" dirty="0">
                <a:solidFill>
                  <a:schemeClr val="tx1"/>
                </a:solidFill>
              </a:rPr>
              <a:t>. Своевременная выплата заработной платы.</a:t>
            </a:r>
          </a:p>
          <a:p>
            <a:r>
              <a:rPr lang="ru-RU" sz="1000" b="1" dirty="0">
                <a:solidFill>
                  <a:schemeClr val="tx1"/>
                </a:solidFill>
              </a:rPr>
              <a:t>2. Улучшение материально-технической базы и приведение ее в соответствии с нормативными требованиями.</a:t>
            </a:r>
          </a:p>
          <a:p>
            <a:r>
              <a:rPr lang="ru-RU" sz="1000" b="1" dirty="0">
                <a:solidFill>
                  <a:schemeClr val="tx1"/>
                </a:solidFill>
              </a:rPr>
              <a:t>3. Повышение профессионального уровня секретаря административной комиссии.</a:t>
            </a:r>
          </a:p>
          <a:p>
            <a:r>
              <a:rPr lang="ru-RU" sz="1000" b="1" dirty="0">
                <a:solidFill>
                  <a:schemeClr val="tx1"/>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1277634" y="980728"/>
            <a:ext cx="7488832"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8" name="Скругленный прямоугольник 7"/>
          <p:cNvSpPr/>
          <p:nvPr/>
        </p:nvSpPr>
        <p:spPr>
          <a:xfrm>
            <a:off x="1115616" y="1808144"/>
            <a:ext cx="7776864" cy="756759"/>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2017г.  336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303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303 тыс. руб.</a:t>
            </a:r>
          </a:p>
          <a:p>
            <a:r>
              <a:rPr lang="ru-RU" sz="1200" b="1" dirty="0" smtClean="0">
                <a:solidFill>
                  <a:schemeClr val="accent1">
                    <a:lumMod val="50000"/>
                  </a:schemeClr>
                </a:solidFill>
              </a:rPr>
              <a:t>Подпрограмма 1. «Содержание штата административной комиссии» </a:t>
            </a:r>
          </a:p>
          <a:p>
            <a:r>
              <a:rPr lang="ru-RU" sz="1200" b="1" dirty="0" smtClean="0">
                <a:solidFill>
                  <a:schemeClr val="accent1">
                    <a:lumMod val="50000"/>
                  </a:schemeClr>
                </a:solidFill>
              </a:rPr>
              <a:t>Подпрограмма </a:t>
            </a:r>
            <a:r>
              <a:rPr lang="ru-RU" sz="1200" b="1" dirty="0">
                <a:solidFill>
                  <a:schemeClr val="accent1">
                    <a:lumMod val="50000"/>
                  </a:schemeClr>
                </a:solidFill>
              </a:rPr>
              <a:t>2 </a:t>
            </a:r>
            <a:r>
              <a:rPr lang="ru-RU" sz="1200" b="1" dirty="0" smtClean="0">
                <a:solidFill>
                  <a:schemeClr val="accent1">
                    <a:lumMod val="50000"/>
                  </a:schemeClr>
                </a:solidFill>
              </a:rPr>
              <a:t>«Материальное обеспечение административной комиссии»</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899592" y="2610894"/>
            <a:ext cx="634273" cy="330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203848" y="2630502"/>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193587" y="2630502"/>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137803" y="2639750"/>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131822" y="2639750"/>
            <a:ext cx="668595" cy="31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Муниципальное управление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1307065" y="1052736"/>
            <a:ext cx="7429970"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администрация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532804" y="2067764"/>
            <a:ext cx="8496943" cy="850264"/>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2017г. 29193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16895,5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2019г. 17201,5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656184" cy="35084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r>
              <a:rPr lang="ru-RU" sz="1000" b="1" dirty="0">
                <a:solidFill>
                  <a:schemeClr val="tx1"/>
                </a:solidFill>
              </a:rPr>
              <a:t>Совершенствование муниципального управления в администрации </a:t>
            </a:r>
            <a:r>
              <a:rPr lang="ru-RU" sz="1000" b="1" dirty="0" err="1">
                <a:solidFill>
                  <a:schemeClr val="tx1"/>
                </a:solidFill>
              </a:rPr>
              <a:t>Репьевского</a:t>
            </a:r>
            <a:r>
              <a:rPr lang="ru-RU" sz="1000" b="1" dirty="0">
                <a:solidFill>
                  <a:schemeClr val="tx1"/>
                </a:solidFill>
              </a:rPr>
              <a:t> муниципального района</a:t>
            </a:r>
          </a:p>
          <a:p>
            <a:r>
              <a:rPr lang="ru-RU" sz="1000" b="1" dirty="0">
                <a:solidFill>
                  <a:schemeClr val="tx1"/>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411760" y="3212976"/>
            <a:ext cx="6624736" cy="350841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en-US" sz="1200" b="1" dirty="0" smtClean="0">
              <a:solidFill>
                <a:schemeClr val="accent1">
                  <a:lumMod val="75000"/>
                </a:schemeClr>
              </a:solidFill>
            </a:endParaRPr>
          </a:p>
          <a:p>
            <a:r>
              <a:rPr lang="ru-RU" sz="900" dirty="0"/>
              <a:t>- </a:t>
            </a:r>
            <a:r>
              <a:rPr lang="ru-RU" sz="900" b="1" dirty="0">
                <a:solidFill>
                  <a:schemeClr val="tx1"/>
                </a:solidFill>
              </a:rPr>
              <a:t>Управление качеством предоставления муниципальных услуг на муниципальном уровне. </a:t>
            </a:r>
          </a:p>
          <a:p>
            <a:r>
              <a:rPr lang="ru-RU" sz="900" b="1" dirty="0">
                <a:solidFill>
                  <a:schemeClr val="tx1"/>
                </a:solidFill>
              </a:rPr>
              <a:t>- Обеспечение бесперебойного функционирования средств вычислительной и офисной техники.</a:t>
            </a:r>
          </a:p>
          <a:p>
            <a:r>
              <a:rPr lang="ru-RU" sz="900" b="1" dirty="0">
                <a:solidFill>
                  <a:schemeClr val="tx1"/>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tx1"/>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tx1"/>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tx1"/>
                </a:solidFill>
              </a:rPr>
              <a:t>- Реализация кадровой политики, направленной на непрерывное повышение профессионального уровня муниципальных служащих </a:t>
            </a:r>
            <a:r>
              <a:rPr lang="ru-RU" sz="900" b="1" dirty="0" err="1">
                <a:solidFill>
                  <a:schemeClr val="tx1"/>
                </a:solidFill>
              </a:rPr>
              <a:t>Репьевского</a:t>
            </a:r>
            <a:r>
              <a:rPr lang="ru-RU" sz="900" b="1" dirty="0">
                <a:solidFill>
                  <a:schemeClr val="tx1"/>
                </a:solidFill>
              </a:rPr>
              <a:t> муниципального района.</a:t>
            </a:r>
          </a:p>
          <a:p>
            <a:r>
              <a:rPr lang="ru-RU" sz="900" b="1" dirty="0">
                <a:solidFill>
                  <a:schemeClr val="tx1"/>
                </a:solidFill>
              </a:rPr>
              <a:t>- Обеспечение открытости и доступности информации о деятельности органов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a:t>
            </a:r>
          </a:p>
          <a:p>
            <a:r>
              <a:rPr lang="ru-RU" sz="900" b="1" dirty="0">
                <a:solidFill>
                  <a:schemeClr val="tx1"/>
                </a:solidFill>
              </a:rPr>
              <a:t>-. В части управления имуществом:</a:t>
            </a:r>
          </a:p>
          <a:p>
            <a:r>
              <a:rPr lang="ru-RU" sz="900" b="1" dirty="0">
                <a:solidFill>
                  <a:schemeClr val="tx1"/>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tx1"/>
                </a:solidFill>
              </a:rPr>
              <a:t>- управление муниципальным имуществом.</a:t>
            </a:r>
          </a:p>
          <a:p>
            <a:r>
              <a:rPr lang="ru-RU" sz="900" b="1" dirty="0">
                <a:solidFill>
                  <a:schemeClr val="tx1"/>
                </a:solidFill>
              </a:rPr>
              <a:t>-. В части управления земельными ресурсами:</a:t>
            </a:r>
          </a:p>
          <a:p>
            <a:r>
              <a:rPr lang="ru-RU" sz="900" b="1" dirty="0">
                <a:solidFill>
                  <a:schemeClr val="tx1"/>
                </a:solidFill>
              </a:rPr>
              <a:t>- формирование собственности муниципального образования </a:t>
            </a:r>
            <a:r>
              <a:rPr lang="ru-RU" sz="900" b="1" dirty="0" err="1">
                <a:solidFill>
                  <a:schemeClr val="tx1"/>
                </a:solidFill>
              </a:rPr>
              <a:t>Репьевский</a:t>
            </a:r>
            <a:r>
              <a:rPr lang="ru-RU" sz="900" b="1" dirty="0">
                <a:solidFill>
                  <a:schemeClr val="tx1"/>
                </a:solidFill>
              </a:rPr>
              <a:t> муниципальный район на земельные участки.</a:t>
            </a:r>
          </a:p>
        </p:txBody>
      </p:sp>
      <p:sp>
        <p:nvSpPr>
          <p:cNvPr id="8" name="Стрелка вниз 7"/>
          <p:cNvSpPr/>
          <p:nvPr/>
        </p:nvSpPr>
        <p:spPr>
          <a:xfrm>
            <a:off x="7380312" y="2940369"/>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5314"/>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283968" y="1806021"/>
            <a:ext cx="648072" cy="261743"/>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Муниципальное управление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467544" y="1124744"/>
            <a:ext cx="4104456" cy="5400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1">
                    <a:lumMod val="75000"/>
                  </a:schemeClr>
                </a:solidFill>
              </a:rPr>
              <a:t>ОЖИДАЕМЫЕ КОНЕЧНЫЕ РЕЗУЛЬТАТЫ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900" b="1" dirty="0" smtClean="0">
                <a:solidFill>
                  <a:schemeClr val="tx1"/>
                </a:solidFill>
              </a:rPr>
              <a:t>Реализация </a:t>
            </a:r>
            <a:r>
              <a:rPr lang="ru-RU" sz="900" b="1" dirty="0">
                <a:solidFill>
                  <a:schemeClr val="tx1"/>
                </a:solidFill>
              </a:rPr>
              <a:t>муниципальной  программы позволит:</a:t>
            </a:r>
          </a:p>
          <a:p>
            <a:r>
              <a:rPr lang="ru-RU" sz="900" b="1" dirty="0">
                <a:solidFill>
                  <a:schemeClr val="tx1"/>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tx1"/>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tx1"/>
                </a:solidFill>
              </a:rPr>
              <a:t> </a:t>
            </a:r>
            <a:r>
              <a:rPr lang="ru-RU" sz="900" b="1" dirty="0">
                <a:solidFill>
                  <a:schemeClr val="tx1"/>
                </a:solidFill>
              </a:rPr>
              <a:t>снижения административных барьеров; </a:t>
            </a:r>
          </a:p>
          <a:p>
            <a:r>
              <a:rPr lang="ru-RU" sz="900" b="1" dirty="0">
                <a:solidFill>
                  <a:schemeClr val="tx1"/>
                </a:solidFill>
              </a:rPr>
              <a:t>- качественно исполнять свои полномочия органам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 </a:t>
            </a:r>
          </a:p>
          <a:p>
            <a:r>
              <a:rPr lang="ru-RU" sz="900" b="1" dirty="0">
                <a:solidFill>
                  <a:schemeClr val="tx1"/>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tx1"/>
                </a:solidFill>
              </a:rPr>
              <a:t>- повысить эффективность организационно – документационной деятельности администрации </a:t>
            </a:r>
            <a:r>
              <a:rPr lang="ru-RU" sz="900" b="1" dirty="0" err="1">
                <a:solidFill>
                  <a:schemeClr val="tx1"/>
                </a:solidFill>
              </a:rPr>
              <a:t>Репьевского</a:t>
            </a:r>
            <a:r>
              <a:rPr lang="ru-RU" sz="900" b="1" dirty="0">
                <a:solidFill>
                  <a:schemeClr val="tx1"/>
                </a:solidFill>
              </a:rPr>
              <a:t> 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err="1">
                <a:solidFill>
                  <a:schemeClr val="tx1"/>
                </a:solidFill>
              </a:rPr>
              <a:t>Репьевского</a:t>
            </a:r>
            <a:r>
              <a:rPr lang="ru-RU" sz="900" b="1" dirty="0">
                <a:solidFill>
                  <a:schemeClr val="tx1"/>
                </a:solidFill>
              </a:rPr>
              <a:t> муниципального района, принятым нормативным правовым актам администрации </a:t>
            </a:r>
            <a:r>
              <a:rPr lang="ru-RU" sz="900" b="1" dirty="0" err="1">
                <a:solidFill>
                  <a:schemeClr val="tx1"/>
                </a:solidFill>
              </a:rPr>
              <a:t>Репьевского</a:t>
            </a:r>
            <a:r>
              <a:rPr lang="ru-RU" sz="900" b="1" dirty="0">
                <a:solidFill>
                  <a:schemeClr val="tx1"/>
                </a:solidFill>
              </a:rPr>
              <a:t> муниципального района; </a:t>
            </a:r>
          </a:p>
          <a:p>
            <a:r>
              <a:rPr lang="ru-RU" sz="900" b="1" dirty="0">
                <a:solidFill>
                  <a:schemeClr val="tx1"/>
                </a:solidFill>
              </a:rPr>
              <a:t>- сформировать систему повышения квалификации и профессиональной переподготовки муниципальных служащих </a:t>
            </a:r>
            <a:r>
              <a:rPr lang="ru-RU" sz="900" b="1" dirty="0" err="1">
                <a:solidFill>
                  <a:schemeClr val="tx1"/>
                </a:solidFill>
              </a:rPr>
              <a:t>Репьевского</a:t>
            </a:r>
            <a:r>
              <a:rPr lang="ru-RU" sz="900" b="1" dirty="0">
                <a:solidFill>
                  <a:schemeClr val="tx1"/>
                </a:solidFill>
              </a:rPr>
              <a:t> 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err="1">
                <a:solidFill>
                  <a:schemeClr val="tx1"/>
                </a:solidFill>
              </a:rPr>
              <a:t>Репьевского</a:t>
            </a:r>
            <a:r>
              <a:rPr lang="ru-RU" sz="900" b="1" dirty="0">
                <a:solidFill>
                  <a:schemeClr val="tx1"/>
                </a:solidFill>
              </a:rPr>
              <a:t> муниципального района эффективно и качественно выполнять должностные обязанности в органах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4104456" cy="532859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1">
                    <a:lumMod val="75000"/>
                  </a:schemeClr>
                </a:solidFill>
              </a:rPr>
              <a:t>ЦЕЛЕВЫЕ </a:t>
            </a:r>
            <a:r>
              <a:rPr lang="ru-RU" sz="1100" b="1" dirty="0">
                <a:solidFill>
                  <a:schemeClr val="accent1">
                    <a:lumMod val="75000"/>
                  </a:schemeClr>
                </a:solidFill>
              </a:rPr>
              <a:t>ИНДИКАТОРЫ</a:t>
            </a:r>
            <a:r>
              <a:rPr lang="en-US" sz="1100" b="1" dirty="0" smtClean="0">
                <a:solidFill>
                  <a:schemeClr val="accent1">
                    <a:lumMod val="75000"/>
                  </a:schemeClr>
                </a:solidFill>
              </a:rPr>
              <a:t>:</a:t>
            </a:r>
            <a:endParaRPr lang="ru-RU" sz="1100" b="1" dirty="0" smtClean="0">
              <a:solidFill>
                <a:schemeClr val="accent1">
                  <a:lumMod val="75000"/>
                </a:schemeClr>
              </a:solidFill>
            </a:endParaRPr>
          </a:p>
          <a:p>
            <a:r>
              <a:rPr lang="ru-RU" sz="900" b="1" dirty="0">
                <a:solidFill>
                  <a:schemeClr val="tx1"/>
                </a:solidFill>
              </a:rPr>
              <a:t>- Доля исправного оборудования, программного обеспечения, %.</a:t>
            </a:r>
          </a:p>
          <a:p>
            <a:r>
              <a:rPr lang="ru-RU" sz="900" b="1" dirty="0">
                <a:solidFill>
                  <a:schemeClr val="tx1"/>
                </a:solidFill>
              </a:rPr>
              <a:t>- Доля модернизированных и новых средств вычислительной и офисной техники, %.</a:t>
            </a:r>
          </a:p>
          <a:p>
            <a:r>
              <a:rPr lang="ru-RU" sz="900" b="1" dirty="0">
                <a:solidFill>
                  <a:schemeClr val="tx1"/>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tx1"/>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tx1"/>
                </a:solidFill>
              </a:rPr>
              <a:t>- Доля архивохранилищ, отвечающих нормативным требованиям, %.</a:t>
            </a:r>
          </a:p>
          <a:p>
            <a:r>
              <a:rPr lang="ru-RU" sz="900" b="1" dirty="0">
                <a:solidFill>
                  <a:schemeClr val="tx1"/>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tx1"/>
                </a:solidFill>
              </a:rPr>
              <a:t>- Доля пользователей, подключенных к системе электронного документооборота, (%).</a:t>
            </a:r>
          </a:p>
          <a:p>
            <a:r>
              <a:rPr lang="ru-RU" sz="900" b="1" dirty="0">
                <a:solidFill>
                  <a:schemeClr val="tx1"/>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tx1"/>
                </a:solidFill>
              </a:rPr>
              <a:t>- Возможность населения вносить предложения в проекты нормативных правовых актов, (да/нет).</a:t>
            </a:r>
          </a:p>
          <a:p>
            <a:r>
              <a:rPr lang="ru-RU" sz="900" b="1" dirty="0">
                <a:solidFill>
                  <a:schemeClr val="tx1"/>
                </a:solidFill>
              </a:rPr>
              <a:t>- Доля муниципальных служащих органов местного самоуправления муниципальных образований </a:t>
            </a:r>
            <a:r>
              <a:rPr lang="ru-RU" sz="900" b="1" dirty="0" err="1">
                <a:solidFill>
                  <a:schemeClr val="tx1"/>
                </a:solidFill>
              </a:rPr>
              <a:t>Репьевского</a:t>
            </a:r>
            <a:r>
              <a:rPr lang="ru-RU" sz="900" b="1" dirty="0">
                <a:solidFill>
                  <a:schemeClr val="tx1"/>
                </a:solidFill>
              </a:rPr>
              <a:t> 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err="1">
                <a:solidFill>
                  <a:schemeClr val="tx1"/>
                </a:solidFill>
              </a:rPr>
              <a:t>Репьевского</a:t>
            </a:r>
            <a:r>
              <a:rPr lang="ru-RU" sz="900" b="1" dirty="0">
                <a:solidFill>
                  <a:schemeClr val="tx1"/>
                </a:solidFill>
              </a:rPr>
              <a:t> 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tx1"/>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9516" y="205070"/>
            <a:ext cx="74888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err="1"/>
              <a:t>Репьевского</a:t>
            </a:r>
            <a:r>
              <a:rPr lang="ru-RU" sz="1400" b="1" dirty="0"/>
              <a:t> муниципального района «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400" b="1" dirty="0" err="1" smtClean="0"/>
              <a:t>Репьевского</a:t>
            </a:r>
            <a:r>
              <a:rPr lang="ru-RU" sz="1400" b="1" dirty="0" smtClean="0"/>
              <a:t> муниципального района»</a:t>
            </a:r>
            <a:endParaRPr lang="ru-RU" sz="1400" b="1" dirty="0"/>
          </a:p>
        </p:txBody>
      </p:sp>
      <p:sp>
        <p:nvSpPr>
          <p:cNvPr id="3" name="Скругленный прямоугольник 2"/>
          <p:cNvSpPr/>
          <p:nvPr/>
        </p:nvSpPr>
        <p:spPr>
          <a:xfrm>
            <a:off x="967744" y="1295822"/>
            <a:ext cx="7955309"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Ответственный исполнитель муниципальной программы</a:t>
            </a:r>
            <a:r>
              <a:rPr lang="en-US" sz="1600" b="1" dirty="0" smtClean="0">
                <a:solidFill>
                  <a:schemeClr val="tx1"/>
                </a:solidFill>
              </a:rPr>
              <a:t>: </a:t>
            </a:r>
            <a:r>
              <a:rPr lang="ru-RU" sz="1600" b="1" dirty="0" smtClean="0">
                <a:solidFill>
                  <a:schemeClr val="tx1"/>
                </a:solidFill>
              </a:rPr>
              <a:t>Отдел финансов администрации </a:t>
            </a:r>
            <a:r>
              <a:rPr lang="ru-RU" sz="1600" b="1" dirty="0" err="1" smtClean="0">
                <a:solidFill>
                  <a:schemeClr val="tx1"/>
                </a:solidFill>
              </a:rPr>
              <a:t>Репьевского</a:t>
            </a:r>
            <a:r>
              <a:rPr lang="ru-RU" sz="1600" b="1" dirty="0" smtClean="0">
                <a:solidFill>
                  <a:schemeClr val="tx1"/>
                </a:solidFill>
              </a:rPr>
              <a:t> муниципального района</a:t>
            </a:r>
            <a:endParaRPr lang="ru-RU" sz="1600" b="1" dirty="0">
              <a:solidFill>
                <a:schemeClr val="tx1"/>
              </a:solidFill>
            </a:endParaRPr>
          </a:p>
        </p:txBody>
      </p:sp>
      <p:sp>
        <p:nvSpPr>
          <p:cNvPr id="4" name="Скругленный прямоугольник 3"/>
          <p:cNvSpPr/>
          <p:nvPr/>
        </p:nvSpPr>
        <p:spPr>
          <a:xfrm>
            <a:off x="913263" y="2348880"/>
            <a:ext cx="7985085" cy="113460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100" b="1" u="sng" dirty="0" smtClean="0">
                <a:solidFill>
                  <a:schemeClr val="accent1">
                    <a:lumMod val="50000"/>
                  </a:schemeClr>
                </a:solidFill>
              </a:rPr>
              <a:t>Объем финансирования муниципальной программы</a:t>
            </a:r>
            <a:r>
              <a:rPr lang="en-US" sz="1100" b="1" u="sng" dirty="0" smtClean="0">
                <a:solidFill>
                  <a:schemeClr val="accent1">
                    <a:lumMod val="50000"/>
                  </a:schemeClr>
                </a:solidFill>
              </a:rPr>
              <a:t>:</a:t>
            </a:r>
          </a:p>
          <a:p>
            <a:pPr algn="ctr"/>
            <a:r>
              <a:rPr lang="ru-RU" sz="1100" b="1" u="sng" dirty="0" smtClean="0">
                <a:solidFill>
                  <a:schemeClr val="accent1">
                    <a:lumMod val="50000"/>
                  </a:schemeClr>
                </a:solidFill>
              </a:rPr>
              <a:t>В 2017г. 36707,7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2018г. 7356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 в 2019г.7258 </a:t>
            </a:r>
            <a:r>
              <a:rPr lang="ru-RU" sz="1100" b="1" u="sng" dirty="0" err="1" smtClean="0">
                <a:solidFill>
                  <a:schemeClr val="accent1">
                    <a:lumMod val="50000"/>
                  </a:schemeClr>
                </a:solidFill>
              </a:rPr>
              <a:t>тыс.руб</a:t>
            </a:r>
            <a:r>
              <a:rPr lang="ru-RU" sz="1100" b="1" u="sng" dirty="0" smtClean="0">
                <a:solidFill>
                  <a:schemeClr val="accent1">
                    <a:lumMod val="50000"/>
                  </a:schemeClr>
                </a:solidFill>
              </a:rPr>
              <a:t>.</a:t>
            </a:r>
          </a:p>
          <a:p>
            <a:r>
              <a:rPr lang="ru-RU" sz="1100" b="1" dirty="0" smtClean="0">
                <a:solidFill>
                  <a:schemeClr val="accent1">
                    <a:lumMod val="50000"/>
                  </a:schemeClr>
                </a:solidFill>
              </a:rPr>
              <a:t>Подпрограмма1. «Управление муниципальными финансами» </a:t>
            </a:r>
          </a:p>
          <a:p>
            <a:r>
              <a:rPr lang="ru-RU" sz="11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100" b="1" dirty="0" smtClean="0">
                <a:solidFill>
                  <a:schemeClr val="accent1">
                    <a:lumMod val="50000"/>
                  </a:schemeClr>
                </a:solidFill>
              </a:rPr>
              <a:t>Подпрограмма 3. «Обеспечение реализации муниципальной программы» </a:t>
            </a:r>
            <a:endParaRPr lang="ru-RU" sz="11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913263" y="3789040"/>
            <a:ext cx="1656184"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ЦЕЛЬ МУНИЦИПАЛЬНОЙ ПРОГРАММЫ</a:t>
            </a:r>
            <a:r>
              <a:rPr lang="en-US" sz="1000" b="1" dirty="0" smtClean="0">
                <a:solidFill>
                  <a:schemeClr val="accent1">
                    <a:lumMod val="75000"/>
                  </a:schemeClr>
                </a:solidFill>
              </a:rPr>
              <a:t>:</a:t>
            </a:r>
            <a:endParaRPr lang="ru-RU" sz="1000" b="1" dirty="0">
              <a:solidFill>
                <a:schemeClr val="tx1"/>
              </a:solidFill>
            </a:endParaRPr>
          </a:p>
          <a:p>
            <a:r>
              <a:rPr lang="ru-RU" sz="1000" b="1" dirty="0">
                <a:solidFill>
                  <a:schemeClr val="tx1"/>
                </a:solidFill>
              </a:rPr>
              <a:t>Обеспечение долгосрочной сбалансированности  и устойчивости бюджета </a:t>
            </a:r>
            <a:r>
              <a:rPr lang="ru-RU" sz="1000" b="1" dirty="0" err="1">
                <a:solidFill>
                  <a:schemeClr val="tx1"/>
                </a:solidFill>
              </a:rPr>
              <a:t>Репьевского</a:t>
            </a:r>
            <a:r>
              <a:rPr lang="ru-RU" sz="1000" b="1" dirty="0">
                <a:solidFill>
                  <a:schemeClr val="tx1"/>
                </a:solidFill>
              </a:rPr>
              <a:t> муниципального района.</a:t>
            </a:r>
          </a:p>
          <a:p>
            <a:r>
              <a:rPr lang="ru-RU" sz="1000" b="1" dirty="0">
                <a:solidFill>
                  <a:schemeClr val="tx1"/>
                </a:solidFill>
              </a:rPr>
              <a:t>Повышение качества управления муниципальными финансами.</a:t>
            </a:r>
          </a:p>
        </p:txBody>
      </p:sp>
      <p:sp>
        <p:nvSpPr>
          <p:cNvPr id="6" name="Скругленный прямоугольник 5"/>
          <p:cNvSpPr/>
          <p:nvPr/>
        </p:nvSpPr>
        <p:spPr>
          <a:xfrm>
            <a:off x="2699792" y="3789040"/>
            <a:ext cx="2383099"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a:solidFill>
                <a:schemeClr val="accent1">
                  <a:lumMod val="75000"/>
                </a:schemeClr>
              </a:solidFill>
            </a:endParaRPr>
          </a:p>
          <a:p>
            <a:r>
              <a:rPr lang="ru-RU" sz="900" b="1" dirty="0">
                <a:solidFill>
                  <a:schemeClr val="tx1"/>
                </a:solidFill>
              </a:rPr>
              <a:t>-Создание условий для повышения эффективности </a:t>
            </a:r>
          </a:p>
          <a:p>
            <a:r>
              <a:rPr lang="ru-RU" sz="900" b="1" dirty="0">
                <a:solidFill>
                  <a:schemeClr val="tx1"/>
                </a:solidFill>
              </a:rPr>
              <a:t>бюджетных расходов;</a:t>
            </a:r>
          </a:p>
          <a:p>
            <a:r>
              <a:rPr lang="ru-RU" sz="900" b="1" dirty="0">
                <a:solidFill>
                  <a:schemeClr val="tx1"/>
                </a:solidFill>
              </a:rPr>
              <a:t>-снижение долговой нагрузки на бюджет муниципального района;</a:t>
            </a:r>
          </a:p>
          <a:p>
            <a:r>
              <a:rPr lang="ru-RU" sz="900" b="1" dirty="0">
                <a:solidFill>
                  <a:schemeClr val="tx1"/>
                </a:solidFill>
              </a:rPr>
              <a:t>-обеспечение выравнивания бюджетной обеспеченности поселений муниципального района;</a:t>
            </a:r>
          </a:p>
          <a:p>
            <a:r>
              <a:rPr lang="ru-RU" sz="900" b="1" dirty="0">
                <a:solidFill>
                  <a:schemeClr val="tx1"/>
                </a:solidFill>
              </a:rPr>
              <a:t>-обеспечение сбалансированности бюджетов сельских поселений муниципального района;</a:t>
            </a:r>
          </a:p>
          <a:p>
            <a:r>
              <a:rPr lang="ru-RU" sz="900" b="1" dirty="0">
                <a:solidFill>
                  <a:schemeClr val="tx1"/>
                </a:solidFill>
              </a:rPr>
              <a:t>-обеспечение исполнения бюджетного процесса; </a:t>
            </a:r>
          </a:p>
          <a:p>
            <a:r>
              <a:rPr lang="ru-RU" sz="900" b="1" dirty="0">
                <a:solidFill>
                  <a:schemeClr val="tx1"/>
                </a:solidFill>
              </a:rPr>
              <a:t>-обеспечение доступности  информации  о бюджетном процессе. </a:t>
            </a:r>
          </a:p>
        </p:txBody>
      </p:sp>
      <p:sp>
        <p:nvSpPr>
          <p:cNvPr id="7" name="Скругленный прямоугольник 6"/>
          <p:cNvSpPr/>
          <p:nvPr/>
        </p:nvSpPr>
        <p:spPr>
          <a:xfrm>
            <a:off x="5220072" y="3789040"/>
            <a:ext cx="3678276" cy="2952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000" b="1" dirty="0" smtClean="0">
                <a:solidFill>
                  <a:schemeClr val="tx1"/>
                </a:solidFill>
              </a:rPr>
              <a:t>1.Улучшение </a:t>
            </a:r>
            <a:r>
              <a:rPr lang="ru-RU" sz="1000" b="1" dirty="0">
                <a:solidFill>
                  <a:schemeClr val="tx1"/>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000" b="1" dirty="0">
                <a:solidFill>
                  <a:schemeClr val="tx1"/>
                </a:solidFill>
              </a:rPr>
              <a:t>2.Обеспечение приемлемого и экономически обоснованного объема и структуры муниципального долга.</a:t>
            </a:r>
          </a:p>
          <a:p>
            <a:r>
              <a:rPr lang="ru-RU" sz="1000" b="1" dirty="0">
                <a:solidFill>
                  <a:schemeClr val="tx1"/>
                </a:solidFill>
              </a:rPr>
              <a:t>3.Повышение качества управления муниципальными финансами.</a:t>
            </a:r>
          </a:p>
          <a:p>
            <a:r>
              <a:rPr lang="ru-RU" sz="1000" b="1" dirty="0">
                <a:solidFill>
                  <a:schemeClr val="tx1"/>
                </a:solidFill>
              </a:rPr>
              <a:t>4.Обеспечение выравнивания бюджетной обеспеченности поселений муниципального района.</a:t>
            </a:r>
          </a:p>
          <a:p>
            <a:r>
              <a:rPr lang="ru-RU" sz="1000" b="1" dirty="0">
                <a:solidFill>
                  <a:schemeClr val="tx1"/>
                </a:solidFill>
              </a:rPr>
              <a:t>5.Обеспечение сбалансированности бюджетов поселений муниципального района.</a:t>
            </a:r>
          </a:p>
          <a:p>
            <a:r>
              <a:rPr lang="ru-RU" sz="1000" b="1" dirty="0">
                <a:solidFill>
                  <a:schemeClr val="tx1"/>
                </a:solidFill>
              </a:rPr>
              <a:t>6.Обеспечение исполнения бюджетного</a:t>
            </a:r>
          </a:p>
          <a:p>
            <a:r>
              <a:rPr lang="ru-RU" sz="1000" b="1" dirty="0">
                <a:solidFill>
                  <a:schemeClr val="tx1"/>
                </a:solidFill>
              </a:rPr>
              <a:t>процесса в </a:t>
            </a:r>
            <a:r>
              <a:rPr lang="ru-RU" sz="1000" b="1" dirty="0" err="1">
                <a:solidFill>
                  <a:schemeClr val="tx1"/>
                </a:solidFill>
              </a:rPr>
              <a:t>Репьевском</a:t>
            </a:r>
            <a:r>
              <a:rPr lang="ru-RU" sz="1000" b="1" dirty="0">
                <a:solidFill>
                  <a:schemeClr val="tx1"/>
                </a:solidFill>
              </a:rPr>
              <a:t> муниципальном районе в соответствии с действующим законодательством</a:t>
            </a:r>
          </a:p>
        </p:txBody>
      </p:sp>
      <p:sp>
        <p:nvSpPr>
          <p:cNvPr id="8" name="Стрелка вниз 7"/>
          <p:cNvSpPr/>
          <p:nvPr/>
        </p:nvSpPr>
        <p:spPr>
          <a:xfrm>
            <a:off x="1561335" y="3529267"/>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879190" y="3527123"/>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711321" y="3527123"/>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530877" y="2104862"/>
            <a:ext cx="360040" cy="226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9516" y="205070"/>
            <a:ext cx="74888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err="1"/>
              <a:t>Репьевского</a:t>
            </a:r>
            <a:r>
              <a:rPr lang="ru-RU" sz="1400" b="1" dirty="0"/>
              <a:t> муниципального района «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400" b="1" dirty="0" err="1" smtClean="0"/>
              <a:t>Репьевского</a:t>
            </a:r>
            <a:r>
              <a:rPr lang="ru-RU" sz="1400" b="1" dirty="0" smtClean="0"/>
              <a:t> муниципального района»</a:t>
            </a:r>
            <a:endParaRPr lang="ru-RU" sz="1400" b="1" dirty="0"/>
          </a:p>
        </p:txBody>
      </p:sp>
      <p:sp>
        <p:nvSpPr>
          <p:cNvPr id="3" name="Скругленный прямоугольник 2"/>
          <p:cNvSpPr/>
          <p:nvPr/>
        </p:nvSpPr>
        <p:spPr>
          <a:xfrm>
            <a:off x="1081199" y="1363080"/>
            <a:ext cx="4104456" cy="513995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tx1"/>
                </a:solidFill>
              </a:rPr>
              <a:t>1.Отношение объема муниципального долга </a:t>
            </a:r>
            <a:r>
              <a:rPr lang="ru-RU" sz="1200" b="1" dirty="0" err="1">
                <a:solidFill>
                  <a:schemeClr val="tx1"/>
                </a:solidFill>
              </a:rPr>
              <a:t>Репьевского</a:t>
            </a:r>
            <a:r>
              <a:rPr lang="ru-RU" sz="1200" b="1" dirty="0">
                <a:solidFill>
                  <a:schemeClr val="tx1"/>
                </a:solidFill>
              </a:rPr>
              <a:t> 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chemeClr val="tx1"/>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chemeClr val="tx1"/>
                </a:solidFill>
              </a:rPr>
              <a:t>3.Объем просроченной задолженности по долговым обязательствам </a:t>
            </a:r>
            <a:r>
              <a:rPr lang="ru-RU" sz="1200" b="1" dirty="0" err="1">
                <a:solidFill>
                  <a:schemeClr val="tx1"/>
                </a:solidFill>
              </a:rPr>
              <a:t>Репьевского</a:t>
            </a:r>
            <a:r>
              <a:rPr lang="ru-RU" sz="1200" b="1" dirty="0">
                <a:solidFill>
                  <a:schemeClr val="tx1"/>
                </a:solidFill>
              </a:rPr>
              <a:t> муниципального района (да/нет).</a:t>
            </a:r>
          </a:p>
          <a:p>
            <a:r>
              <a:rPr lang="ru-RU" sz="1200" b="1" dirty="0">
                <a:solidFill>
                  <a:schemeClr val="tx1"/>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chemeClr val="tx1"/>
                </a:solidFill>
              </a:rPr>
              <a:t>5.Объем просроченной кредиторской задолженности консолидированного бюджета  муниципального района (да/нет).</a:t>
            </a:r>
          </a:p>
          <a:p>
            <a:r>
              <a:rPr lang="ru-RU" sz="1200" b="1" dirty="0">
                <a:solidFill>
                  <a:schemeClr val="tx1"/>
                </a:solidFill>
              </a:rPr>
              <a:t>6.Обеспечение исполнения бюджетного</a:t>
            </a:r>
          </a:p>
          <a:p>
            <a:r>
              <a:rPr lang="ru-RU" sz="1200" b="1" dirty="0">
                <a:solidFill>
                  <a:schemeClr val="tx1"/>
                </a:solidFill>
              </a:rPr>
              <a:t>процесса в </a:t>
            </a:r>
            <a:r>
              <a:rPr lang="ru-RU" sz="1200" b="1" dirty="0" err="1">
                <a:solidFill>
                  <a:schemeClr val="tx1"/>
                </a:solidFill>
              </a:rPr>
              <a:t>Репьевском</a:t>
            </a:r>
            <a:r>
              <a:rPr lang="ru-RU" sz="1200" b="1" dirty="0">
                <a:solidFill>
                  <a:schemeClr val="tx1"/>
                </a:solidFill>
              </a:rPr>
              <a:t> 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6300192"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484784"/>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Проект Решения «О районном бюджете на 2017 год и на плановый период 2018 и 2019 годов» рассматривается на публичных слушаниях</a:t>
            </a:r>
            <a:endParaRPr lang="ru-RU" sz="1400"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Основные показатели прогноза социально-экономического развития </a:t>
            </a:r>
            <a:r>
              <a:rPr lang="ru-RU" sz="1400" dirty="0" err="1" smtClean="0"/>
              <a:t>Репьевского</a:t>
            </a:r>
            <a:r>
              <a:rPr lang="ru-RU" sz="1400" dirty="0" smtClean="0"/>
              <a:t> муниципального района Воронежской области</a:t>
            </a:r>
            <a:endParaRPr lang="ru-RU" sz="1400"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Работа Отдела финансов администрации </a:t>
            </a:r>
            <a:r>
              <a:rPr lang="ru-RU" sz="1400" dirty="0" err="1" smtClean="0"/>
              <a:t>Репьевского</a:t>
            </a:r>
            <a:r>
              <a:rPr lang="ru-RU" sz="1400" dirty="0" smtClean="0"/>
              <a:t> муниципального района по подготовке и обоснованию бюджетных ассигнований</a:t>
            </a:r>
            <a:endParaRPr lang="ru-RU" sz="1400" dirty="0"/>
          </a:p>
        </p:txBody>
      </p:sp>
      <p:sp>
        <p:nvSpPr>
          <p:cNvPr id="2" name="Title 1"/>
          <p:cNvSpPr>
            <a:spLocks noGrp="1"/>
          </p:cNvSpPr>
          <p:nvPr>
            <p:ph type="title"/>
          </p:nvPr>
        </p:nvSpPr>
        <p:spPr>
          <a:xfrm>
            <a:off x="457200" y="274638"/>
            <a:ext cx="8079988" cy="346050"/>
          </a:xfrm>
        </p:spPr>
        <p:txBody>
          <a:bodyPr>
            <a:normAutofit fontScale="90000"/>
          </a:bodyPr>
          <a:lstStyle/>
          <a:p>
            <a:r>
              <a:rPr lang="ru-RU" sz="2700" dirty="0" smtClean="0"/>
              <a:t>Какие основные этапы подготовки бюджета?</a:t>
            </a:r>
            <a:endParaRPr lang="ru-RU" sz="2700" dirty="0"/>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357158" y="841286"/>
            <a:ext cx="8429684" cy="665172"/>
          </a:xfrm>
          <a:prstGeom prst="round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FF33CC"/>
                </a:solidFill>
              </a:rPr>
              <a:t>Основные этапы подготовки районного бюджета</a:t>
            </a:r>
            <a:endParaRPr lang="ru-RU" sz="2400" b="1" dirty="0">
              <a:solidFill>
                <a:srgbClr val="FF33CC"/>
              </a:solidFill>
            </a:endParaRPr>
          </a:p>
        </p:txBody>
      </p:sp>
      <p:sp>
        <p:nvSpPr>
          <p:cNvPr id="8" name="Rounded Rectangle 7"/>
          <p:cNvSpPr/>
          <p:nvPr/>
        </p:nvSpPr>
        <p:spPr>
          <a:xfrm>
            <a:off x="3000364" y="5643578"/>
            <a:ext cx="5786478" cy="1000132"/>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Проект Решения </a:t>
            </a:r>
            <a:r>
              <a:rPr lang="ru-RU" sz="1400" dirty="0"/>
              <a:t>«О районном бюджете на 2017 год и на плановый период 2018 и 2019 годов» </a:t>
            </a:r>
            <a:r>
              <a:rPr lang="ru-RU" sz="1400" dirty="0" smtClean="0"/>
              <a:t>рассматривается в Совете народных депутатов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dirty="0" smtClean="0"/>
              <a:t>Предоставление проекта Решения о районном бюджете на 2017 год и на плановый период 2018 и 2019 годов в администрацию </a:t>
            </a:r>
            <a:r>
              <a:rPr lang="ru-RU" sz="1400" dirty="0" err="1" smtClean="0"/>
              <a:t>Репьевского</a:t>
            </a:r>
            <a:r>
              <a:rPr lang="ru-RU" sz="1400" dirty="0" smtClean="0"/>
              <a:t> муниципального района для внесения в совет народных депутатов ( не позднее 15 ноября)</a:t>
            </a:r>
            <a:endParaRPr lang="ru-RU" sz="1400" dirty="0"/>
          </a:p>
        </p:txBody>
      </p:sp>
      <p:sp>
        <p:nvSpPr>
          <p:cNvPr id="10" name="Right Arrow 9"/>
          <p:cNvSpPr/>
          <p:nvPr/>
        </p:nvSpPr>
        <p:spPr>
          <a:xfrm>
            <a:off x="571472" y="1785926"/>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Июль</a:t>
            </a:r>
            <a:endParaRPr lang="ru-RU" sz="1600" dirty="0">
              <a:solidFill>
                <a:schemeClr val="tx1"/>
              </a:solidFill>
            </a:endParaRPr>
          </a:p>
        </p:txBody>
      </p:sp>
      <p:sp>
        <p:nvSpPr>
          <p:cNvPr id="11" name="Right Arrow 10"/>
          <p:cNvSpPr/>
          <p:nvPr/>
        </p:nvSpPr>
        <p:spPr>
          <a:xfrm>
            <a:off x="571472" y="2857496"/>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Июль-сентябрь</a:t>
            </a:r>
            <a:endParaRPr lang="ru-RU" sz="1600" dirty="0">
              <a:solidFill>
                <a:schemeClr val="tx1"/>
              </a:solidFill>
            </a:endParaRPr>
          </a:p>
        </p:txBody>
      </p:sp>
      <p:sp>
        <p:nvSpPr>
          <p:cNvPr id="12" name="Right Arrow 11"/>
          <p:cNvSpPr/>
          <p:nvPr/>
        </p:nvSpPr>
        <p:spPr>
          <a:xfrm>
            <a:off x="571472" y="3857628"/>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Октябрь</a:t>
            </a:r>
            <a:endParaRPr lang="ru-RU" sz="1600" dirty="0">
              <a:solidFill>
                <a:schemeClr val="tx1"/>
              </a:solidFill>
            </a:endParaRPr>
          </a:p>
        </p:txBody>
      </p:sp>
      <p:sp>
        <p:nvSpPr>
          <p:cNvPr id="13" name="Right Arrow 12"/>
          <p:cNvSpPr/>
          <p:nvPr/>
        </p:nvSpPr>
        <p:spPr>
          <a:xfrm>
            <a:off x="571472" y="4857760"/>
            <a:ext cx="2357454" cy="484632"/>
          </a:xfrm>
          <a:prstGeom prst="rightArrow">
            <a:avLst/>
          </a:prstGeom>
          <a:solidFill>
            <a:srgbClr val="FF33CC"/>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Середина декабря</a:t>
            </a:r>
            <a:endParaRPr lang="ru-RU" sz="1600" dirty="0">
              <a:solidFill>
                <a:schemeClr val="tx1"/>
              </a:solidFill>
            </a:endParaRPr>
          </a:p>
        </p:txBody>
      </p:sp>
      <p:sp>
        <p:nvSpPr>
          <p:cNvPr id="14" name="Right Arrow 13"/>
          <p:cNvSpPr/>
          <p:nvPr/>
        </p:nvSpPr>
        <p:spPr>
          <a:xfrm>
            <a:off x="655918" y="5949280"/>
            <a:ext cx="2286016" cy="484632"/>
          </a:xfrm>
          <a:prstGeom prst="rightArrow">
            <a:avLst/>
          </a:prstGeom>
          <a:solidFill>
            <a:srgbClr val="FF33CC"/>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Конец декабря</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652" y="170736"/>
            <a:ext cx="7164796" cy="72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err="1"/>
              <a:t>Репьевского</a:t>
            </a:r>
            <a:r>
              <a:rPr lang="ru-RU" sz="1600" b="1" dirty="0"/>
              <a:t> муниципального района « </a:t>
            </a:r>
            <a:r>
              <a:rPr lang="ru-RU" sz="1600" b="1" dirty="0" smtClean="0"/>
              <a:t>Профилактика правонарушений на территории </a:t>
            </a:r>
            <a:r>
              <a:rPr lang="ru-RU" sz="1600" b="1" dirty="0" err="1" smtClean="0"/>
              <a:t>Репьевского</a:t>
            </a:r>
            <a:r>
              <a:rPr lang="ru-RU" sz="1600" b="1" dirty="0" smtClean="0"/>
              <a:t> муниципального района»</a:t>
            </a:r>
            <a:endParaRPr lang="ru-RU" sz="1600" b="1" dirty="0"/>
          </a:p>
        </p:txBody>
      </p:sp>
      <p:sp>
        <p:nvSpPr>
          <p:cNvPr id="3" name="Скругленный прямоугольник 2"/>
          <p:cNvSpPr/>
          <p:nvPr/>
        </p:nvSpPr>
        <p:spPr>
          <a:xfrm>
            <a:off x="1500493" y="1036151"/>
            <a:ext cx="7164796"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Ответственный исполнитель муниципальной программы</a:t>
            </a:r>
            <a:r>
              <a:rPr lang="en-US" sz="1400" b="1" dirty="0" smtClean="0">
                <a:solidFill>
                  <a:schemeClr val="tx1"/>
                </a:solidFill>
              </a:rPr>
              <a:t>:</a:t>
            </a:r>
            <a:r>
              <a:rPr lang="ru-RU" sz="1400" b="1" dirty="0" smtClean="0">
                <a:solidFill>
                  <a:schemeClr val="tx1"/>
                </a:solidFill>
              </a:rPr>
              <a:t> администрация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4" name="Скругленный прямоугольник 3"/>
          <p:cNvSpPr/>
          <p:nvPr/>
        </p:nvSpPr>
        <p:spPr>
          <a:xfrm>
            <a:off x="913642" y="2006420"/>
            <a:ext cx="7985085" cy="99053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2017г.100,0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2018г. 50тыс.руб., в 2019г. 50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a:t>
            </a:r>
            <a:r>
              <a:rPr lang="ru-RU" sz="1200" b="1" dirty="0" err="1" smtClean="0">
                <a:solidFill>
                  <a:schemeClr val="accent1">
                    <a:lumMod val="50000"/>
                  </a:schemeClr>
                </a:solidFill>
              </a:rPr>
              <a:t>Репьевского</a:t>
            </a:r>
            <a:r>
              <a:rPr lang="ru-RU" sz="1200" b="1" dirty="0" smtClean="0">
                <a:solidFill>
                  <a:schemeClr val="accent1">
                    <a:lumMod val="50000"/>
                  </a:schemeClr>
                </a:solidFill>
              </a:rPr>
              <a:t> муниципального района на 2015-2020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899592" y="3501008"/>
            <a:ext cx="1728192"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smtClean="0">
              <a:solidFill>
                <a:schemeClr val="accent1">
                  <a:lumMod val="75000"/>
                </a:schemeClr>
              </a:solidFill>
            </a:endParaRPr>
          </a:p>
          <a:p>
            <a:pPr algn="ctr"/>
            <a:r>
              <a:rPr lang="ru-RU" sz="1100" b="1" dirty="0" smtClean="0">
                <a:solidFill>
                  <a:schemeClr val="tx1"/>
                </a:solidFill>
              </a:rPr>
              <a:t>Профилактика </a:t>
            </a:r>
            <a:r>
              <a:rPr lang="ru-RU" sz="1100" b="1" dirty="0">
                <a:solidFill>
                  <a:schemeClr val="tx1"/>
                </a:solidFill>
              </a:rPr>
              <a:t>правонарушений на территории </a:t>
            </a:r>
            <a:r>
              <a:rPr lang="ru-RU" sz="1100" b="1" dirty="0" err="1" smtClean="0">
                <a:solidFill>
                  <a:schemeClr val="tx1"/>
                </a:solidFill>
              </a:rPr>
              <a:t>Репьевского</a:t>
            </a:r>
            <a:r>
              <a:rPr lang="ru-RU" sz="1100" b="1" dirty="0" smtClean="0">
                <a:solidFill>
                  <a:schemeClr val="tx1"/>
                </a:solidFill>
              </a:rPr>
              <a:t> муниципального </a:t>
            </a:r>
            <a:r>
              <a:rPr lang="ru-RU" sz="1100" b="1" dirty="0">
                <a:solidFill>
                  <a:schemeClr val="tx1"/>
                </a:solidFill>
              </a:rPr>
              <a:t>района.</a:t>
            </a:r>
            <a:endParaRPr lang="ru-RU" sz="1100" b="1" dirty="0" smtClean="0">
              <a:solidFill>
                <a:schemeClr val="tx1"/>
              </a:solidFill>
            </a:endParaRPr>
          </a:p>
          <a:p>
            <a:pPr algn="ctr"/>
            <a:endParaRPr lang="ru-RU" sz="1200" b="1" dirty="0">
              <a:solidFill>
                <a:schemeClr val="tx1"/>
              </a:solidFill>
            </a:endParaRPr>
          </a:p>
        </p:txBody>
      </p:sp>
      <p:sp>
        <p:nvSpPr>
          <p:cNvPr id="6" name="Скругленный прямоугольник 5"/>
          <p:cNvSpPr/>
          <p:nvPr/>
        </p:nvSpPr>
        <p:spPr>
          <a:xfrm>
            <a:off x="2699792" y="3501008"/>
            <a:ext cx="2383099"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ЗАДАЧИ МУНИЦИПАЛЬНОЙ ПРОГРАММЫ</a:t>
            </a:r>
            <a:r>
              <a:rPr lang="en-US" sz="1000" b="1" dirty="0" smtClean="0">
                <a:solidFill>
                  <a:schemeClr val="accent1">
                    <a:lumMod val="75000"/>
                  </a:schemeClr>
                </a:solidFill>
              </a:rPr>
              <a:t>:</a:t>
            </a:r>
            <a:endParaRPr lang="ru-RU" sz="1000" b="1" dirty="0">
              <a:solidFill>
                <a:schemeClr val="accent1">
                  <a:lumMod val="75000"/>
                </a:schemeClr>
              </a:solidFill>
            </a:endParaRPr>
          </a:p>
          <a:p>
            <a:r>
              <a:rPr lang="ru-RU" sz="1100" b="1" dirty="0">
                <a:solidFill>
                  <a:schemeClr val="tx1"/>
                </a:solidFill>
              </a:rPr>
              <a:t>- профилактика правонарушений различных категорий граждан </a:t>
            </a:r>
            <a:r>
              <a:rPr lang="ru-RU" sz="1100" b="1" dirty="0" err="1">
                <a:solidFill>
                  <a:schemeClr val="tx1"/>
                </a:solidFill>
              </a:rPr>
              <a:t>Репьевскогомуниципального</a:t>
            </a:r>
            <a:r>
              <a:rPr lang="ru-RU" sz="1100" b="1" dirty="0">
                <a:solidFill>
                  <a:schemeClr val="tx1"/>
                </a:solidFill>
              </a:rPr>
              <a:t> района.</a:t>
            </a:r>
          </a:p>
          <a:p>
            <a:r>
              <a:rPr lang="ru-RU" sz="1100" b="1" dirty="0">
                <a:solidFill>
                  <a:schemeClr val="tx1"/>
                </a:solidFill>
              </a:rPr>
              <a:t>- снижение уровня преступности на территории </a:t>
            </a:r>
            <a:r>
              <a:rPr lang="ru-RU" sz="1100" b="1" dirty="0" err="1">
                <a:solidFill>
                  <a:schemeClr val="tx1"/>
                </a:solidFill>
              </a:rPr>
              <a:t>Репьевского</a:t>
            </a:r>
            <a:r>
              <a:rPr lang="ru-RU" sz="1100" b="1" dirty="0">
                <a:solidFill>
                  <a:schemeClr val="tx1"/>
                </a:solidFill>
              </a:rPr>
              <a:t> муниципального района.</a:t>
            </a:r>
          </a:p>
        </p:txBody>
      </p:sp>
      <p:sp>
        <p:nvSpPr>
          <p:cNvPr id="7" name="Скругленный прямоугольник 6"/>
          <p:cNvSpPr/>
          <p:nvPr/>
        </p:nvSpPr>
        <p:spPr>
          <a:xfrm>
            <a:off x="5220072" y="3501008"/>
            <a:ext cx="3678276" cy="324036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1">
                    <a:lumMod val="75000"/>
                  </a:schemeClr>
                </a:solidFill>
              </a:rPr>
              <a:t>ОЖИДАЕМЫЕ КОНЕЧНЫЕ РЕЗУЛЬТАТЫ</a:t>
            </a:r>
            <a:r>
              <a:rPr lang="en-US" sz="1000" b="1" dirty="0" smtClean="0">
                <a:solidFill>
                  <a:schemeClr val="accent1">
                    <a:lumMod val="75000"/>
                  </a:schemeClr>
                </a:solidFill>
              </a:rPr>
              <a:t>:</a:t>
            </a:r>
            <a:endParaRPr lang="ru-RU" sz="1000" b="1" dirty="0" smtClean="0">
              <a:solidFill>
                <a:schemeClr val="accent1">
                  <a:lumMod val="75000"/>
                </a:schemeClr>
              </a:solidFill>
            </a:endParaRPr>
          </a:p>
          <a:p>
            <a:r>
              <a:rPr lang="ru-RU" sz="1100" b="1" dirty="0">
                <a:solidFill>
                  <a:schemeClr val="tx1"/>
                </a:solidFill>
              </a:rPr>
              <a:t>- повышение эффективности работы системы профилактики правонарушений органов местного самоуправления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количество молодежи, вовлеченных в профилактических мероприятиях от общей численности молодежи в районе;</a:t>
            </a:r>
          </a:p>
          <a:p>
            <a:r>
              <a:rPr lang="ru-RU" sz="1100" b="1" dirty="0">
                <a:solidFill>
                  <a:schemeClr val="tx1"/>
                </a:solidFill>
              </a:rPr>
              <a:t>- сокращение общего количества преступлений, совершаемых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сокращение количества правонарушений, совершаемых на территории </a:t>
            </a:r>
            <a:r>
              <a:rPr lang="ru-RU" sz="1100" b="1" dirty="0" err="1">
                <a:solidFill>
                  <a:schemeClr val="tx1"/>
                </a:solidFill>
              </a:rPr>
              <a:t>Репьевского</a:t>
            </a:r>
            <a:r>
              <a:rPr lang="ru-RU" sz="1100" b="1" dirty="0">
                <a:solidFill>
                  <a:schemeClr val="tx1"/>
                </a:solidFill>
              </a:rPr>
              <a:t> муниципального района;</a:t>
            </a:r>
          </a:p>
          <a:p>
            <a:r>
              <a:rPr lang="ru-RU" sz="1100" b="1" dirty="0">
                <a:solidFill>
                  <a:schemeClr val="tx1"/>
                </a:solidFill>
              </a:rPr>
              <a:t>- сокращение количества преступлений, совершаемых несовершеннолетними.</a:t>
            </a:r>
          </a:p>
        </p:txBody>
      </p:sp>
      <p:sp>
        <p:nvSpPr>
          <p:cNvPr id="8" name="Стрелка вниз 7"/>
          <p:cNvSpPr/>
          <p:nvPr/>
        </p:nvSpPr>
        <p:spPr>
          <a:xfrm>
            <a:off x="1472555" y="3123689"/>
            <a:ext cx="670281" cy="306538"/>
          </a:xfrm>
          <a:prstGeom prst="downArrow">
            <a:avLst/>
          </a:prstGeom>
          <a:solidFill>
            <a:schemeClr val="bg2">
              <a:lumMod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556200" y="3127881"/>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116832"/>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747750" y="1633293"/>
            <a:ext cx="670281" cy="306538"/>
          </a:xfrm>
          <a:prstGeom prst="down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358246"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400" b="1" dirty="0" smtClean="0"/>
              <a:t>Динамика темпов роста средней заработной платы по отдельным категориям работников бюджетной сферы</a:t>
            </a:r>
            <a:endParaRPr lang="ru-RU" sz="24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00034" y="1500174"/>
            <a:ext cx="4929222" cy="1785950"/>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0694" y="1500174"/>
            <a:ext cx="1285884"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2016 год</a:t>
            </a:r>
            <a:endParaRPr lang="ru-RU" b="1" dirty="0"/>
          </a:p>
        </p:txBody>
      </p:sp>
      <p:sp>
        <p:nvSpPr>
          <p:cNvPr id="11" name="Flowchart: Process 10"/>
          <p:cNvSpPr/>
          <p:nvPr/>
        </p:nvSpPr>
        <p:spPr>
          <a:xfrm>
            <a:off x="6858016" y="1500174"/>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2017г.</a:t>
            </a:r>
            <a:endParaRPr lang="ru-RU" sz="1600" b="1" dirty="0"/>
          </a:p>
        </p:txBody>
      </p:sp>
      <p:sp>
        <p:nvSpPr>
          <p:cNvPr id="12" name="Flowchart: Process 11"/>
          <p:cNvSpPr/>
          <p:nvPr/>
        </p:nvSpPr>
        <p:spPr>
          <a:xfrm>
            <a:off x="5500694" y="2000240"/>
            <a:ext cx="1285884" cy="128588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8072462" y="2000240"/>
            <a:ext cx="771524" cy="128588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2016 году</a:t>
            </a:r>
            <a:endParaRPr lang="ru-RU" sz="1400" b="1" dirty="0"/>
          </a:p>
        </p:txBody>
      </p:sp>
      <p:sp>
        <p:nvSpPr>
          <p:cNvPr id="15" name="Flowchart: Process 14"/>
          <p:cNvSpPr/>
          <p:nvPr/>
        </p:nvSpPr>
        <p:spPr>
          <a:xfrm>
            <a:off x="6858016" y="2000240"/>
            <a:ext cx="1143008" cy="1285884"/>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00034" y="550070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00034" y="335756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00034" y="407194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00034" y="4786322"/>
            <a:ext cx="4929222"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14900,8</a:t>
            </a:r>
            <a:endParaRPr lang="ru-RU" b="1" dirty="0"/>
          </a:p>
        </p:txBody>
      </p:sp>
      <p:sp>
        <p:nvSpPr>
          <p:cNvPr id="21" name="Flowchart: Process 20"/>
          <p:cNvSpPr/>
          <p:nvPr/>
        </p:nvSpPr>
        <p:spPr>
          <a:xfrm>
            <a:off x="5500694" y="335756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24538</a:t>
            </a:r>
            <a:endParaRPr lang="ru-RU" b="1" dirty="0"/>
          </a:p>
        </p:txBody>
      </p:sp>
      <p:sp>
        <p:nvSpPr>
          <p:cNvPr id="22" name="Flowchart: Process 21"/>
          <p:cNvSpPr/>
          <p:nvPr/>
        </p:nvSpPr>
        <p:spPr>
          <a:xfrm>
            <a:off x="5500694" y="407194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22100</a:t>
            </a:r>
          </a:p>
        </p:txBody>
      </p:sp>
      <p:sp>
        <p:nvSpPr>
          <p:cNvPr id="23" name="Flowchart: Process 22"/>
          <p:cNvSpPr/>
          <p:nvPr/>
        </p:nvSpPr>
        <p:spPr>
          <a:xfrm>
            <a:off x="5500694" y="4786322"/>
            <a:ext cx="1285884"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19189</a:t>
            </a:r>
            <a:endParaRPr lang="ru-RU" b="1" dirty="0"/>
          </a:p>
        </p:txBody>
      </p:sp>
      <p:sp>
        <p:nvSpPr>
          <p:cNvPr id="28" name="Flowchart: Process 27"/>
          <p:cNvSpPr/>
          <p:nvPr/>
        </p:nvSpPr>
        <p:spPr>
          <a:xfrm>
            <a:off x="6858016" y="550070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13801,3</a:t>
            </a:r>
            <a:endParaRPr lang="ru-RU" b="1" dirty="0"/>
          </a:p>
        </p:txBody>
      </p:sp>
      <p:sp>
        <p:nvSpPr>
          <p:cNvPr id="29" name="Flowchart: Process 28"/>
          <p:cNvSpPr/>
          <p:nvPr/>
        </p:nvSpPr>
        <p:spPr>
          <a:xfrm>
            <a:off x="6858016" y="335756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23022,1</a:t>
            </a:r>
            <a:endParaRPr lang="ru-RU" b="1" dirty="0"/>
          </a:p>
        </p:txBody>
      </p:sp>
      <p:sp>
        <p:nvSpPr>
          <p:cNvPr id="30" name="Flowchart: Process 29"/>
          <p:cNvSpPr/>
          <p:nvPr/>
        </p:nvSpPr>
        <p:spPr>
          <a:xfrm>
            <a:off x="6858016" y="407194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21475</a:t>
            </a:r>
            <a:endParaRPr lang="ru-RU" b="1" dirty="0"/>
          </a:p>
        </p:txBody>
      </p:sp>
      <p:sp>
        <p:nvSpPr>
          <p:cNvPr id="31" name="Flowchart: Process 30"/>
          <p:cNvSpPr/>
          <p:nvPr/>
        </p:nvSpPr>
        <p:spPr>
          <a:xfrm>
            <a:off x="6858016" y="4786322"/>
            <a:ext cx="1143008"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18810,6</a:t>
            </a:r>
            <a:endParaRPr lang="ru-RU" b="1" dirty="0"/>
          </a:p>
        </p:txBody>
      </p:sp>
      <p:sp>
        <p:nvSpPr>
          <p:cNvPr id="32" name="Flowchart: Process 31"/>
          <p:cNvSpPr/>
          <p:nvPr/>
        </p:nvSpPr>
        <p:spPr>
          <a:xfrm>
            <a:off x="8072462" y="550070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92,6</a:t>
            </a:r>
            <a:endParaRPr lang="ru-RU" b="1" dirty="0"/>
          </a:p>
        </p:txBody>
      </p:sp>
      <p:sp>
        <p:nvSpPr>
          <p:cNvPr id="33" name="Flowchart: Process 32"/>
          <p:cNvSpPr/>
          <p:nvPr/>
        </p:nvSpPr>
        <p:spPr>
          <a:xfrm>
            <a:off x="8072462" y="335756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93,8</a:t>
            </a:r>
            <a:endParaRPr lang="ru-RU" b="1" dirty="0"/>
          </a:p>
        </p:txBody>
      </p:sp>
      <p:sp>
        <p:nvSpPr>
          <p:cNvPr id="34" name="Flowchart: Process 33"/>
          <p:cNvSpPr/>
          <p:nvPr/>
        </p:nvSpPr>
        <p:spPr>
          <a:xfrm>
            <a:off x="8072462" y="407194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97,2</a:t>
            </a:r>
            <a:endParaRPr lang="ru-RU" b="1" dirty="0"/>
          </a:p>
        </p:txBody>
      </p:sp>
      <p:sp>
        <p:nvSpPr>
          <p:cNvPr id="35" name="Flowchart: Process 34"/>
          <p:cNvSpPr/>
          <p:nvPr/>
        </p:nvSpPr>
        <p:spPr>
          <a:xfrm>
            <a:off x="8072462" y="4786322"/>
            <a:ext cx="7715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98</a:t>
            </a:r>
            <a:endParaRPr lang="ru-RU" b="1" dirty="0"/>
          </a:p>
        </p:txBody>
      </p:sp>
    </p:spTree>
    <p:extLst>
      <p:ext uri="{BB962C8B-B14F-4D97-AF65-F5344CB8AC3E}">
        <p14:creationId xmlns:p14="http://schemas.microsoft.com/office/powerpoint/2010/main" val="3893079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994122"/>
          </a:xfrm>
          <a:solidFill>
            <a:srgbClr val="CC66FF"/>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«Программная» структура расходов районного бюджета на 2017-2019 годы (1)</a:t>
            </a:r>
            <a:endParaRPr lang="ru-RU" sz="2400" b="1" dirty="0">
              <a:solidFill>
                <a:schemeClr val="tx1"/>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500174"/>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5" name="Rectangle 4"/>
          <p:cNvSpPr/>
          <p:nvPr/>
        </p:nvSpPr>
        <p:spPr>
          <a:xfrm>
            <a:off x="7715272" y="150017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2019 год</a:t>
            </a:r>
          </a:p>
          <a:p>
            <a:pPr algn="ctr"/>
            <a:r>
              <a:rPr lang="ru-RU" sz="1400" b="1" dirty="0" smtClean="0">
                <a:solidFill>
                  <a:schemeClr val="tx1"/>
                </a:solidFill>
              </a:rPr>
              <a:t>тыс. руб.</a:t>
            </a:r>
            <a:endParaRPr lang="ru-RU" sz="1400" b="1" dirty="0">
              <a:solidFill>
                <a:schemeClr val="tx1"/>
              </a:solidFill>
            </a:endParaRPr>
          </a:p>
        </p:txBody>
      </p:sp>
      <p:sp>
        <p:nvSpPr>
          <p:cNvPr id="6" name="Rectangle 5"/>
          <p:cNvSpPr/>
          <p:nvPr/>
        </p:nvSpPr>
        <p:spPr>
          <a:xfrm>
            <a:off x="500034" y="2143116"/>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tx1"/>
                </a:solidFill>
              </a:rPr>
              <a:t>Развитие образования</a:t>
            </a:r>
            <a:endParaRPr lang="ru-RU" sz="1400" b="1" dirty="0">
              <a:solidFill>
                <a:schemeClr val="tx1"/>
              </a:solidFill>
            </a:endParaRPr>
          </a:p>
        </p:txBody>
      </p:sp>
      <p:sp>
        <p:nvSpPr>
          <p:cNvPr id="7" name="Rectangle 6"/>
          <p:cNvSpPr/>
          <p:nvPr/>
        </p:nvSpPr>
        <p:spPr>
          <a:xfrm>
            <a:off x="500034" y="3571876"/>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tx1"/>
                </a:solidFill>
              </a:rPr>
              <a:t>Развитие культуры</a:t>
            </a:r>
            <a:endParaRPr lang="ru-RU" sz="1400" b="1" dirty="0">
              <a:solidFill>
                <a:schemeClr val="tx1"/>
              </a:solidFill>
            </a:endParaRPr>
          </a:p>
        </p:txBody>
      </p:sp>
      <p:sp>
        <p:nvSpPr>
          <p:cNvPr id="8" name="Rectangle 7"/>
          <p:cNvSpPr/>
          <p:nvPr/>
        </p:nvSpPr>
        <p:spPr>
          <a:xfrm>
            <a:off x="500034" y="4214818"/>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tx1"/>
                </a:solidFill>
              </a:rPr>
              <a:t>Развитие физической культуры и спорта</a:t>
            </a:r>
            <a:endParaRPr lang="ru-RU" sz="1400" b="1" dirty="0">
              <a:solidFill>
                <a:schemeClr val="tx1"/>
              </a:solidFill>
            </a:endParaRPr>
          </a:p>
        </p:txBody>
      </p:sp>
      <p:sp>
        <p:nvSpPr>
          <p:cNvPr id="10" name="Rectangle 9"/>
          <p:cNvSpPr/>
          <p:nvPr/>
        </p:nvSpPr>
        <p:spPr>
          <a:xfrm>
            <a:off x="487680" y="2786058"/>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Обеспечение доступным и комфортным жильем и коммунальными услугами населения </a:t>
            </a:r>
            <a:r>
              <a:rPr lang="ru-RU" sz="1400" b="1" dirty="0" err="1" smtClean="0">
                <a:solidFill>
                  <a:schemeClr val="tx1"/>
                </a:solidFill>
              </a:rPr>
              <a:t>Репьевского</a:t>
            </a:r>
            <a:r>
              <a:rPr lang="ru-RU" sz="1400" b="1" dirty="0" smtClean="0">
                <a:solidFill>
                  <a:schemeClr val="tx1"/>
                </a:solidFill>
              </a:rPr>
              <a:t> района</a:t>
            </a:r>
            <a:endParaRPr lang="ru-RU" sz="1400" b="1" dirty="0">
              <a:solidFill>
                <a:schemeClr val="tx1"/>
              </a:solidFill>
            </a:endParaRPr>
          </a:p>
        </p:txBody>
      </p:sp>
      <p:sp>
        <p:nvSpPr>
          <p:cNvPr id="11" name="Rectangle 10"/>
          <p:cNvSpPr/>
          <p:nvPr/>
        </p:nvSpPr>
        <p:spPr>
          <a:xfrm>
            <a:off x="500034" y="4786322"/>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tx1"/>
                </a:solidFill>
              </a:rPr>
              <a:t>Экономическое развитие и инновационная экономика</a:t>
            </a:r>
            <a:endParaRPr lang="ru-RU" sz="1400" b="1" dirty="0">
              <a:solidFill>
                <a:schemeClr val="tx1"/>
              </a:solidFill>
            </a:endParaRPr>
          </a:p>
        </p:txBody>
      </p:sp>
      <p:sp>
        <p:nvSpPr>
          <p:cNvPr id="12" name="Rectangle 11"/>
          <p:cNvSpPr/>
          <p:nvPr/>
        </p:nvSpPr>
        <p:spPr>
          <a:xfrm>
            <a:off x="500034" y="5456855"/>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Организация деятельности административной комиссии муниципального района</a:t>
            </a:r>
            <a:endParaRPr lang="ru-RU" sz="1400" b="1" dirty="0">
              <a:solidFill>
                <a:schemeClr val="tx1"/>
              </a:solidFill>
            </a:endParaRPr>
          </a:p>
        </p:txBody>
      </p:sp>
      <p:sp>
        <p:nvSpPr>
          <p:cNvPr id="14" name="Rectangle 13"/>
          <p:cNvSpPr/>
          <p:nvPr/>
        </p:nvSpPr>
        <p:spPr>
          <a:xfrm>
            <a:off x="5405061" y="2143116"/>
            <a:ext cx="1071570" cy="571504"/>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sz="1600" b="1" dirty="0">
              <a:solidFill>
                <a:schemeClr val="tx1"/>
              </a:solidFill>
            </a:endParaRPr>
          </a:p>
        </p:txBody>
      </p:sp>
      <p:sp>
        <p:nvSpPr>
          <p:cNvPr id="15" name="Rectangle 14"/>
          <p:cNvSpPr/>
          <p:nvPr/>
        </p:nvSpPr>
        <p:spPr>
          <a:xfrm>
            <a:off x="7715272" y="2786058"/>
            <a:ext cx="107157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16" name="Rectangle 15"/>
          <p:cNvSpPr/>
          <p:nvPr/>
        </p:nvSpPr>
        <p:spPr>
          <a:xfrm>
            <a:off x="7715272" y="3571876"/>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2064,7</a:t>
            </a:r>
            <a:endParaRPr lang="ru-RU" sz="1600" b="1" dirty="0">
              <a:solidFill>
                <a:schemeClr val="tx1"/>
              </a:solidFill>
            </a:endParaRPr>
          </a:p>
        </p:txBody>
      </p:sp>
      <p:sp>
        <p:nvSpPr>
          <p:cNvPr id="17" name="Rectangle 16"/>
          <p:cNvSpPr/>
          <p:nvPr/>
        </p:nvSpPr>
        <p:spPr>
          <a:xfrm>
            <a:off x="7715272" y="4214818"/>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3440,1</a:t>
            </a:r>
            <a:endParaRPr lang="ru-RU" sz="1600" b="1" dirty="0">
              <a:solidFill>
                <a:schemeClr val="tx1"/>
              </a:solidFill>
            </a:endParaRPr>
          </a:p>
        </p:txBody>
      </p:sp>
      <p:sp>
        <p:nvSpPr>
          <p:cNvPr id="18" name="Rectangle 17"/>
          <p:cNvSpPr/>
          <p:nvPr/>
        </p:nvSpPr>
        <p:spPr>
          <a:xfrm>
            <a:off x="7715272" y="4786322"/>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19" name="Rectangle 18"/>
          <p:cNvSpPr/>
          <p:nvPr/>
        </p:nvSpPr>
        <p:spPr>
          <a:xfrm>
            <a:off x="7715272" y="5429264"/>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303</a:t>
            </a:r>
            <a:endParaRPr lang="ru-RU" sz="1600" b="1" dirty="0">
              <a:solidFill>
                <a:schemeClr val="tx1"/>
              </a:solidFill>
            </a:endParaRPr>
          </a:p>
        </p:txBody>
      </p:sp>
      <p:sp>
        <p:nvSpPr>
          <p:cNvPr id="20" name="Rectangle 18"/>
          <p:cNvSpPr/>
          <p:nvPr/>
        </p:nvSpPr>
        <p:spPr>
          <a:xfrm>
            <a:off x="5410955" y="5456855"/>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336</a:t>
            </a:r>
            <a:endParaRPr lang="ru-RU" sz="1600" b="1" dirty="0">
              <a:solidFill>
                <a:schemeClr val="tx1"/>
              </a:solidFill>
            </a:endParaRPr>
          </a:p>
        </p:txBody>
      </p:sp>
      <p:sp>
        <p:nvSpPr>
          <p:cNvPr id="21" name="Rectangle 18"/>
          <p:cNvSpPr/>
          <p:nvPr/>
        </p:nvSpPr>
        <p:spPr>
          <a:xfrm>
            <a:off x="6552373" y="5438761"/>
            <a:ext cx="107157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303</a:t>
            </a:r>
            <a:endParaRPr lang="ru-RU" sz="1600" b="1" dirty="0">
              <a:solidFill>
                <a:schemeClr val="tx1"/>
              </a:solidFill>
            </a:endParaRPr>
          </a:p>
        </p:txBody>
      </p:sp>
      <p:sp>
        <p:nvSpPr>
          <p:cNvPr id="22" name="Rectangle 17"/>
          <p:cNvSpPr/>
          <p:nvPr/>
        </p:nvSpPr>
        <p:spPr>
          <a:xfrm>
            <a:off x="6563113" y="4788122"/>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23" name="Rectangle 17"/>
          <p:cNvSpPr/>
          <p:nvPr/>
        </p:nvSpPr>
        <p:spPr>
          <a:xfrm>
            <a:off x="5410955" y="4800117"/>
            <a:ext cx="107157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150</a:t>
            </a:r>
            <a:endParaRPr lang="ru-RU" sz="1600" b="1" dirty="0">
              <a:solidFill>
                <a:schemeClr val="tx1"/>
              </a:solidFill>
            </a:endParaRPr>
          </a:p>
        </p:txBody>
      </p:sp>
      <p:sp>
        <p:nvSpPr>
          <p:cNvPr id="24" name="Rectangle 16"/>
          <p:cNvSpPr/>
          <p:nvPr/>
        </p:nvSpPr>
        <p:spPr>
          <a:xfrm>
            <a:off x="6572264" y="4216834"/>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3709,1</a:t>
            </a:r>
            <a:endParaRPr lang="ru-RU" sz="1600" b="1" dirty="0">
              <a:solidFill>
                <a:schemeClr val="tx1"/>
              </a:solidFill>
            </a:endParaRPr>
          </a:p>
        </p:txBody>
      </p:sp>
      <p:sp>
        <p:nvSpPr>
          <p:cNvPr id="25" name="Rectangle 16"/>
          <p:cNvSpPr/>
          <p:nvPr/>
        </p:nvSpPr>
        <p:spPr>
          <a:xfrm>
            <a:off x="5410955" y="4214818"/>
            <a:ext cx="1071570"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tx1"/>
                </a:solidFill>
              </a:rPr>
              <a:t>6807</a:t>
            </a:r>
            <a:endParaRPr lang="ru-RU" sz="1600" b="1" dirty="0">
              <a:solidFill>
                <a:schemeClr val="tx1"/>
              </a:solidFill>
            </a:endParaRPr>
          </a:p>
        </p:txBody>
      </p:sp>
      <p:sp>
        <p:nvSpPr>
          <p:cNvPr id="26" name="Rectangle 15"/>
          <p:cNvSpPr/>
          <p:nvPr/>
        </p:nvSpPr>
        <p:spPr>
          <a:xfrm>
            <a:off x="6568428" y="3558080"/>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2056,7</a:t>
            </a:r>
            <a:endParaRPr lang="ru-RU" sz="1600" b="1" dirty="0">
              <a:solidFill>
                <a:schemeClr val="tx1"/>
              </a:solidFill>
            </a:endParaRPr>
          </a:p>
        </p:txBody>
      </p:sp>
      <p:sp>
        <p:nvSpPr>
          <p:cNvPr id="27" name="Rectangle 15"/>
          <p:cNvSpPr/>
          <p:nvPr/>
        </p:nvSpPr>
        <p:spPr>
          <a:xfrm>
            <a:off x="5410955" y="3558080"/>
            <a:ext cx="107157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tx1"/>
                </a:solidFill>
              </a:rPr>
              <a:t>21216,5</a:t>
            </a:r>
            <a:endParaRPr lang="ru-RU" sz="1600" b="1" dirty="0">
              <a:solidFill>
                <a:schemeClr val="tx1"/>
              </a:solidFill>
            </a:endParaRPr>
          </a:p>
        </p:txBody>
      </p:sp>
      <p:sp>
        <p:nvSpPr>
          <p:cNvPr id="28" name="Rectangle 14"/>
          <p:cNvSpPr/>
          <p:nvPr/>
        </p:nvSpPr>
        <p:spPr>
          <a:xfrm>
            <a:off x="6563113" y="2772478"/>
            <a:ext cx="107157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29" name="Rectangle 14"/>
          <p:cNvSpPr/>
          <p:nvPr/>
        </p:nvSpPr>
        <p:spPr>
          <a:xfrm>
            <a:off x="5410955" y="2772477"/>
            <a:ext cx="1071570"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tx1"/>
                </a:solidFill>
              </a:rPr>
              <a:t>500</a:t>
            </a:r>
            <a:endParaRPr lang="ru-RU" sz="1600" b="1" dirty="0">
              <a:solidFill>
                <a:schemeClr val="tx1"/>
              </a:solidFill>
            </a:endParaRPr>
          </a:p>
        </p:txBody>
      </p:sp>
      <p:sp>
        <p:nvSpPr>
          <p:cNvPr id="30" name="Rectangle 13"/>
          <p:cNvSpPr/>
          <p:nvPr/>
        </p:nvSpPr>
        <p:spPr>
          <a:xfrm>
            <a:off x="5410955" y="2143116"/>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144903</a:t>
            </a:r>
            <a:endParaRPr lang="ru-RU" sz="1600" b="1" dirty="0">
              <a:solidFill>
                <a:schemeClr val="tx1"/>
              </a:solidFill>
            </a:endParaRPr>
          </a:p>
        </p:txBody>
      </p:sp>
      <p:sp>
        <p:nvSpPr>
          <p:cNvPr id="31" name="Rectangle 13"/>
          <p:cNvSpPr/>
          <p:nvPr/>
        </p:nvSpPr>
        <p:spPr>
          <a:xfrm>
            <a:off x="6563113" y="2149430"/>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124125,8</a:t>
            </a:r>
            <a:endParaRPr lang="ru-RU" sz="1600" b="1" dirty="0">
              <a:solidFill>
                <a:schemeClr val="tx1"/>
              </a:solidFill>
            </a:endParaRPr>
          </a:p>
        </p:txBody>
      </p:sp>
      <p:sp>
        <p:nvSpPr>
          <p:cNvPr id="32" name="Rectangle 13"/>
          <p:cNvSpPr/>
          <p:nvPr/>
        </p:nvSpPr>
        <p:spPr>
          <a:xfrm>
            <a:off x="7715271" y="2143115"/>
            <a:ext cx="1071570"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tx1"/>
                </a:solidFill>
              </a:rPr>
              <a:t>127542,4</a:t>
            </a:r>
            <a:endParaRPr lang="ru-RU" sz="1600" b="1" dirty="0">
              <a:solidFill>
                <a:schemeClr val="tx1"/>
              </a:solidFill>
            </a:endParaRPr>
          </a:p>
        </p:txBody>
      </p:sp>
      <p:sp>
        <p:nvSpPr>
          <p:cNvPr id="33" name="Rectangle 4"/>
          <p:cNvSpPr/>
          <p:nvPr/>
        </p:nvSpPr>
        <p:spPr>
          <a:xfrm>
            <a:off x="6568428" y="150670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2018 год</a:t>
            </a:r>
          </a:p>
          <a:p>
            <a:pPr algn="ctr"/>
            <a:r>
              <a:rPr lang="ru-RU" sz="1400" b="1" dirty="0" smtClean="0">
                <a:solidFill>
                  <a:schemeClr val="tx1"/>
                </a:solidFill>
              </a:rPr>
              <a:t>тыс. руб.</a:t>
            </a:r>
            <a:endParaRPr lang="ru-RU" sz="1400" b="1" dirty="0">
              <a:solidFill>
                <a:schemeClr val="tx1"/>
              </a:solidFill>
            </a:endParaRPr>
          </a:p>
        </p:txBody>
      </p:sp>
      <p:sp>
        <p:nvSpPr>
          <p:cNvPr id="34" name="Rectangle 4"/>
          <p:cNvSpPr/>
          <p:nvPr/>
        </p:nvSpPr>
        <p:spPr>
          <a:xfrm>
            <a:off x="5389064" y="1500174"/>
            <a:ext cx="1071570"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1"/>
                </a:solidFill>
              </a:rPr>
              <a:t>2017 год</a:t>
            </a:r>
          </a:p>
          <a:p>
            <a:pPr algn="ctr"/>
            <a:r>
              <a:rPr lang="ru-RU" sz="1400" b="1" dirty="0" smtClean="0">
                <a:solidFill>
                  <a:schemeClr val="tx1"/>
                </a:solidFill>
              </a:rPr>
              <a:t>тыс. руб.</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442906" y="317548"/>
            <a:ext cx="8329642" cy="986420"/>
          </a:xfrm>
          <a:prstGeom prst="rect">
            <a:avLst/>
          </a:prstGeom>
          <a:solidFill>
            <a:srgbClr val="CC66FF"/>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1"/>
                </a:solidFill>
                <a:effectLst/>
                <a:uLnTx/>
                <a:uFillTx/>
                <a:latin typeface="+mn-lt"/>
                <a:ea typeface="+mn-ea"/>
                <a:cs typeface="+mn-cs"/>
              </a:rPr>
              <a:t>«Программная» структура расходов районного бюджета на 2016 год (2)</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Flowchart: Process 6"/>
          <p:cNvSpPr/>
          <p:nvPr/>
        </p:nvSpPr>
        <p:spPr>
          <a:xfrm>
            <a:off x="428596" y="1456360"/>
            <a:ext cx="4719468"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Наименование программы</a:t>
            </a:r>
            <a:endParaRPr lang="ru-RU" b="1" dirty="0">
              <a:solidFill>
                <a:schemeClr val="tx1"/>
              </a:solidFill>
            </a:endParaRPr>
          </a:p>
        </p:txBody>
      </p:sp>
      <p:sp>
        <p:nvSpPr>
          <p:cNvPr id="8" name="Flowchart: Process 7"/>
          <p:cNvSpPr/>
          <p:nvPr/>
        </p:nvSpPr>
        <p:spPr>
          <a:xfrm>
            <a:off x="7643834" y="1469182"/>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2019 год</a:t>
            </a:r>
          </a:p>
          <a:p>
            <a:pPr algn="ctr"/>
            <a:r>
              <a:rPr lang="ru-RU" sz="1600" b="1" dirty="0" smtClean="0">
                <a:solidFill>
                  <a:schemeClr val="tx1"/>
                </a:solidFill>
              </a:rPr>
              <a:t>тыс. руб.</a:t>
            </a:r>
            <a:endParaRPr lang="ru-RU" sz="1600" b="1" dirty="0">
              <a:solidFill>
                <a:schemeClr val="tx1"/>
              </a:solidFill>
            </a:endParaRPr>
          </a:p>
        </p:txBody>
      </p:sp>
      <p:sp>
        <p:nvSpPr>
          <p:cNvPr id="9" name="Flowchart: Process 8"/>
          <p:cNvSpPr/>
          <p:nvPr/>
        </p:nvSpPr>
        <p:spPr>
          <a:xfrm>
            <a:off x="428596" y="2285992"/>
            <a:ext cx="471946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tx1"/>
                </a:solidFill>
              </a:rPr>
              <a:t>Развитие сельского хозяйства, производства пищевых продуктов и инфраструктуры агропродовольственного рынка на 2014-2020 г.</a:t>
            </a:r>
            <a:endParaRPr lang="ru-RU" sz="1400" b="1" dirty="0">
              <a:solidFill>
                <a:schemeClr val="tx1"/>
              </a:solidFill>
            </a:endParaRPr>
          </a:p>
        </p:txBody>
      </p:sp>
      <p:sp>
        <p:nvSpPr>
          <p:cNvPr id="10" name="Flowchart: Process 9"/>
          <p:cNvSpPr/>
          <p:nvPr/>
        </p:nvSpPr>
        <p:spPr>
          <a:xfrm>
            <a:off x="428596" y="3140968"/>
            <a:ext cx="4719468"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tx1"/>
                </a:solidFill>
              </a:rPr>
              <a:t>Энергоэффективность</a:t>
            </a:r>
            <a:r>
              <a:rPr lang="ru-RU" sz="1400" b="1" dirty="0" smtClean="0">
                <a:solidFill>
                  <a:schemeClr val="tx1"/>
                </a:solidFill>
              </a:rPr>
              <a:t> и развитие энергетики</a:t>
            </a:r>
            <a:endParaRPr lang="ru-RU" sz="1400" b="1" dirty="0">
              <a:solidFill>
                <a:schemeClr val="tx1"/>
              </a:solidFill>
            </a:endParaRPr>
          </a:p>
        </p:txBody>
      </p:sp>
      <p:sp>
        <p:nvSpPr>
          <p:cNvPr id="11" name="Flowchart: Process 10"/>
          <p:cNvSpPr/>
          <p:nvPr/>
        </p:nvSpPr>
        <p:spPr>
          <a:xfrm>
            <a:off x="7643834" y="228599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862,4</a:t>
            </a:r>
            <a:endParaRPr lang="ru-RU" b="1" dirty="0">
              <a:solidFill>
                <a:schemeClr val="tx1"/>
              </a:solidFill>
            </a:endParaRPr>
          </a:p>
        </p:txBody>
      </p:sp>
      <p:sp>
        <p:nvSpPr>
          <p:cNvPr id="12" name="Flowchart: Process 11"/>
          <p:cNvSpPr/>
          <p:nvPr/>
        </p:nvSpPr>
        <p:spPr>
          <a:xfrm>
            <a:off x="7643834"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200</a:t>
            </a:r>
            <a:endParaRPr lang="ru-RU" b="1" dirty="0">
              <a:solidFill>
                <a:schemeClr val="tx1"/>
              </a:solidFill>
            </a:endParaRPr>
          </a:p>
        </p:txBody>
      </p:sp>
      <p:sp>
        <p:nvSpPr>
          <p:cNvPr id="13" name="Flowchart: Process 12"/>
          <p:cNvSpPr/>
          <p:nvPr/>
        </p:nvSpPr>
        <p:spPr>
          <a:xfrm>
            <a:off x="421763" y="3674748"/>
            <a:ext cx="4719468"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tx1"/>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a:t>
            </a:r>
            <a:r>
              <a:rPr lang="ru-RU" sz="1200" b="1" dirty="0" err="1" smtClean="0">
                <a:solidFill>
                  <a:schemeClr val="tx1"/>
                </a:solidFill>
              </a:rPr>
              <a:t>Репьевского</a:t>
            </a:r>
            <a:r>
              <a:rPr lang="ru-RU" sz="1200" b="1" dirty="0" smtClean="0">
                <a:solidFill>
                  <a:schemeClr val="tx1"/>
                </a:solidFill>
              </a:rPr>
              <a:t> муниципального района</a:t>
            </a:r>
            <a:endParaRPr lang="ru-RU" sz="1200" b="1" dirty="0">
              <a:solidFill>
                <a:schemeClr val="tx1"/>
              </a:solidFill>
            </a:endParaRPr>
          </a:p>
        </p:txBody>
      </p:sp>
      <p:sp>
        <p:nvSpPr>
          <p:cNvPr id="14" name="Flowchart: Process 13"/>
          <p:cNvSpPr/>
          <p:nvPr/>
        </p:nvSpPr>
        <p:spPr>
          <a:xfrm>
            <a:off x="7643834"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7258</a:t>
            </a:r>
            <a:endParaRPr lang="ru-RU" b="1" dirty="0">
              <a:solidFill>
                <a:schemeClr val="tx1"/>
              </a:solidFill>
            </a:endParaRPr>
          </a:p>
        </p:txBody>
      </p:sp>
      <p:sp>
        <p:nvSpPr>
          <p:cNvPr id="15" name="Flowchart: Process 14"/>
          <p:cNvSpPr/>
          <p:nvPr/>
        </p:nvSpPr>
        <p:spPr>
          <a:xfrm>
            <a:off x="415549" y="4733454"/>
            <a:ext cx="4719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tx1"/>
                </a:solidFill>
              </a:rPr>
              <a:t>Муниципальное управление </a:t>
            </a:r>
            <a:r>
              <a:rPr lang="ru-RU" sz="1400" b="1" dirty="0" err="1" smtClean="0">
                <a:solidFill>
                  <a:schemeClr val="tx1"/>
                </a:solidFill>
              </a:rPr>
              <a:t>Репьевского</a:t>
            </a:r>
            <a:r>
              <a:rPr lang="ru-RU" sz="1400" b="1" dirty="0" smtClean="0">
                <a:solidFill>
                  <a:schemeClr val="tx1"/>
                </a:solidFill>
              </a:rPr>
              <a:t> муниципального района</a:t>
            </a:r>
            <a:endParaRPr lang="ru-RU" sz="1400" b="1" dirty="0">
              <a:solidFill>
                <a:schemeClr val="tx1"/>
              </a:solidFill>
            </a:endParaRPr>
          </a:p>
        </p:txBody>
      </p:sp>
      <p:sp>
        <p:nvSpPr>
          <p:cNvPr id="16" name="Flowchart: Process 15"/>
          <p:cNvSpPr/>
          <p:nvPr/>
        </p:nvSpPr>
        <p:spPr>
          <a:xfrm>
            <a:off x="7661382" y="4733454"/>
            <a:ext cx="112871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17201,5</a:t>
            </a:r>
            <a:endParaRPr lang="ru-RU" b="1" dirty="0">
              <a:solidFill>
                <a:schemeClr val="tx1"/>
              </a:solidFill>
            </a:endParaRPr>
          </a:p>
        </p:txBody>
      </p:sp>
      <p:sp>
        <p:nvSpPr>
          <p:cNvPr id="17" name="Rectangle 16"/>
          <p:cNvSpPr/>
          <p:nvPr/>
        </p:nvSpPr>
        <p:spPr>
          <a:xfrm>
            <a:off x="415549" y="5328156"/>
            <a:ext cx="4719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tx1"/>
                </a:solidFill>
              </a:rPr>
              <a:t>Профилактика правонарушений на территории </a:t>
            </a:r>
            <a:r>
              <a:rPr lang="ru-RU" sz="1400" b="1" dirty="0" err="1" smtClean="0">
                <a:solidFill>
                  <a:schemeClr val="tx1"/>
                </a:solidFill>
              </a:rPr>
              <a:t>Репьевского</a:t>
            </a:r>
            <a:r>
              <a:rPr lang="ru-RU" sz="1400" b="1" dirty="0" smtClean="0">
                <a:solidFill>
                  <a:schemeClr val="tx1"/>
                </a:solidFill>
              </a:rPr>
              <a:t> муниципального района на 2015-2020гг.</a:t>
            </a:r>
            <a:endParaRPr lang="ru-RU" sz="1400" b="1" dirty="0">
              <a:solidFill>
                <a:schemeClr val="tx1"/>
              </a:solidFill>
            </a:endParaRPr>
          </a:p>
        </p:txBody>
      </p:sp>
      <p:sp>
        <p:nvSpPr>
          <p:cNvPr id="18" name="Rectangle 17"/>
          <p:cNvSpPr/>
          <p:nvPr/>
        </p:nvSpPr>
        <p:spPr>
          <a:xfrm>
            <a:off x="7662937" y="5358660"/>
            <a:ext cx="1143008"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50</a:t>
            </a:r>
            <a:endParaRPr lang="ru-RU" b="1" dirty="0">
              <a:solidFill>
                <a:schemeClr val="tx1"/>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1598</a:t>
            </a:r>
            <a:endParaRPr lang="ru-RU" b="1" dirty="0">
              <a:solidFill>
                <a:schemeClr val="tx1"/>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1"/>
                </a:solidFill>
              </a:rPr>
              <a:t>879</a:t>
            </a:r>
            <a:endParaRPr lang="ru-RU" b="1" dirty="0">
              <a:solidFill>
                <a:schemeClr val="tx1"/>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2018 год</a:t>
            </a:r>
          </a:p>
          <a:p>
            <a:pPr algn="ctr"/>
            <a:r>
              <a:rPr lang="ru-RU" sz="1600" b="1" dirty="0" smtClean="0">
                <a:solidFill>
                  <a:schemeClr val="tx1"/>
                </a:solidFill>
              </a:rPr>
              <a:t>тыс. руб.</a:t>
            </a:r>
            <a:endParaRPr lang="ru-RU" sz="1600" b="1" dirty="0">
              <a:solidFill>
                <a:schemeClr val="tx1"/>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tx1"/>
                </a:solidFill>
              </a:rPr>
              <a:t>2017 год</a:t>
            </a:r>
          </a:p>
          <a:p>
            <a:pPr algn="ctr"/>
            <a:r>
              <a:rPr lang="ru-RU" sz="1600" b="1" dirty="0" smtClean="0">
                <a:solidFill>
                  <a:schemeClr val="tx1"/>
                </a:solidFill>
              </a:rPr>
              <a:t>тыс. руб.</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100</a:t>
            </a:r>
            <a:endParaRPr lang="ru-RU" b="1" dirty="0">
              <a:solidFill>
                <a:schemeClr val="tx1"/>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200</a:t>
            </a:r>
            <a:endParaRPr lang="ru-RU" b="1" dirty="0">
              <a:solidFill>
                <a:schemeClr val="tx1"/>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7356</a:t>
            </a:r>
            <a:endParaRPr lang="ru-RU" b="1" dirty="0">
              <a:solidFill>
                <a:schemeClr val="tx1"/>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36707,7</a:t>
            </a:r>
            <a:endParaRPr lang="ru-RU" b="1" dirty="0">
              <a:solidFill>
                <a:schemeClr val="tx1"/>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16895,5</a:t>
            </a:r>
            <a:endParaRPr lang="ru-RU" b="1" dirty="0">
              <a:solidFill>
                <a:schemeClr val="tx1"/>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29193</a:t>
            </a:r>
            <a:endParaRPr lang="ru-RU" b="1" dirty="0">
              <a:solidFill>
                <a:schemeClr val="tx1"/>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50</a:t>
            </a:r>
            <a:endParaRPr lang="ru-RU" b="1" dirty="0">
              <a:solidFill>
                <a:schemeClr val="tx1"/>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100</a:t>
            </a:r>
            <a:endParaRPr lang="ru-RU" b="1" dirty="0">
              <a:solidFill>
                <a:schemeClr val="tx1"/>
              </a:solidFill>
            </a:endParaRPr>
          </a:p>
        </p:txBody>
      </p:sp>
      <p:sp>
        <p:nvSpPr>
          <p:cNvPr id="32" name="Flowchart: Process 14"/>
          <p:cNvSpPr/>
          <p:nvPr/>
        </p:nvSpPr>
        <p:spPr>
          <a:xfrm>
            <a:off x="428596" y="6054528"/>
            <a:ext cx="4719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tx1"/>
                </a:solidFill>
              </a:rPr>
              <a:t>Развитие транспортной системы</a:t>
            </a:r>
            <a:endParaRPr lang="ru-RU" sz="1400" b="1" dirty="0">
              <a:solidFill>
                <a:schemeClr val="tx1"/>
              </a:solidFill>
            </a:endParaRPr>
          </a:p>
        </p:txBody>
      </p:sp>
      <p:sp>
        <p:nvSpPr>
          <p:cNvPr id="33" name="Flowchart: Process 15"/>
          <p:cNvSpPr/>
          <p:nvPr/>
        </p:nvSpPr>
        <p:spPr>
          <a:xfrm>
            <a:off x="5245389" y="6058979"/>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6829</a:t>
            </a:r>
            <a:endParaRPr lang="ru-RU" b="1" dirty="0">
              <a:solidFill>
                <a:schemeClr val="tx1"/>
              </a:solidFill>
            </a:endParaRPr>
          </a:p>
        </p:txBody>
      </p:sp>
      <p:sp>
        <p:nvSpPr>
          <p:cNvPr id="34" name="Flowchart: Process 15"/>
          <p:cNvSpPr/>
          <p:nvPr/>
        </p:nvSpPr>
        <p:spPr>
          <a:xfrm>
            <a:off x="6474028" y="6070737"/>
            <a:ext cx="1128714" cy="504903"/>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6646</a:t>
            </a:r>
            <a:endParaRPr lang="ru-RU" b="1" dirty="0">
              <a:solidFill>
                <a:schemeClr val="tx1"/>
              </a:solidFill>
            </a:endParaRPr>
          </a:p>
        </p:txBody>
      </p:sp>
      <p:sp>
        <p:nvSpPr>
          <p:cNvPr id="35" name="Flowchart: Process 15"/>
          <p:cNvSpPr/>
          <p:nvPr/>
        </p:nvSpPr>
        <p:spPr>
          <a:xfrm>
            <a:off x="7670084" y="6055097"/>
            <a:ext cx="112871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1"/>
                </a:solidFill>
              </a:rPr>
              <a:t>7248</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654032"/>
          </a:xfrm>
        </p:spPr>
        <p:txBody>
          <a:bodyPr>
            <a:noAutofit/>
          </a:bodyPr>
          <a:lstStyle/>
          <a:p>
            <a:pPr algn="ctr"/>
            <a:r>
              <a:rPr lang="ru-RU" sz="2000" dirty="0" smtClean="0"/>
              <a:t>Структура расходов бюджета </a:t>
            </a:r>
            <a:r>
              <a:rPr lang="ru-RU" sz="2000" dirty="0" err="1" smtClean="0"/>
              <a:t>Репьевского</a:t>
            </a:r>
            <a:r>
              <a:rPr lang="ru-RU" sz="2000" dirty="0" smtClean="0"/>
              <a:t> муниципального района в 2016-2019 годах, в % к общему объему</a:t>
            </a:r>
            <a:endParaRPr lang="ru-RU" sz="2000" dirty="0"/>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2016%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2017%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13,2</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14,6</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6593"/>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0,5</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3,3</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41" name="Rectangle 40"/>
          <p:cNvSpPr/>
          <p:nvPr/>
        </p:nvSpPr>
        <p:spPr>
          <a:xfrm>
            <a:off x="6521546" y="3277552"/>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59,2</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54,9</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9,0</a:t>
            </a:r>
            <a:endParaRPr lang="ru-RU" sz="1200" dirty="0"/>
          </a:p>
        </p:txBody>
      </p:sp>
      <p:sp>
        <p:nvSpPr>
          <p:cNvPr id="50" name="Rectangle 49"/>
          <p:cNvSpPr/>
          <p:nvPr/>
        </p:nvSpPr>
        <p:spPr>
          <a:xfrm>
            <a:off x="6506533" y="4263249"/>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8,5</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3,5</a:t>
            </a:r>
            <a:endParaRPr lang="ru-RU" sz="1200" dirty="0"/>
          </a:p>
        </p:txBody>
      </p:sp>
      <p:sp>
        <p:nvSpPr>
          <p:cNvPr id="57" name="Rectangle 56"/>
          <p:cNvSpPr/>
          <p:nvPr/>
        </p:nvSpPr>
        <p:spPr>
          <a:xfrm>
            <a:off x="6506533" y="486650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4,8</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5,7</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2,7</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11,8</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10,7</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2018%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2019%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11,1</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10,6</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629" y="2910069"/>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4,4</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4,6</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88" name="Rectangle 40"/>
          <p:cNvSpPr/>
          <p:nvPr/>
        </p:nvSpPr>
        <p:spPr>
          <a:xfrm>
            <a:off x="8135646" y="3250530"/>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0,1</a:t>
            </a:r>
            <a:endParaRPr lang="ru-RU" sz="1200" dirty="0"/>
          </a:p>
        </p:txBody>
      </p:sp>
      <p:sp>
        <p:nvSpPr>
          <p:cNvPr id="89" name="Rectangle 43"/>
          <p:cNvSpPr/>
          <p:nvPr/>
        </p:nvSpPr>
        <p:spPr>
          <a:xfrm>
            <a:off x="7313635" y="3629219"/>
            <a:ext cx="7296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0" name="Rectangle 43"/>
          <p:cNvSpPr/>
          <p:nvPr/>
        </p:nvSpPr>
        <p:spPr>
          <a:xfrm>
            <a:off x="8131696" y="362248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67</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67,2</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6,6</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6,8</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6,0</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6,1</a:t>
            </a:r>
            <a:endParaRPr lang="ru-RU" sz="1200" dirty="0"/>
          </a:p>
        </p:txBody>
      </p:sp>
      <p:sp>
        <p:nvSpPr>
          <p:cNvPr id="99" name="Rectangle 59"/>
          <p:cNvSpPr/>
          <p:nvPr/>
        </p:nvSpPr>
        <p:spPr>
          <a:xfrm>
            <a:off x="7313124" y="5138564"/>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2,2</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0,1</a:t>
            </a:r>
            <a:endParaRPr lang="ru-RU" sz="1200" dirty="0"/>
          </a:p>
        </p:txBody>
      </p:sp>
      <p:sp>
        <p:nvSpPr>
          <p:cNvPr id="105" name="Rectangle 69"/>
          <p:cNvSpPr/>
          <p:nvPr/>
        </p:nvSpPr>
        <p:spPr>
          <a:xfrm>
            <a:off x="7303429" y="5999786"/>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2,6</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2,6</a:t>
            </a:r>
            <a:endParaRPr lang="ru-RU"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439718"/>
          </a:xfrm>
        </p:spPr>
        <p:txBody>
          <a:bodyPr>
            <a:normAutofit fontScale="90000"/>
          </a:bodyPr>
          <a:lstStyle/>
          <a:p>
            <a:r>
              <a:rPr lang="ru-RU" sz="2400" dirty="0" smtClean="0"/>
              <a:t>Открытые Государственные информационные ресурсы</a:t>
            </a:r>
            <a:endParaRPr lang="ru-RU" sz="2400" dirty="0"/>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785794"/>
            <a:ext cx="6143668"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428596" y="785794"/>
            <a:ext cx="2286016"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6143668"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857496"/>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614366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614366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a:t>
            </a:r>
            <a:r>
              <a:rPr lang="ru-RU" sz="1100" dirty="0" err="1" smtClean="0"/>
              <a:t>на</a:t>
            </a:r>
            <a:r>
              <a:rPr lang="ru-RU" sz="1100" dirty="0" smtClean="0"/>
              <a:t> здравоохранение и др.</a:t>
            </a:r>
            <a:endParaRPr lang="ru-RU" sz="1100" dirty="0"/>
          </a:p>
        </p:txBody>
      </p:sp>
      <p:sp>
        <p:nvSpPr>
          <p:cNvPr id="11" name="Rounded Rectangle 10"/>
          <p:cNvSpPr/>
          <p:nvPr/>
        </p:nvSpPr>
        <p:spPr>
          <a:xfrm>
            <a:off x="2786050" y="5786454"/>
            <a:ext cx="614366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428596" y="1428736"/>
            <a:ext cx="2286016"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428596" y="2786058"/>
            <a:ext cx="2286016"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428596" y="3714752"/>
            <a:ext cx="228601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428596" y="4572008"/>
            <a:ext cx="228601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428596" y="5214950"/>
            <a:ext cx="2286016"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428596" y="5786454"/>
            <a:ext cx="228601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274638"/>
            <a:ext cx="8401080" cy="582594"/>
          </a:xfrm>
        </p:spPr>
        <p:txBody>
          <a:bodyPr>
            <a:normAutofit fontScale="90000"/>
          </a:bodyPr>
          <a:lstStyle/>
          <a:p>
            <a:r>
              <a:rPr lang="ru-RU" sz="2400" smtClean="0"/>
              <a:t>Открытые Государственные информационные ресурсы</a:t>
            </a:r>
            <a:endParaRPr lang="ru-RU" sz="2400" dirty="0"/>
          </a:p>
        </p:txBody>
      </p:sp>
      <p:sp>
        <p:nvSpPr>
          <p:cNvPr id="5" name="Content Placeholder 4"/>
          <p:cNvSpPr>
            <a:spLocks noGrp="1"/>
          </p:cNvSpPr>
          <p:nvPr>
            <p:ph idx="1"/>
          </p:nvPr>
        </p:nvSpPr>
        <p:spPr>
          <a:xfrm>
            <a:off x="357158" y="1142985"/>
            <a:ext cx="3714776"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42984"/>
            <a:ext cx="4714908" cy="50006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357158" y="1714488"/>
            <a:ext cx="3714776"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71490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71490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357158" y="2285992"/>
            <a:ext cx="3714776"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smtClean="0"/>
              <a:t>большое </a:t>
            </a:r>
            <a:r>
              <a:rPr lang="ru-RU" sz="1400" b="1" dirty="0" err="1" smtClean="0"/>
              <a:t>правительство.рф</a:t>
            </a:r>
            <a:r>
              <a:rPr lang="ru-RU" sz="1400" b="1" dirty="0" smtClean="0"/>
              <a:t>/</a:t>
            </a:r>
            <a:endParaRPr lang="ru-RU" sz="1400" b="1" dirty="0"/>
          </a:p>
        </p:txBody>
      </p:sp>
      <p:sp>
        <p:nvSpPr>
          <p:cNvPr id="11" name="Rounded Rectangle 10"/>
          <p:cNvSpPr/>
          <p:nvPr/>
        </p:nvSpPr>
        <p:spPr>
          <a:xfrm>
            <a:off x="4214810" y="2928934"/>
            <a:ext cx="471490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357158" y="2928934"/>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357158" y="3643314"/>
            <a:ext cx="3714776"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78634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357158" y="4500570"/>
            <a:ext cx="3714776"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78634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786346"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357158" y="5286388"/>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6000768"/>
            <a:ext cx="4786346"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357158" y="6000768"/>
            <a:ext cx="371477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582594"/>
          </a:xfrm>
        </p:spPr>
        <p:txBody>
          <a:bodyPr>
            <a:normAutofit fontScale="90000"/>
          </a:bodyPr>
          <a:lstStyle/>
          <a:p>
            <a:r>
              <a:rPr lang="ru-RU" sz="2400" dirty="0" smtClean="0"/>
              <a:t>Открытые Государственные информационные ресурсы</a:t>
            </a:r>
            <a:endParaRPr lang="ru-RU" sz="2400" dirty="0"/>
          </a:p>
        </p:txBody>
      </p:sp>
      <p:sp>
        <p:nvSpPr>
          <p:cNvPr id="4" name="Content Placeholder 3"/>
          <p:cNvSpPr>
            <a:spLocks noGrp="1"/>
          </p:cNvSpPr>
          <p:nvPr>
            <p:ph idx="1"/>
          </p:nvPr>
        </p:nvSpPr>
        <p:spPr>
          <a:xfrm>
            <a:off x="4500562" y="1000108"/>
            <a:ext cx="4329114" cy="61435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428596" y="1000108"/>
            <a:ext cx="392909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428596" y="1714488"/>
            <a:ext cx="392909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42915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500562" y="2357430"/>
            <a:ext cx="442915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dirty="0"/>
          </a:p>
        </p:txBody>
      </p:sp>
      <p:sp>
        <p:nvSpPr>
          <p:cNvPr id="9" name="Rounded Rectangle 8"/>
          <p:cNvSpPr/>
          <p:nvPr/>
        </p:nvSpPr>
        <p:spPr>
          <a:xfrm>
            <a:off x="4500562" y="2928934"/>
            <a:ext cx="442915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2020 года.. </a:t>
            </a:r>
            <a:endParaRPr lang="ru-RU" sz="1200" dirty="0"/>
          </a:p>
        </p:txBody>
      </p:sp>
      <p:sp>
        <p:nvSpPr>
          <p:cNvPr id="10" name="Rounded Rectangle 9"/>
          <p:cNvSpPr/>
          <p:nvPr/>
        </p:nvSpPr>
        <p:spPr>
          <a:xfrm>
            <a:off x="4500562" y="4000504"/>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42915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428596" y="2357430"/>
            <a:ext cx="3929090"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www.svs.govvrn.ru</a:t>
            </a:r>
            <a:endParaRPr lang="ru-RU" dirty="0"/>
          </a:p>
        </p:txBody>
      </p:sp>
      <p:sp>
        <p:nvSpPr>
          <p:cNvPr id="14" name="Rounded Rectangle 13"/>
          <p:cNvSpPr/>
          <p:nvPr/>
        </p:nvSpPr>
        <p:spPr>
          <a:xfrm>
            <a:off x="428596" y="2857496"/>
            <a:ext cx="3929090"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hlinkClick r:id="rId2"/>
              </a:rPr>
              <a:t>www.govvrn.ru/wps/</a:t>
            </a:r>
          </a:p>
          <a:p>
            <a:pPr algn="ctr"/>
            <a:r>
              <a:rPr lang="en-US" dirty="0" smtClean="0">
                <a:solidFill>
                  <a:schemeClr val="tx1"/>
                </a:solidFill>
                <a:hlinkClick r:id="rId2"/>
              </a:rPr>
              <a:t>portal/AVO/</a:t>
            </a:r>
            <a:r>
              <a:rPr lang="en-US" dirty="0" smtClean="0"/>
              <a:t>evolutionStrategy</a:t>
            </a:r>
            <a:endParaRPr lang="ru-RU" dirty="0"/>
          </a:p>
        </p:txBody>
      </p:sp>
      <p:sp>
        <p:nvSpPr>
          <p:cNvPr id="15" name="Rounded Rectangle 14"/>
          <p:cNvSpPr/>
          <p:nvPr/>
        </p:nvSpPr>
        <p:spPr>
          <a:xfrm>
            <a:off x="428596" y="4000504"/>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428596" y="4857760"/>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428596" y="5715016"/>
            <a:ext cx="392909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u-RU" sz="2800" b="1" dirty="0" smtClean="0"/>
              <a:t>Контактная информация для граждан</a:t>
            </a:r>
            <a:endParaRPr lang="ru-RU" sz="2800" b="1" dirty="0"/>
          </a:p>
        </p:txBody>
      </p:sp>
      <p:sp>
        <p:nvSpPr>
          <p:cNvPr id="9" name="Content Placeholder 8"/>
          <p:cNvSpPr>
            <a:spLocks noGrp="1"/>
          </p:cNvSpPr>
          <p:nvPr>
            <p:ph sz="half" idx="1"/>
          </p:nvPr>
        </p:nvSpPr>
        <p:spPr>
          <a:xfrm>
            <a:off x="457200" y="1600200"/>
            <a:ext cx="8329642" cy="4614882"/>
          </a:xfrm>
        </p:spPr>
        <p:txBody>
          <a:bodyPr>
            <a:normAutofit/>
          </a:bodyPr>
          <a:lstStyle/>
          <a:p>
            <a:pPr>
              <a:buNone/>
            </a:pPr>
            <a:r>
              <a:rPr lang="ru-RU" sz="1800" b="1" dirty="0" smtClean="0"/>
              <a:t>Местонахождение Отдела финансов администрации </a:t>
            </a:r>
            <a:r>
              <a:rPr lang="ru-RU" sz="1800" b="1" dirty="0" err="1" smtClean="0"/>
              <a:t>Репьевского</a:t>
            </a:r>
            <a:r>
              <a:rPr lang="ru-RU" sz="1800" b="1" dirty="0" smtClean="0"/>
              <a:t> муниципального района Воронежской области</a:t>
            </a:r>
            <a:r>
              <a:rPr lang="en-US" sz="1800" dirty="0" smtClean="0"/>
              <a:t>: </a:t>
            </a:r>
            <a:endParaRPr lang="ru-RU" sz="1800" dirty="0" smtClean="0"/>
          </a:p>
          <a:p>
            <a:pPr>
              <a:buNone/>
            </a:pPr>
            <a:r>
              <a:rPr lang="ru-RU" sz="1800" dirty="0" smtClean="0"/>
              <a:t> пл.Победы, 1, с.Репьевка, </a:t>
            </a:r>
            <a:r>
              <a:rPr lang="ru-RU" sz="1800" dirty="0" err="1" smtClean="0"/>
              <a:t>Репьевский</a:t>
            </a:r>
            <a:r>
              <a:rPr lang="ru-RU" sz="1800" dirty="0" smtClean="0"/>
              <a:t> район, Воронежская область, 396370</a:t>
            </a:r>
          </a:p>
          <a:p>
            <a:pPr>
              <a:buNone/>
            </a:pPr>
            <a:endParaRPr lang="ru-RU" sz="1800" dirty="0" smtClean="0"/>
          </a:p>
          <a:p>
            <a:pPr>
              <a:buNone/>
            </a:pPr>
            <a:r>
              <a:rPr lang="en-US" sz="1800" b="1" dirty="0" smtClean="0"/>
              <a:t>                              </a:t>
            </a:r>
            <a:r>
              <a:rPr lang="ru-RU" sz="1800" b="1" dirty="0" smtClean="0"/>
              <a:t>Контактные телефоны </a:t>
            </a:r>
            <a:r>
              <a:rPr lang="en-US" sz="1800" dirty="0" smtClean="0"/>
              <a:t>:   8 (47374) 2-26-</a:t>
            </a:r>
            <a:r>
              <a:rPr lang="ru-RU" sz="1800" dirty="0" smtClean="0"/>
              <a:t>2</a:t>
            </a:r>
            <a:r>
              <a:rPr lang="en-US" sz="1800" dirty="0" smtClean="0"/>
              <a:t>9</a:t>
            </a:r>
          </a:p>
          <a:p>
            <a:pPr>
              <a:buNone/>
            </a:pPr>
            <a:r>
              <a:rPr lang="en-US" sz="1800" b="1" dirty="0" smtClean="0"/>
              <a:t>                                           </a:t>
            </a:r>
            <a:r>
              <a:rPr lang="ru-RU" sz="1800" b="1" dirty="0" smtClean="0"/>
              <a:t>Факс</a:t>
            </a:r>
            <a:r>
              <a:rPr lang="en-US" sz="1800" dirty="0" smtClean="0"/>
              <a:t>:   8(47374)</a:t>
            </a:r>
            <a:r>
              <a:rPr lang="ru-RU" sz="1800" dirty="0" smtClean="0"/>
              <a:t>  2-27-26</a:t>
            </a:r>
          </a:p>
          <a:p>
            <a:pPr>
              <a:buNone/>
            </a:pPr>
            <a:r>
              <a:rPr lang="en-US" sz="1800" b="1" dirty="0" smtClean="0"/>
              <a:t>                    </a:t>
            </a:r>
            <a:r>
              <a:rPr lang="ru-RU" sz="1800" b="1" dirty="0" smtClean="0"/>
              <a:t>Адрес</a:t>
            </a:r>
            <a:r>
              <a:rPr lang="en-US" sz="1800" b="1" dirty="0" smtClean="0"/>
              <a:t> </a:t>
            </a:r>
            <a:r>
              <a:rPr lang="ru-RU" sz="1800" b="1" dirty="0" smtClean="0"/>
              <a:t> электронной почты</a:t>
            </a:r>
            <a:r>
              <a:rPr lang="en-US" sz="1800" dirty="0" smtClean="0"/>
              <a:t>:</a:t>
            </a:r>
            <a:r>
              <a:rPr lang="ru-RU" sz="1800" dirty="0" smtClean="0"/>
              <a:t> </a:t>
            </a:r>
            <a:r>
              <a:rPr lang="en-US" sz="1800" dirty="0" smtClean="0"/>
              <a:t>E-mail:common@rep.gfu.vrn.ru</a:t>
            </a:r>
            <a:endParaRPr lang="ru-RU" sz="1800" dirty="0" smtClean="0"/>
          </a:p>
          <a:p>
            <a:pPr>
              <a:buNone/>
            </a:pPr>
            <a:endParaRPr lang="ru-RU" sz="1800" dirty="0" smtClean="0"/>
          </a:p>
          <a:p>
            <a:pPr>
              <a:buNone/>
            </a:pPr>
            <a:r>
              <a:rPr lang="en-US" sz="1800" b="1" dirty="0" smtClean="0"/>
              <a:t>        </a:t>
            </a:r>
            <a:r>
              <a:rPr lang="ru-RU" sz="1800" b="1" dirty="0" smtClean="0"/>
              <a:t>График работы Отдела финансов</a:t>
            </a:r>
            <a:r>
              <a:rPr lang="en-US" sz="1800" dirty="0" smtClean="0"/>
              <a:t>:</a:t>
            </a:r>
            <a:r>
              <a:rPr lang="ru-RU" sz="1800" dirty="0" smtClean="0"/>
              <a:t> понедельник – пятница с 8-00 до 17-00</a:t>
            </a: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1115616" y="548680"/>
            <a:ext cx="7884368" cy="100811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Как гражданин может участвовать в бюджетном процессе?</a:t>
            </a:r>
            <a:endParaRPr lang="ru-RU" b="1" dirty="0"/>
          </a:p>
        </p:txBody>
      </p:sp>
      <p:sp>
        <p:nvSpPr>
          <p:cNvPr id="4" name="Скругленная прямоугольная выноска 3"/>
          <p:cNvSpPr/>
          <p:nvPr/>
        </p:nvSpPr>
        <p:spPr>
          <a:xfrm>
            <a:off x="5302864" y="164582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Возможности влияния гражданина на состав бюджета</a:t>
            </a:r>
            <a:endParaRPr lang="ru-RU" sz="1600" b="1" dirty="0">
              <a:solidFill>
                <a:schemeClr val="accent1">
                  <a:lumMod val="75000"/>
                </a:schemeClr>
              </a:solidFill>
            </a:endParaRPr>
          </a:p>
        </p:txBody>
      </p:sp>
      <p:sp>
        <p:nvSpPr>
          <p:cNvPr id="5" name="4-конечная звезда 4"/>
          <p:cNvSpPr/>
          <p:nvPr/>
        </p:nvSpPr>
        <p:spPr>
          <a:xfrm>
            <a:off x="5292080" y="3224754"/>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072606" y="3032483"/>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слушания по проекту бюджета района</a:t>
            </a:r>
            <a:endParaRPr lang="ru-RU" sz="1400" b="1" dirty="0">
              <a:solidFill>
                <a:schemeClr val="accent1">
                  <a:lumMod val="75000"/>
                </a:schemeClr>
              </a:solidFill>
            </a:endParaRPr>
          </a:p>
        </p:txBody>
      </p:sp>
      <p:sp>
        <p:nvSpPr>
          <p:cNvPr id="7" name="Скругленный прямоугольник 6"/>
          <p:cNvSpPr/>
          <p:nvPr/>
        </p:nvSpPr>
        <p:spPr>
          <a:xfrm>
            <a:off x="6072606" y="4221862"/>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слушания по отчету об исполнении бюджета района</a:t>
            </a:r>
            <a:endParaRPr lang="ru-RU" sz="1400" b="1" dirty="0">
              <a:solidFill>
                <a:schemeClr val="accent1">
                  <a:lumMod val="75000"/>
                </a:schemeClr>
              </a:solidFill>
            </a:endParaRPr>
          </a:p>
        </p:txBody>
      </p:sp>
      <p:sp>
        <p:nvSpPr>
          <p:cNvPr id="8" name="Скругленный прямоугольник 7"/>
          <p:cNvSpPr/>
          <p:nvPr/>
        </p:nvSpPr>
        <p:spPr>
          <a:xfrm>
            <a:off x="6156176" y="5422574"/>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Публичные обсуждения муниципальных программ</a:t>
            </a:r>
            <a:endParaRPr lang="ru-RU" sz="1400" b="1" dirty="0">
              <a:solidFill>
                <a:schemeClr val="accent1">
                  <a:lumMod val="75000"/>
                </a:schemeClr>
              </a:solidFill>
            </a:endParaRPr>
          </a:p>
        </p:txBody>
      </p:sp>
      <p:sp>
        <p:nvSpPr>
          <p:cNvPr id="9" name="4-конечная звезда 8"/>
          <p:cNvSpPr/>
          <p:nvPr/>
        </p:nvSpPr>
        <p:spPr>
          <a:xfrm>
            <a:off x="5302864" y="5629312"/>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220072" y="4427033"/>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67193" y="5801624"/>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1">
                    <a:lumMod val="75000"/>
                  </a:schemeClr>
                </a:solidFill>
              </a:rPr>
              <a:t>Обращения граждан</a:t>
            </a:r>
            <a:endParaRPr lang="ru-RU" sz="1400" b="1" dirty="0">
              <a:solidFill>
                <a:schemeClr val="accent1">
                  <a:lumMod val="75000"/>
                </a:schemeClr>
              </a:solidFill>
            </a:endParaRPr>
          </a:p>
        </p:txBody>
      </p:sp>
      <p:sp>
        <p:nvSpPr>
          <p:cNvPr id="12" name="Скругленный прямоугольник 11"/>
          <p:cNvSpPr/>
          <p:nvPr/>
        </p:nvSpPr>
        <p:spPr>
          <a:xfrm>
            <a:off x="2918435" y="5578898"/>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инициативы</a:t>
            </a:r>
            <a:endParaRPr lang="ru-RU" sz="1200" b="1" dirty="0">
              <a:solidFill>
                <a:schemeClr val="accent1">
                  <a:lumMod val="75000"/>
                </a:schemeClr>
              </a:solidFill>
            </a:endParaRPr>
          </a:p>
        </p:txBody>
      </p:sp>
      <p:sp>
        <p:nvSpPr>
          <p:cNvPr id="13" name="Скругленный прямоугольник 12"/>
          <p:cNvSpPr/>
          <p:nvPr/>
        </p:nvSpPr>
        <p:spPr>
          <a:xfrm>
            <a:off x="2921558" y="6017649"/>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предложения</a:t>
            </a:r>
            <a:endParaRPr lang="ru-RU" sz="1200" b="1" dirty="0">
              <a:solidFill>
                <a:schemeClr val="accent1">
                  <a:lumMod val="75000"/>
                </a:schemeClr>
              </a:solidFill>
            </a:endParaRPr>
          </a:p>
        </p:txBody>
      </p:sp>
      <p:sp>
        <p:nvSpPr>
          <p:cNvPr id="14" name="Скругленный прямоугольник 13"/>
          <p:cNvSpPr/>
          <p:nvPr/>
        </p:nvSpPr>
        <p:spPr>
          <a:xfrm>
            <a:off x="2918435" y="6474848"/>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жалобы</a:t>
            </a:r>
            <a:endParaRPr lang="ru-RU" sz="1200" b="1" dirty="0">
              <a:solidFill>
                <a:schemeClr val="accent1">
                  <a:lumMod val="75000"/>
                </a:schemeClr>
              </a:solidFill>
            </a:endParaRPr>
          </a:p>
        </p:txBody>
      </p:sp>
      <p:cxnSp>
        <p:nvCxnSpPr>
          <p:cNvPr id="16" name="Прямая со стрелкой 15"/>
          <p:cNvCxnSpPr/>
          <p:nvPr/>
        </p:nvCxnSpPr>
        <p:spPr>
          <a:xfrm flipV="1">
            <a:off x="2495385" y="5729336"/>
            <a:ext cx="423050" cy="7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3" idx="1"/>
          </p:cNvCxnSpPr>
          <p:nvPr/>
        </p:nvCxnSpPr>
        <p:spPr>
          <a:xfrm>
            <a:off x="2495042" y="6166143"/>
            <a:ext cx="4265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525143" y="6423600"/>
            <a:ext cx="363533" cy="1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586319" y="1663882"/>
            <a:ext cx="387764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534383"/>
            <a:ext cx="2921716" cy="427960"/>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t>Как налогоплательщик</a:t>
            </a:r>
            <a:endParaRPr lang="ru-RU" sz="1000" b="1" dirty="0"/>
          </a:p>
        </p:txBody>
      </p:sp>
      <p:sp>
        <p:nvSpPr>
          <p:cNvPr id="39" name="Стрелка вниз 38"/>
          <p:cNvSpPr/>
          <p:nvPr/>
        </p:nvSpPr>
        <p:spPr>
          <a:xfrm>
            <a:off x="1038216" y="3839374"/>
            <a:ext cx="3024336" cy="544782"/>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t>Как получатель социальных гарантий</a:t>
            </a:r>
            <a:endParaRPr lang="ru-RU" sz="1000" b="1" dirty="0"/>
          </a:p>
        </p:txBody>
      </p:sp>
      <p:sp>
        <p:nvSpPr>
          <p:cNvPr id="43" name="Скругленный прямоугольник 42"/>
          <p:cNvSpPr/>
          <p:nvPr/>
        </p:nvSpPr>
        <p:spPr>
          <a:xfrm>
            <a:off x="745367" y="4491380"/>
            <a:ext cx="387764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dirty="0" smtClean="0"/>
              <a:t>Что такое бюджетный процесс?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143736" y="1071546"/>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 администрация </a:t>
            </a:r>
            <a:r>
              <a:rPr lang="ru-RU" sz="1400" dirty="0" err="1" smtClean="0"/>
              <a:t>Репьевского</a:t>
            </a:r>
            <a:r>
              <a:rPr lang="ru-RU" sz="1400" dirty="0" smtClean="0"/>
              <a:t> муниципального </a:t>
            </a:r>
            <a:r>
              <a:rPr lang="ru-RU" sz="1400" dirty="0" err="1" smtClean="0"/>
              <a:t>районаи</a:t>
            </a:r>
            <a:r>
              <a:rPr lang="ru-RU" sz="1400" dirty="0" smtClean="0"/>
              <a:t> отдел финансов </a:t>
            </a:r>
            <a:r>
              <a:rPr lang="ru-RU" sz="1400" dirty="0" err="1" smtClean="0"/>
              <a:t>Репьевского</a:t>
            </a:r>
            <a:r>
              <a:rPr lang="ru-RU" sz="1400" dirty="0" smtClean="0"/>
              <a:t>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a:t>
            </a:r>
            <a:r>
              <a:rPr lang="ru-RU" sz="1400" dirty="0" err="1" smtClean="0"/>
              <a:t>Репьевского</a:t>
            </a:r>
            <a:r>
              <a:rPr lang="ru-RU" sz="1400" dirty="0" smtClean="0"/>
              <a:t>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a:t>
            </a:r>
            <a:r>
              <a:rPr lang="ru-RU" sz="1400" dirty="0" err="1" smtClean="0"/>
              <a:t>Репьевского</a:t>
            </a:r>
            <a:r>
              <a:rPr lang="ru-RU" sz="1400" dirty="0" smtClean="0"/>
              <a:t>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a:t>
            </a:r>
            <a:r>
              <a:rPr lang="ru-RU" sz="1400" dirty="0" err="1" smtClean="0"/>
              <a:t>Репьевского</a:t>
            </a:r>
            <a:r>
              <a:rPr lang="ru-RU" sz="1400" dirty="0" smtClean="0"/>
              <a:t> муниципального района</a:t>
            </a:r>
          </a:p>
          <a:p>
            <a:pPr algn="ctr"/>
            <a:endParaRPr lang="ru-RU" dirty="0"/>
          </a:p>
        </p:txBody>
      </p:sp>
      <p:sp>
        <p:nvSpPr>
          <p:cNvPr id="7" name="Скругленный прямоугольник 6"/>
          <p:cNvSpPr/>
          <p:nvPr/>
        </p:nvSpPr>
        <p:spPr>
          <a:xfrm>
            <a:off x="1979712" y="371546"/>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Бюджетный процесс – ежегодное формирование и исполнение бюджета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939784"/>
          </a:xfrm>
        </p:spPr>
        <p:txBody>
          <a:bodyPr>
            <a:normAutofit/>
          </a:bodyPr>
          <a:lstStyle/>
          <a:p>
            <a:r>
              <a:rPr lang="ru-RU" sz="2700" b="1" dirty="0" smtClean="0"/>
              <a:t>Основные характеристики бюджетов</a:t>
            </a:r>
            <a:r>
              <a:rPr lang="ru-RU" sz="3600" b="1" dirty="0" smtClean="0"/>
              <a:t/>
            </a:r>
            <a:br>
              <a:rPr lang="ru-RU" sz="3600" b="1" dirty="0" smtClean="0"/>
            </a:br>
            <a:r>
              <a:rPr lang="ru-RU" sz="2000" dirty="0" smtClean="0"/>
              <a:t>ДОХОДЫ-РАСХОДЫ=ДЕФИЦИТ (ПРОФИЦИТ)</a:t>
            </a:r>
            <a:endParaRPr lang="ru-RU" sz="2000" dirty="0"/>
          </a:p>
        </p:txBody>
      </p:sp>
      <p:sp>
        <p:nvSpPr>
          <p:cNvPr id="3" name="Content Placeholder 2"/>
          <p:cNvSpPr>
            <a:spLocks noGrp="1"/>
          </p:cNvSpPr>
          <p:nvPr>
            <p:ph sz="half" idx="1"/>
          </p:nvPr>
        </p:nvSpPr>
        <p:spPr>
          <a:xfrm>
            <a:off x="357158" y="1142984"/>
            <a:ext cx="4038600" cy="4525963"/>
          </a:xfrm>
        </p:spPr>
        <p:txBody>
          <a:bodyPr/>
          <a:lstStyle/>
          <a:p>
            <a:pPr algn="r">
              <a:buNone/>
            </a:pPr>
            <a:r>
              <a:rPr lang="ru-RU" dirty="0" smtClean="0"/>
              <a:t>РАСХОДЫ</a:t>
            </a:r>
            <a:endParaRPr lang="ru-RU" dirty="0"/>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t>РАСХОДЫ</a:t>
            </a:r>
            <a:endParaRPr lang="ru-RU" dirty="0"/>
          </a:p>
        </p:txBody>
      </p:sp>
      <p:sp>
        <p:nvSpPr>
          <p:cNvPr id="5" name="Flowchart: Magnetic Disk 4"/>
          <p:cNvSpPr/>
          <p:nvPr/>
        </p:nvSpPr>
        <p:spPr>
          <a:xfrm>
            <a:off x="428596" y="1785926"/>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2428860" y="1571612"/>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571636"/>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643050"/>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00628" y="3429000"/>
            <a:ext cx="2071702"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dirty="0" smtClean="0"/>
              <a:t>ДОХОДЫ</a:t>
            </a:r>
            <a:endParaRPr lang="ru-RU" sz="2800" dirty="0"/>
          </a:p>
        </p:txBody>
      </p:sp>
      <p:sp>
        <p:nvSpPr>
          <p:cNvPr id="11" name="Flowchart: Process 10"/>
          <p:cNvSpPr/>
          <p:nvPr/>
        </p:nvSpPr>
        <p:spPr>
          <a:xfrm>
            <a:off x="285720" y="2928934"/>
            <a:ext cx="1857388"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dirty="0" smtClean="0"/>
              <a:t>ДОХОДЫ</a:t>
            </a:r>
            <a:endParaRPr lang="ru-RU" sz="2800" dirty="0"/>
          </a:p>
        </p:txBody>
      </p:sp>
      <p:sp>
        <p:nvSpPr>
          <p:cNvPr id="13" name="Curved Down Arrow 12"/>
          <p:cNvSpPr/>
          <p:nvPr/>
        </p:nvSpPr>
        <p:spPr>
          <a:xfrm>
            <a:off x="571472" y="1142984"/>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3000364" y="3214686"/>
            <a:ext cx="1071570"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7929586" y="2500306"/>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9823</TotalTime>
  <Words>8001</Words>
  <Application>Microsoft Office PowerPoint</Application>
  <PresentationFormat>Экран (4:3)</PresentationFormat>
  <Paragraphs>1446</Paragraphs>
  <Slides>68</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68</vt:i4>
      </vt:variant>
    </vt:vector>
  </HeadingPairs>
  <TitlesOfParts>
    <vt:vector size="74" baseType="lpstr">
      <vt:lpstr>arial</vt:lpstr>
      <vt:lpstr>arial</vt:lpstr>
      <vt:lpstr>Calibri</vt:lpstr>
      <vt:lpstr>Century Gothic</vt:lpstr>
      <vt:lpstr>Wingdings 3</vt:lpstr>
      <vt:lpstr>Легкий дым</vt:lpstr>
      <vt:lpstr>К Проекту Решения Совета народных депутатов Репьевского муниципального района Воронежской области « О бюджете Репьевского муниципального  района на 2017 год и на плановый период 2018 и 2019 годов»</vt:lpstr>
      <vt:lpstr>    «Бюджет для граждан» познакомит вас с положениями проекта основного финансового документа Репьевского муниципального района Воронежской области – решением совета народных депутатов Репьевского муниципального района Воронежской области « О проекте бюджета Репьевского муниципального района на 2017 год и на плановый период 2018 и 2019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Репьевского муниципального района.</vt:lpstr>
      <vt:lpstr>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Репьевского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Репьевского муниципального района</vt:lpstr>
      <vt:lpstr>Налог на доходы физических лиц (ставки)</vt:lpstr>
      <vt:lpstr>Налог на доходы физических лиц</vt:lpstr>
      <vt:lpstr>Местные налоги</vt:lpstr>
      <vt:lpstr>Презентация PowerPoint</vt:lpstr>
      <vt:lpstr>Презентация PowerPoint</vt:lpstr>
      <vt:lpstr>Презентация PowerPoint</vt:lpstr>
      <vt:lpstr>Структура налоговых и неналоговых доходов бюджета Репьевского муниципального района в 2017 г.</vt:lpstr>
      <vt:lpstr>Структура доходов по основным источникам их формирования на 2017 год</vt:lpstr>
      <vt:lpstr>Структура налоговых и неналоговых доходов консолидированного бюджета Репьевского муниципального района на 2017-2019 годы</vt:lpstr>
      <vt:lpstr>Структура доходов Репьевского муниципального района на 2017 год</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Расходное обязательство-это обязанность выплатить денежные средства из соответствующего бюджеты</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Репьевского муниципального района в расчете на душу населения в 2016 году</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2017-2019 годы (1)</vt:lpstr>
      <vt:lpstr>Презентация PowerPoint</vt:lpstr>
      <vt:lpstr>Структура расходов бюджета Репьевского муниципального района в 2016-2019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dohod1</cp:lastModifiedBy>
  <cp:revision>743</cp:revision>
  <cp:lastPrinted>2016-12-28T08:25:17Z</cp:lastPrinted>
  <dcterms:created xsi:type="dcterms:W3CDTF">2013-11-16T07:02:41Z</dcterms:created>
  <dcterms:modified xsi:type="dcterms:W3CDTF">2016-12-29T13:06:34Z</dcterms:modified>
</cp:coreProperties>
</file>