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95" r:id="rId8"/>
    <p:sldId id="265" r:id="rId9"/>
    <p:sldId id="273" r:id="rId10"/>
    <p:sldId id="269" r:id="rId11"/>
    <p:sldId id="297" r:id="rId12"/>
    <p:sldId id="298" r:id="rId13"/>
    <p:sldId id="300" r:id="rId14"/>
    <p:sldId id="303" r:id="rId15"/>
    <p:sldId id="304" r:id="rId16"/>
    <p:sldId id="296" r:id="rId17"/>
    <p:sldId id="270" r:id="rId18"/>
    <p:sldId id="271" r:id="rId19"/>
    <p:sldId id="272" r:id="rId20"/>
    <p:sldId id="268" r:id="rId21"/>
    <p:sldId id="275" r:id="rId22"/>
    <p:sldId id="274" r:id="rId23"/>
    <p:sldId id="276" r:id="rId24"/>
    <p:sldId id="277" r:id="rId25"/>
    <p:sldId id="278" r:id="rId26"/>
    <p:sldId id="279" r:id="rId27"/>
    <p:sldId id="281" r:id="rId28"/>
    <p:sldId id="282" r:id="rId29"/>
    <p:sldId id="292" r:id="rId30"/>
    <p:sldId id="291" r:id="rId31"/>
    <p:sldId id="290" r:id="rId32"/>
    <p:sldId id="286" r:id="rId33"/>
    <p:sldId id="287" r:id="rId34"/>
    <p:sldId id="289" r:id="rId35"/>
    <p:sldId id="29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4328153128231524"/>
          <c:w val="0.77021358267716522"/>
          <c:h val="0.8207342519685042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Sales</c:v>
                </c:pt>
              </c:strCache>
            </c:strRef>
          </c:tx>
          <c:explosion val="11"/>
          <c:dPt>
            <c:idx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.00%">
                  <c:v>0.61900000000000033</c:v>
                </c:pt>
                <c:pt idx="1">
                  <c:v>30.7</c:v>
                </c:pt>
                <c:pt idx="2">
                  <c:v>6.8</c:v>
                </c:pt>
                <c:pt idx="3">
                  <c:v>0.60000000000000031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160812266061638"/>
          <c:y val="2.4943159043023251E-2"/>
          <c:w val="0.87109026537989465"/>
          <c:h val="0.7512143033355587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Консолидированный бюджет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40665</c:v>
                </c:pt>
                <c:pt idx="1">
                  <c:v>43672</c:v>
                </c:pt>
                <c:pt idx="2">
                  <c:v>61415</c:v>
                </c:pt>
                <c:pt idx="3">
                  <c:v>54807</c:v>
                </c:pt>
                <c:pt idx="4">
                  <c:v>72293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Районный бюджет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27304</c:v>
                </c:pt>
                <c:pt idx="1">
                  <c:v>29974</c:v>
                </c:pt>
                <c:pt idx="2">
                  <c:v>42462</c:v>
                </c:pt>
                <c:pt idx="3">
                  <c:v>32599</c:v>
                </c:pt>
                <c:pt idx="4">
                  <c:v>42913</c:v>
                </c:pt>
              </c:numCache>
            </c:numRef>
          </c:val>
        </c:ser>
        <c:axId val="64969728"/>
        <c:axId val="64733952"/>
      </c:barChart>
      <c:catAx>
        <c:axId val="64969728"/>
        <c:scaling>
          <c:orientation val="minMax"/>
        </c:scaling>
        <c:axPos val="b"/>
        <c:numFmt formatCode="General" sourceLinked="1"/>
        <c:tickLblPos val="nextTo"/>
        <c:crossAx val="64733952"/>
        <c:crosses val="autoZero"/>
        <c:auto val="1"/>
        <c:lblAlgn val="ctr"/>
        <c:lblOffset val="100"/>
      </c:catAx>
      <c:valAx>
        <c:axId val="64733952"/>
        <c:scaling>
          <c:orientation val="minMax"/>
        </c:scaling>
        <c:axPos val="l"/>
        <c:majorGridlines/>
        <c:numFmt formatCode="General" sourceLinked="1"/>
        <c:tickLblPos val="nextTo"/>
        <c:crossAx val="64969728"/>
        <c:crosses val="autoZero"/>
        <c:crossBetween val="between"/>
      </c:valAx>
      <c:spPr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5911610689124925"/>
          <c:y val="8.2724630883734843E-2"/>
          <c:w val="0.27784093208742466"/>
          <c:h val="0.1757292160377959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37254839249748739"/>
          <c:y val="0.1625891523640032"/>
          <c:w val="0.62745160761155139"/>
          <c:h val="0.6842864173228361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Консолидированный бюджет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14342</c:v>
                </c:pt>
                <c:pt idx="1">
                  <c:v>15155</c:v>
                </c:pt>
                <c:pt idx="2">
                  <c:v>16436</c:v>
                </c:pt>
                <c:pt idx="3">
                  <c:v>24211</c:v>
                </c:pt>
                <c:pt idx="4">
                  <c:v>33953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Районный бюджет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10757</c:v>
                </c:pt>
                <c:pt idx="1">
                  <c:v>11366</c:v>
                </c:pt>
                <c:pt idx="2">
                  <c:v>12354</c:v>
                </c:pt>
                <c:pt idx="3">
                  <c:v>20107</c:v>
                </c:pt>
                <c:pt idx="4">
                  <c:v>28199</c:v>
                </c:pt>
              </c:numCache>
            </c:numRef>
          </c:val>
        </c:ser>
        <c:axId val="65116032"/>
        <c:axId val="65117568"/>
      </c:barChart>
      <c:catAx>
        <c:axId val="65116032"/>
        <c:scaling>
          <c:orientation val="minMax"/>
        </c:scaling>
        <c:axPos val="b"/>
        <c:numFmt formatCode="General" sourceLinked="1"/>
        <c:tickLblPos val="nextTo"/>
        <c:crossAx val="65117568"/>
        <c:crosses val="autoZero"/>
        <c:auto val="1"/>
        <c:lblAlgn val="ctr"/>
        <c:lblOffset val="100"/>
      </c:catAx>
      <c:valAx>
        <c:axId val="65117568"/>
        <c:scaling>
          <c:orientation val="minMax"/>
        </c:scaling>
        <c:axPos val="l"/>
        <c:majorGridlines/>
        <c:numFmt formatCode="General" sourceLinked="1"/>
        <c:tickLblPos val="nextTo"/>
        <c:crossAx val="65116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685904638677979"/>
          <c:y val="0.10071732296042804"/>
          <c:w val="0.33697464446638747"/>
          <c:h val="0.2588760636537154"/>
        </c:manualLayout>
      </c:layout>
    </c:legend>
    <c:plotVisOnly val="1"/>
  </c:chart>
  <c:txPr>
    <a:bodyPr/>
    <a:lstStyle/>
    <a:p>
      <a:pPr>
        <a:defRPr sz="1800">
          <a:solidFill>
            <a:schemeClr val="tx1"/>
          </a:solidFill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>
        <c:manualLayout>
          <c:layoutTarget val="inner"/>
          <c:xMode val="edge"/>
          <c:yMode val="edge"/>
          <c:x val="0.10432822867381512"/>
          <c:y val="0.10954254038466964"/>
          <c:w val="0.54350239561481328"/>
          <c:h val="0.8756427484905349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Pt>
            <c:idx val="2"/>
            <c:explosion val="1"/>
          </c:dPt>
          <c:cat>
            <c:strRef>
              <c:f>Лист1!$A$2:$A$5</c:f>
              <c:strCache>
                <c:ptCount val="4"/>
                <c:pt idx="0">
                  <c:v>1. Налог на доходы физических лиц   28199</c:v>
                </c:pt>
                <c:pt idx="1">
                  <c:v>2.Неналоговые доходы  10920</c:v>
                </c:pt>
                <c:pt idx="2">
                  <c:v>3.Налоги на совокупный доход  3602</c:v>
                </c:pt>
                <c:pt idx="3">
                  <c:v>4.Прочие налоговые доходы  192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28199</c:v>
                </c:pt>
                <c:pt idx="1">
                  <c:v>10920</c:v>
                </c:pt>
                <c:pt idx="2">
                  <c:v>3602</c:v>
                </c:pt>
                <c:pt idx="3">
                  <c:v>192</c:v>
                </c:pt>
              </c:numCache>
            </c:numRef>
          </c:val>
        </c:ser>
        <c:firstSliceAng val="0"/>
        <c:holeSize val="50"/>
      </c:doughnutChart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59477-8B07-42AC-B156-085FD9F836D5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4AD6D91-6F8B-4D02-BA2B-34918F135C80}">
      <dgm:prSet phldrT="[Text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264784</a:t>
          </a:r>
        </a:p>
        <a:p>
          <a:r>
            <a:rPr lang="ru-RU" sz="1800" b="1" dirty="0" smtClean="0">
              <a:solidFill>
                <a:schemeClr val="tx1"/>
              </a:solidFill>
            </a:rPr>
            <a:t>(100%)</a:t>
          </a:r>
          <a:endParaRPr lang="ru-RU" sz="1800" b="1" dirty="0">
            <a:solidFill>
              <a:schemeClr val="tx1"/>
            </a:solidFill>
          </a:endParaRPr>
        </a:p>
      </dgm:t>
    </dgm:pt>
    <dgm:pt modelId="{07DEE364-561E-42B2-8863-7FB5C460DCA8}" type="parTrans" cxnId="{41CE75F8-312A-413D-8600-BA0ADC33CD15}">
      <dgm:prSet/>
      <dgm:spPr/>
      <dgm:t>
        <a:bodyPr/>
        <a:lstStyle/>
        <a:p>
          <a:endParaRPr lang="ru-RU"/>
        </a:p>
      </dgm:t>
    </dgm:pt>
    <dgm:pt modelId="{58C38136-A35A-4995-9A37-53E87289AC0A}" type="sibTrans" cxnId="{41CE75F8-312A-413D-8600-BA0ADC33CD15}">
      <dgm:prSet/>
      <dgm:spPr/>
      <dgm:t>
        <a:bodyPr/>
        <a:lstStyle/>
        <a:p>
          <a:endParaRPr lang="ru-RU"/>
        </a:p>
      </dgm:t>
    </dgm:pt>
    <dgm:pt modelId="{61E4D9FC-345A-40E9-867B-122606A3B53F}">
      <dgm:prSet phldrT="[Text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221871,3 (83,8%)</a:t>
          </a:r>
          <a:endParaRPr lang="ru-RU" sz="1800" b="1" dirty="0">
            <a:solidFill>
              <a:schemeClr val="tx1"/>
            </a:solidFill>
          </a:endParaRPr>
        </a:p>
      </dgm:t>
    </dgm:pt>
    <dgm:pt modelId="{81C5544A-AD41-49A4-821C-DBB5E327977E}" type="parTrans" cxnId="{77E2F36F-96B6-472F-A807-35640FB0746C}">
      <dgm:prSet/>
      <dgm:spPr/>
      <dgm:t>
        <a:bodyPr/>
        <a:lstStyle/>
        <a:p>
          <a:endParaRPr lang="ru-RU"/>
        </a:p>
      </dgm:t>
    </dgm:pt>
    <dgm:pt modelId="{F4468371-C99C-4CE4-A2D5-153423537ED5}" type="sibTrans" cxnId="{77E2F36F-96B6-472F-A807-35640FB0746C}">
      <dgm:prSet/>
      <dgm:spPr/>
      <dgm:t>
        <a:bodyPr/>
        <a:lstStyle/>
        <a:p>
          <a:endParaRPr lang="ru-RU"/>
        </a:p>
      </dgm:t>
    </dgm:pt>
    <dgm:pt modelId="{0598839E-1D97-4B1B-B207-561DE146909A}">
      <dgm:prSet phldrT="[Text]" custT="1"/>
      <dgm:spPr/>
      <dgm:t>
        <a:bodyPr/>
        <a:lstStyle/>
        <a:p>
          <a:r>
            <a:rPr lang="ru-RU" sz="1800" b="1" dirty="0" smtClean="0"/>
            <a:t>31993,4 (12,1%)</a:t>
          </a:r>
        </a:p>
        <a:p>
          <a:endParaRPr lang="ru-RU" sz="1200" dirty="0"/>
        </a:p>
      </dgm:t>
    </dgm:pt>
    <dgm:pt modelId="{30F5FE5B-FC4A-42BF-9023-16E5AA70F524}" type="parTrans" cxnId="{7792B76D-ABDF-4E2C-910E-30580471A732}">
      <dgm:prSet/>
      <dgm:spPr/>
      <dgm:t>
        <a:bodyPr/>
        <a:lstStyle/>
        <a:p>
          <a:endParaRPr lang="ru-RU"/>
        </a:p>
      </dgm:t>
    </dgm:pt>
    <dgm:pt modelId="{24481291-1CE4-4035-B00F-1A7378EF2F1B}" type="sibTrans" cxnId="{7792B76D-ABDF-4E2C-910E-30580471A732}">
      <dgm:prSet/>
      <dgm:spPr/>
      <dgm:t>
        <a:bodyPr/>
        <a:lstStyle/>
        <a:p>
          <a:endParaRPr lang="ru-RU"/>
        </a:p>
      </dgm:t>
    </dgm:pt>
    <dgm:pt modelId="{64548C46-A2EF-43EA-BE02-F2AAA42C6CA7}">
      <dgm:prSet phldrT="[Text]" custT="1"/>
      <dgm:spPr/>
      <dgm:t>
        <a:bodyPr/>
        <a:lstStyle/>
        <a:p>
          <a:r>
            <a:rPr lang="ru-RU" sz="1800" b="1" dirty="0" smtClean="0"/>
            <a:t>10919,3 (4,1%)</a:t>
          </a:r>
          <a:endParaRPr lang="ru-RU" sz="1800" b="1" dirty="0"/>
        </a:p>
      </dgm:t>
    </dgm:pt>
    <dgm:pt modelId="{2791D15A-9257-48C7-B932-1B5140D891D7}" type="parTrans" cxnId="{1DA39FED-EA08-4F15-B5D9-F1E350211FBF}">
      <dgm:prSet/>
      <dgm:spPr/>
      <dgm:t>
        <a:bodyPr/>
        <a:lstStyle/>
        <a:p>
          <a:endParaRPr lang="ru-RU"/>
        </a:p>
      </dgm:t>
    </dgm:pt>
    <dgm:pt modelId="{9D0D5B74-16F1-4899-927B-17636D72528B}" type="sibTrans" cxnId="{1DA39FED-EA08-4F15-B5D9-F1E350211FBF}">
      <dgm:prSet/>
      <dgm:spPr/>
      <dgm:t>
        <a:bodyPr/>
        <a:lstStyle/>
        <a:p>
          <a:endParaRPr lang="ru-RU"/>
        </a:p>
      </dgm:t>
    </dgm:pt>
    <dgm:pt modelId="{EE0D8072-F24E-4051-8BC7-BEBC44A6721C}" type="pres">
      <dgm:prSet presAssocID="{28259477-8B07-42AC-B156-085FD9F836D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9EBD83-10E5-4657-ABAC-C4DC2AAAFC18}" type="pres">
      <dgm:prSet presAssocID="{28259477-8B07-42AC-B156-085FD9F836D5}" presName="comp1" presStyleCnt="0"/>
      <dgm:spPr/>
    </dgm:pt>
    <dgm:pt modelId="{E5D9FDD9-AB5B-4EAC-9EEE-E2B40068AE96}" type="pres">
      <dgm:prSet presAssocID="{28259477-8B07-42AC-B156-085FD9F836D5}" presName="circle1" presStyleLbl="node1" presStyleIdx="0" presStyleCnt="4" custLinFactNeighborX="-36812" custLinFactNeighborY="947"/>
      <dgm:spPr/>
      <dgm:t>
        <a:bodyPr/>
        <a:lstStyle/>
        <a:p>
          <a:endParaRPr lang="ru-RU"/>
        </a:p>
      </dgm:t>
    </dgm:pt>
    <dgm:pt modelId="{7B2760E3-632C-4FF4-B302-8DD08F4EF0E2}" type="pres">
      <dgm:prSet presAssocID="{28259477-8B07-42AC-B156-085FD9F836D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115694-7083-4405-8EA6-5E53B53E5DD9}" type="pres">
      <dgm:prSet presAssocID="{28259477-8B07-42AC-B156-085FD9F836D5}" presName="comp2" presStyleCnt="0"/>
      <dgm:spPr/>
    </dgm:pt>
    <dgm:pt modelId="{89B7187A-8149-44E4-97D0-872231557A9C}" type="pres">
      <dgm:prSet presAssocID="{28259477-8B07-42AC-B156-085FD9F836D5}" presName="circle2" presStyleLbl="node1" presStyleIdx="1" presStyleCnt="4" custLinFactNeighborX="-46677" custLinFactNeighborY="-140"/>
      <dgm:spPr/>
      <dgm:t>
        <a:bodyPr/>
        <a:lstStyle/>
        <a:p>
          <a:endParaRPr lang="ru-RU"/>
        </a:p>
      </dgm:t>
    </dgm:pt>
    <dgm:pt modelId="{0F16DD06-7114-4062-82F7-97C2171E6112}" type="pres">
      <dgm:prSet presAssocID="{28259477-8B07-42AC-B156-085FD9F836D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827731-D51F-4AF2-ACEE-C03F01F8B41A}" type="pres">
      <dgm:prSet presAssocID="{28259477-8B07-42AC-B156-085FD9F836D5}" presName="comp3" presStyleCnt="0"/>
      <dgm:spPr/>
    </dgm:pt>
    <dgm:pt modelId="{3B501339-0A33-42AA-8D1A-6CC969562169}" type="pres">
      <dgm:prSet presAssocID="{28259477-8B07-42AC-B156-085FD9F836D5}" presName="circle3" presStyleLbl="node1" presStyleIdx="2" presStyleCnt="4" custLinFactNeighborX="-60488" custLinFactNeighborY="-1953"/>
      <dgm:spPr/>
      <dgm:t>
        <a:bodyPr/>
        <a:lstStyle/>
        <a:p>
          <a:endParaRPr lang="ru-RU"/>
        </a:p>
      </dgm:t>
    </dgm:pt>
    <dgm:pt modelId="{D48E3DDC-FEFC-45E3-9AF8-368274059D5E}" type="pres">
      <dgm:prSet presAssocID="{28259477-8B07-42AC-B156-085FD9F836D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8623F-DB37-4634-AC70-A24F5D83C729}" type="pres">
      <dgm:prSet presAssocID="{28259477-8B07-42AC-B156-085FD9F836D5}" presName="comp4" presStyleCnt="0"/>
      <dgm:spPr/>
    </dgm:pt>
    <dgm:pt modelId="{761B96F6-4E27-4CBD-A924-14258B37F92C}" type="pres">
      <dgm:prSet presAssocID="{28259477-8B07-42AC-B156-085FD9F836D5}" presName="circle4" presStyleLbl="node1" presStyleIdx="3" presStyleCnt="4" custAng="0" custLinFactNeighborX="-92056" custLinFactNeighborY="-1631"/>
      <dgm:spPr/>
      <dgm:t>
        <a:bodyPr/>
        <a:lstStyle/>
        <a:p>
          <a:endParaRPr lang="ru-RU"/>
        </a:p>
      </dgm:t>
    </dgm:pt>
    <dgm:pt modelId="{D986C407-2239-4AB5-84AD-313F128E7D5B}" type="pres">
      <dgm:prSet presAssocID="{28259477-8B07-42AC-B156-085FD9F836D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205102-82B6-474D-9CFA-FE45D9B006A1}" type="presOf" srcId="{61E4D9FC-345A-40E9-867B-122606A3B53F}" destId="{89B7187A-8149-44E4-97D0-872231557A9C}" srcOrd="0" destOrd="0" presId="urn:microsoft.com/office/officeart/2005/8/layout/venn2"/>
    <dgm:cxn modelId="{CA3886C9-BA3D-4D59-BC76-5457D4BAF796}" type="presOf" srcId="{61E4D9FC-345A-40E9-867B-122606A3B53F}" destId="{0F16DD06-7114-4062-82F7-97C2171E6112}" srcOrd="1" destOrd="0" presId="urn:microsoft.com/office/officeart/2005/8/layout/venn2"/>
    <dgm:cxn modelId="{0D73A49A-92F3-490A-9E6B-FBEA1D83CF76}" type="presOf" srcId="{64548C46-A2EF-43EA-BE02-F2AAA42C6CA7}" destId="{761B96F6-4E27-4CBD-A924-14258B37F92C}" srcOrd="0" destOrd="0" presId="urn:microsoft.com/office/officeart/2005/8/layout/venn2"/>
    <dgm:cxn modelId="{77284BA7-27B0-42E7-9B5D-8C4AD815AACB}" type="presOf" srcId="{28259477-8B07-42AC-B156-085FD9F836D5}" destId="{EE0D8072-F24E-4051-8BC7-BEBC44A6721C}" srcOrd="0" destOrd="0" presId="urn:microsoft.com/office/officeart/2005/8/layout/venn2"/>
    <dgm:cxn modelId="{6FD70DED-C17E-4398-94E0-9AA42A9C9FB8}" type="presOf" srcId="{0598839E-1D97-4B1B-B207-561DE146909A}" destId="{3B501339-0A33-42AA-8D1A-6CC969562169}" srcOrd="0" destOrd="0" presId="urn:microsoft.com/office/officeart/2005/8/layout/venn2"/>
    <dgm:cxn modelId="{7792B76D-ABDF-4E2C-910E-30580471A732}" srcId="{28259477-8B07-42AC-B156-085FD9F836D5}" destId="{0598839E-1D97-4B1B-B207-561DE146909A}" srcOrd="2" destOrd="0" parTransId="{30F5FE5B-FC4A-42BF-9023-16E5AA70F524}" sibTransId="{24481291-1CE4-4035-B00F-1A7378EF2F1B}"/>
    <dgm:cxn modelId="{AB8C6529-77F1-4972-B36F-C336C90F97A1}" type="presOf" srcId="{64548C46-A2EF-43EA-BE02-F2AAA42C6CA7}" destId="{D986C407-2239-4AB5-84AD-313F128E7D5B}" srcOrd="1" destOrd="0" presId="urn:microsoft.com/office/officeart/2005/8/layout/venn2"/>
    <dgm:cxn modelId="{46CD1DD7-8478-408C-A345-B64BCC711DDE}" type="presOf" srcId="{C4AD6D91-6F8B-4D02-BA2B-34918F135C80}" destId="{E5D9FDD9-AB5B-4EAC-9EEE-E2B40068AE96}" srcOrd="0" destOrd="0" presId="urn:microsoft.com/office/officeart/2005/8/layout/venn2"/>
    <dgm:cxn modelId="{77E2F36F-96B6-472F-A807-35640FB0746C}" srcId="{28259477-8B07-42AC-B156-085FD9F836D5}" destId="{61E4D9FC-345A-40E9-867B-122606A3B53F}" srcOrd="1" destOrd="0" parTransId="{81C5544A-AD41-49A4-821C-DBB5E327977E}" sibTransId="{F4468371-C99C-4CE4-A2D5-153423537ED5}"/>
    <dgm:cxn modelId="{5F89BFF5-7E05-4734-A8A9-B109C5CE20B4}" type="presOf" srcId="{0598839E-1D97-4B1B-B207-561DE146909A}" destId="{D48E3DDC-FEFC-45E3-9AF8-368274059D5E}" srcOrd="1" destOrd="0" presId="urn:microsoft.com/office/officeart/2005/8/layout/venn2"/>
    <dgm:cxn modelId="{1DA39FED-EA08-4F15-B5D9-F1E350211FBF}" srcId="{28259477-8B07-42AC-B156-085FD9F836D5}" destId="{64548C46-A2EF-43EA-BE02-F2AAA42C6CA7}" srcOrd="3" destOrd="0" parTransId="{2791D15A-9257-48C7-B932-1B5140D891D7}" sibTransId="{9D0D5B74-16F1-4899-927B-17636D72528B}"/>
    <dgm:cxn modelId="{39491903-D350-4EB6-B2F5-F1117E78719E}" type="presOf" srcId="{C4AD6D91-6F8B-4D02-BA2B-34918F135C80}" destId="{7B2760E3-632C-4FF4-B302-8DD08F4EF0E2}" srcOrd="1" destOrd="0" presId="urn:microsoft.com/office/officeart/2005/8/layout/venn2"/>
    <dgm:cxn modelId="{41CE75F8-312A-413D-8600-BA0ADC33CD15}" srcId="{28259477-8B07-42AC-B156-085FD9F836D5}" destId="{C4AD6D91-6F8B-4D02-BA2B-34918F135C80}" srcOrd="0" destOrd="0" parTransId="{07DEE364-561E-42B2-8863-7FB5C460DCA8}" sibTransId="{58C38136-A35A-4995-9A37-53E87289AC0A}"/>
    <dgm:cxn modelId="{1738E30F-1748-496E-AA1A-84BF4DF0D4E6}" type="presParOf" srcId="{EE0D8072-F24E-4051-8BC7-BEBC44A6721C}" destId="{299EBD83-10E5-4657-ABAC-C4DC2AAAFC18}" srcOrd="0" destOrd="0" presId="urn:microsoft.com/office/officeart/2005/8/layout/venn2"/>
    <dgm:cxn modelId="{716086AA-35D5-43B7-B7A0-DEACF63F79A7}" type="presParOf" srcId="{299EBD83-10E5-4657-ABAC-C4DC2AAAFC18}" destId="{E5D9FDD9-AB5B-4EAC-9EEE-E2B40068AE96}" srcOrd="0" destOrd="0" presId="urn:microsoft.com/office/officeart/2005/8/layout/venn2"/>
    <dgm:cxn modelId="{2E2D8243-F13C-4F86-AA50-BE0E52EBE0CC}" type="presParOf" srcId="{299EBD83-10E5-4657-ABAC-C4DC2AAAFC18}" destId="{7B2760E3-632C-4FF4-B302-8DD08F4EF0E2}" srcOrd="1" destOrd="0" presId="urn:microsoft.com/office/officeart/2005/8/layout/venn2"/>
    <dgm:cxn modelId="{3CCCC868-4CB8-43A6-959F-F7BEF8709FFD}" type="presParOf" srcId="{EE0D8072-F24E-4051-8BC7-BEBC44A6721C}" destId="{AF115694-7083-4405-8EA6-5E53B53E5DD9}" srcOrd="1" destOrd="0" presId="urn:microsoft.com/office/officeart/2005/8/layout/venn2"/>
    <dgm:cxn modelId="{1EE22C1E-4B2F-4DE6-B14B-FF5BA2E8EE8B}" type="presParOf" srcId="{AF115694-7083-4405-8EA6-5E53B53E5DD9}" destId="{89B7187A-8149-44E4-97D0-872231557A9C}" srcOrd="0" destOrd="0" presId="urn:microsoft.com/office/officeart/2005/8/layout/venn2"/>
    <dgm:cxn modelId="{44F28771-8231-497D-ABD7-0BA0E604D58B}" type="presParOf" srcId="{AF115694-7083-4405-8EA6-5E53B53E5DD9}" destId="{0F16DD06-7114-4062-82F7-97C2171E6112}" srcOrd="1" destOrd="0" presId="urn:microsoft.com/office/officeart/2005/8/layout/venn2"/>
    <dgm:cxn modelId="{F0DF4B71-10D4-4420-A032-9D55DFFACA7C}" type="presParOf" srcId="{EE0D8072-F24E-4051-8BC7-BEBC44A6721C}" destId="{5E827731-D51F-4AF2-ACEE-C03F01F8B41A}" srcOrd="2" destOrd="0" presId="urn:microsoft.com/office/officeart/2005/8/layout/venn2"/>
    <dgm:cxn modelId="{EE24654C-CD9E-460D-BC9F-423316500D14}" type="presParOf" srcId="{5E827731-D51F-4AF2-ACEE-C03F01F8B41A}" destId="{3B501339-0A33-42AA-8D1A-6CC969562169}" srcOrd="0" destOrd="0" presId="urn:microsoft.com/office/officeart/2005/8/layout/venn2"/>
    <dgm:cxn modelId="{1B7AA113-2899-40C9-A8B2-9E0F21DE4265}" type="presParOf" srcId="{5E827731-D51F-4AF2-ACEE-C03F01F8B41A}" destId="{D48E3DDC-FEFC-45E3-9AF8-368274059D5E}" srcOrd="1" destOrd="0" presId="urn:microsoft.com/office/officeart/2005/8/layout/venn2"/>
    <dgm:cxn modelId="{ECA53BAC-522E-4933-93D4-5B1CC2BD7935}" type="presParOf" srcId="{EE0D8072-F24E-4051-8BC7-BEBC44A6721C}" destId="{D388623F-DB37-4634-AC70-A24F5D83C729}" srcOrd="3" destOrd="0" presId="urn:microsoft.com/office/officeart/2005/8/layout/venn2"/>
    <dgm:cxn modelId="{1D158E3A-92C3-4819-BCB6-BAFC87D046AE}" type="presParOf" srcId="{D388623F-DB37-4634-AC70-A24F5D83C729}" destId="{761B96F6-4E27-4CBD-A924-14258B37F92C}" srcOrd="0" destOrd="0" presId="urn:microsoft.com/office/officeart/2005/8/layout/venn2"/>
    <dgm:cxn modelId="{823B0F38-D2C1-48A3-9B26-3FE5F274BAD9}" type="presParOf" srcId="{D388623F-DB37-4634-AC70-A24F5D83C729}" destId="{D986C407-2239-4AB5-84AD-313F128E7D5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D9FDD9-AB5B-4EAC-9EEE-E2B40068AE96}">
      <dsp:nvSpPr>
        <dsp:cNvPr id="0" name=""/>
        <dsp:cNvSpPr/>
      </dsp:nvSpPr>
      <dsp:spPr>
        <a:xfrm>
          <a:off x="185721" y="0"/>
          <a:ext cx="4525963" cy="452596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264784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(100%)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815972" y="226298"/>
        <a:ext cx="1265459" cy="678894"/>
      </dsp:txXfrm>
    </dsp:sp>
    <dsp:sp modelId="{89B7187A-8149-44E4-97D0-872231557A9C}">
      <dsp:nvSpPr>
        <dsp:cNvPr id="0" name=""/>
        <dsp:cNvSpPr/>
      </dsp:nvSpPr>
      <dsp:spPr>
        <a:xfrm>
          <a:off x="614347" y="900123"/>
          <a:ext cx="3620770" cy="3620770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221871,3 (83,8%)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792003" y="1117369"/>
        <a:ext cx="1265459" cy="651738"/>
      </dsp:txXfrm>
    </dsp:sp>
    <dsp:sp modelId="{3B501339-0A33-42AA-8D1A-6CC969562169}">
      <dsp:nvSpPr>
        <dsp:cNvPr id="0" name=""/>
        <dsp:cNvSpPr/>
      </dsp:nvSpPr>
      <dsp:spPr>
        <a:xfrm>
          <a:off x="1114412" y="1757349"/>
          <a:ext cx="2715577" cy="2715577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31993,4 (12,1%)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1839471" y="1961018"/>
        <a:ext cx="1265459" cy="611005"/>
      </dsp:txXfrm>
    </dsp:sp>
    <dsp:sp modelId="{761B96F6-4E27-4CBD-A924-14258B37F92C}">
      <dsp:nvSpPr>
        <dsp:cNvPr id="0" name=""/>
        <dsp:cNvSpPr/>
      </dsp:nvSpPr>
      <dsp:spPr>
        <a:xfrm>
          <a:off x="1543039" y="2686050"/>
          <a:ext cx="1810385" cy="181038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10919,3 (4,1%)</a:t>
          </a:r>
          <a:endParaRPr lang="ru-RU" sz="1800" b="1" kern="1200" dirty="0"/>
        </a:p>
      </dsp:txBody>
      <dsp:txXfrm>
        <a:off x="1808163" y="3138646"/>
        <a:ext cx="1280135" cy="905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0.64062</cdr:x>
      <cdr:y>0.72071</cdr:y>
    </cdr:from>
    <cdr:to>
      <cdr:x>0.84062</cdr:x>
      <cdr:y>0.84376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928958" y="2928958"/>
          <a:ext cx="914400" cy="500066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61,9 %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</cdr:x>
      <cdr:y>0.17578</cdr:y>
    </cdr:from>
    <cdr:to>
      <cdr:x>0.2</cdr:x>
      <cdr:y>0.29883</cdr:y>
    </cdr:to>
    <cdr:sp macro="" textlink="">
      <cdr:nvSpPr>
        <cdr:cNvPr id="3" name="Oval 2"/>
        <cdr:cNvSpPr/>
      </cdr:nvSpPr>
      <cdr:spPr>
        <a:xfrm xmlns:a="http://schemas.openxmlformats.org/drawingml/2006/main">
          <a:off x="0" y="714380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30,7 %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0.25</cdr:x>
      <cdr:y>0.10547</cdr:y>
    </cdr:from>
    <cdr:to>
      <cdr:x>0.45</cdr:x>
      <cdr:y>0.22852</cdr:y>
    </cdr:to>
    <cdr:sp macro="" textlink="">
      <cdr:nvSpPr>
        <cdr:cNvPr id="4" name="Oval 3"/>
        <cdr:cNvSpPr/>
      </cdr:nvSpPr>
      <cdr:spPr>
        <a:xfrm xmlns:a="http://schemas.openxmlformats.org/drawingml/2006/main">
          <a:off x="1143008" y="428628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4"/>
        </a:lnRef>
        <a:fillRef xmlns:a="http://schemas.openxmlformats.org/drawingml/2006/main" idx="3">
          <a:schemeClr val="accent4"/>
        </a:fillRef>
        <a:effectRef xmlns:a="http://schemas.openxmlformats.org/drawingml/2006/main" idx="3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6,8 %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</cdr:x>
      <cdr:y>0.14063</cdr:y>
    </cdr:from>
    <cdr:to>
      <cdr:x>0.69999</cdr:x>
      <cdr:y>0.26367</cdr:y>
    </cdr:to>
    <cdr:sp macro="" textlink="">
      <cdr:nvSpPr>
        <cdr:cNvPr id="5" name="Oval 4"/>
        <cdr:cNvSpPr/>
      </cdr:nvSpPr>
      <cdr:spPr>
        <a:xfrm xmlns:a="http://schemas.openxmlformats.org/drawingml/2006/main">
          <a:off x="2286016" y="571504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0,6 %</a:t>
          </a:r>
          <a:endParaRPr lang="ru-RU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0.39062</cdr:x>
      <cdr:y>0.6504</cdr:y>
    </cdr:from>
    <cdr:to>
      <cdr:x>0.64062</cdr:x>
      <cdr:y>0.75586</cdr:y>
    </cdr:to>
    <cdr:sp macro="" textlink="">
      <cdr:nvSpPr>
        <cdr:cNvPr id="7" name="Straight Arrow Connector 6"/>
        <cdr:cNvSpPr/>
      </cdr:nvSpPr>
      <cdr:spPr>
        <a:xfrm xmlns:a="http://schemas.openxmlformats.org/drawingml/2006/main" flipH="1" flipV="1">
          <a:off x="1785950" y="2643206"/>
          <a:ext cx="1143008" cy="4286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/>
        </a:p>
      </cdr:txBody>
    </cdr:sp>
  </cdr:relSizeAnchor>
  <cdr:relSizeAnchor xmlns:cdr="http://schemas.openxmlformats.org/drawingml/2006/chartDrawing">
    <cdr:from>
      <cdr:x>0.125</cdr:x>
      <cdr:y>0.29883</cdr:y>
    </cdr:from>
    <cdr:to>
      <cdr:x>0.25</cdr:x>
      <cdr:y>0.36914</cdr:y>
    </cdr:to>
    <cdr:sp macro="" textlink="">
      <cdr:nvSpPr>
        <cdr:cNvPr id="9" name="Straight Arrow Connector 8"/>
        <cdr:cNvSpPr/>
      </cdr:nvSpPr>
      <cdr:spPr>
        <a:xfrm xmlns:a="http://schemas.openxmlformats.org/drawingml/2006/main">
          <a:off x="571504" y="1214446"/>
          <a:ext cx="571504" cy="28575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0.34375</cdr:x>
      <cdr:y>0.22222</cdr:y>
    </cdr:from>
    <cdr:to>
      <cdr:x>0.375</cdr:x>
      <cdr:y>0.36508</cdr:y>
    </cdr:to>
    <cdr:sp macro="" textlink="">
      <cdr:nvSpPr>
        <cdr:cNvPr id="11" name="Straight Arrow Connector 10"/>
        <cdr:cNvSpPr/>
      </cdr:nvSpPr>
      <cdr:spPr>
        <a:xfrm xmlns:a="http://schemas.openxmlformats.org/drawingml/2006/main">
          <a:off x="1571636" y="1000132"/>
          <a:ext cx="142876" cy="64294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0.40625</cdr:x>
      <cdr:y>0.25397</cdr:y>
    </cdr:from>
    <cdr:to>
      <cdr:x>0.5625</cdr:x>
      <cdr:y>0.39683</cdr:y>
    </cdr:to>
    <cdr:sp macro="" textlink="">
      <cdr:nvSpPr>
        <cdr:cNvPr id="13" name="Straight Arrow Connector 12"/>
        <cdr:cNvSpPr/>
      </cdr:nvSpPr>
      <cdr:spPr>
        <a:xfrm xmlns:a="http://schemas.openxmlformats.org/drawingml/2006/main" flipH="1">
          <a:off x="1857388" y="1143008"/>
          <a:ext cx="714380" cy="64294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0.99965</cdr:x>
      <cdr:y>0.39683</cdr:y>
    </cdr:from>
    <cdr:to>
      <cdr:x>1</cdr:x>
      <cdr:y>0.39718</cdr:y>
    </cdr:to>
    <cdr:sp macro="" textlink="">
      <cdr:nvSpPr>
        <cdr:cNvPr id="14" name="Straight Arrow Connector 13"/>
        <cdr:cNvSpPr/>
      </cdr:nvSpPr>
      <cdr:spPr>
        <a:xfrm xmlns:a="http://schemas.openxmlformats.org/drawingml/2006/main" rot="5400000" flipH="1" flipV="1">
          <a:off x="4643470" y="1785950"/>
          <a:ext cx="1588" cy="158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0.28125</cdr:x>
      <cdr:y>0.39683</cdr:y>
    </cdr:from>
    <cdr:to>
      <cdr:x>1</cdr:x>
      <cdr:y>0.42857</cdr:y>
    </cdr:to>
    <cdr:sp macro="" textlink="">
      <cdr:nvSpPr>
        <cdr:cNvPr id="16" name="Straight Arrow Connector 15"/>
        <cdr:cNvSpPr/>
      </cdr:nvSpPr>
      <cdr:spPr>
        <a:xfrm xmlns:a="http://schemas.openxmlformats.org/drawingml/2006/main" flipH="1" flipV="1">
          <a:off x="1285884" y="1785950"/>
          <a:ext cx="3286180" cy="14287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0.59701</cdr:x>
      <cdr:y>0.20635</cdr:y>
    </cdr:from>
    <cdr:to>
      <cdr:x>1</cdr:x>
      <cdr:y>0.39683</cdr:y>
    </cdr:to>
    <cdr:sp macro="" textlink="">
      <cdr:nvSpPr>
        <cdr:cNvPr id="18" name="Straight Arrow Connector 17"/>
        <cdr:cNvSpPr/>
      </cdr:nvSpPr>
      <cdr:spPr>
        <a:xfrm xmlns:a="http://schemas.openxmlformats.org/drawingml/2006/main" flipH="1">
          <a:off x="2857520" y="928694"/>
          <a:ext cx="1928826" cy="8572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0.53482</cdr:x>
      <cdr:y>0.32941</cdr:y>
    </cdr:from>
    <cdr:to>
      <cdr:x>0.6351</cdr:x>
      <cdr:y>0.4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32" y="2000245"/>
          <a:ext cx="857256" cy="428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42462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0.49669</cdr:x>
      <cdr:y>0.46057</cdr:y>
    </cdr:from>
    <cdr:to>
      <cdr:x>0.62384</cdr:x>
      <cdr:y>0.64227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1900" y="23177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0.58496</cdr:x>
      <cdr:y>0.16471</cdr:y>
    </cdr:from>
    <cdr:to>
      <cdr:x>0.75209</cdr:x>
      <cdr:y>0.31765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00628" y="1000153"/>
          <a:ext cx="1428760" cy="9286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   </a:t>
          </a:r>
        </a:p>
        <a:p xmlns:a="http://schemas.openxmlformats.org/drawingml/2006/main">
          <a:r>
            <a:rPr lang="ru-RU" sz="1800" b="1" dirty="0" smtClean="0"/>
            <a:t>         </a:t>
          </a:r>
          <a:r>
            <a:rPr lang="ru-RU" sz="1800" b="1" dirty="0" smtClean="0">
              <a:solidFill>
                <a:srgbClr val="FF0000"/>
              </a:solidFill>
            </a:rPr>
            <a:t>54807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0.70195</cdr:x>
      <cdr:y>0.30588</cdr:y>
    </cdr:from>
    <cdr:to>
      <cdr:x>0.90251</cdr:x>
      <cdr:y>0.45883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00792" y="1857388"/>
          <a:ext cx="1714512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 smtClean="0"/>
        </a:p>
        <a:p xmlns:a="http://schemas.openxmlformats.org/drawingml/2006/main">
          <a:endParaRPr lang="ru-RU" sz="1800" b="1" dirty="0"/>
        </a:p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32599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0.52646</cdr:x>
      <cdr:y>0.2</cdr:y>
    </cdr:from>
    <cdr:to>
      <cdr:x>0.63343</cdr:x>
      <cdr:y>0.35059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500594" y="121444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0.46797</cdr:x>
      <cdr:y>0.15294</cdr:y>
    </cdr:from>
    <cdr:to>
      <cdr:x>0.61671</cdr:x>
      <cdr:y>0.22353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000528" y="928694"/>
          <a:ext cx="127159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61415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0.29248</cdr:x>
      <cdr:y>0.31765</cdr:y>
    </cdr:from>
    <cdr:to>
      <cdr:x>0.40112</cdr:x>
      <cdr:y>0.38824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500330" y="1928826"/>
          <a:ext cx="92869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43672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0.35933</cdr:x>
      <cdr:y>0.4353</cdr:y>
    </cdr:from>
    <cdr:to>
      <cdr:x>0.45961</cdr:x>
      <cdr:y>0.51765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071834" y="2643206"/>
          <a:ext cx="85725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29974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0.11699</cdr:x>
      <cdr:y>0.34118</cdr:y>
    </cdr:from>
    <cdr:to>
      <cdr:x>0.22563</cdr:x>
      <cdr:y>0.42353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00132" y="2071702"/>
          <a:ext cx="92869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40665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0.18384</cdr:x>
      <cdr:y>0.47059</cdr:y>
    </cdr:from>
    <cdr:to>
      <cdr:x>0.29248</cdr:x>
      <cdr:y>0.54118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571636" y="2857520"/>
          <a:ext cx="92869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27304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0.81059</cdr:x>
      <cdr:y>0.04706</cdr:y>
    </cdr:from>
    <cdr:to>
      <cdr:x>0.92758</cdr:x>
      <cdr:y>0.11765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929486" y="285752"/>
          <a:ext cx="100013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72532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0.87744</cdr:x>
      <cdr:y>0.31765</cdr:y>
    </cdr:from>
    <cdr:to>
      <cdr:x>1</cdr:x>
      <cdr:y>0.41177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500990" y="1928826"/>
          <a:ext cx="1047736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42913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0.35097</cdr:x>
      <cdr:y>0.21177</cdr:y>
    </cdr:from>
    <cdr:to>
      <cdr:x>0.45794</cdr:x>
      <cdr:y>0.29412</cdr:y>
    </cdr:to>
    <cdr:sp macro="" textlink="">
      <cdr:nvSpPr>
        <cdr:cNvPr id="17" name="Oval 16"/>
        <cdr:cNvSpPr/>
      </cdr:nvSpPr>
      <cdr:spPr>
        <a:xfrm xmlns:a="http://schemas.openxmlformats.org/drawingml/2006/main">
          <a:off x="3000364" y="1285884"/>
          <a:ext cx="914400" cy="500066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140,6 %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0.1922</cdr:x>
      <cdr:y>0.28235</cdr:y>
    </cdr:from>
    <cdr:to>
      <cdr:x>0.29916</cdr:x>
      <cdr:y>0.36471</cdr:y>
    </cdr:to>
    <cdr:sp macro="" textlink="">
      <cdr:nvSpPr>
        <cdr:cNvPr id="18" name="Oval 17"/>
        <cdr:cNvSpPr/>
      </cdr:nvSpPr>
      <cdr:spPr>
        <a:xfrm xmlns:a="http://schemas.openxmlformats.org/drawingml/2006/main">
          <a:off x="1643042" y="1714512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107,4 %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0.55153</cdr:x>
      <cdr:y>0.14118</cdr:y>
    </cdr:from>
    <cdr:to>
      <cdr:x>0.65849</cdr:x>
      <cdr:y>0.22353</cdr:y>
    </cdr:to>
    <cdr:sp macro="" textlink="">
      <cdr:nvSpPr>
        <cdr:cNvPr id="19" name="Oval 18"/>
        <cdr:cNvSpPr/>
      </cdr:nvSpPr>
      <cdr:spPr>
        <a:xfrm xmlns:a="http://schemas.openxmlformats.org/drawingml/2006/main">
          <a:off x="4714876" y="857256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89,2%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0.7103</cdr:x>
      <cdr:y>0.11765</cdr:y>
    </cdr:from>
    <cdr:to>
      <cdr:x>0.81727</cdr:x>
      <cdr:y>0.2</cdr:y>
    </cdr:to>
    <cdr:sp macro="" textlink="">
      <cdr:nvSpPr>
        <cdr:cNvPr id="20" name="Oval 19"/>
        <cdr:cNvSpPr/>
      </cdr:nvSpPr>
      <cdr:spPr>
        <a:xfrm xmlns:a="http://schemas.openxmlformats.org/drawingml/2006/main">
          <a:off x="6072198" y="714380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132,3 %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0.24234</cdr:x>
      <cdr:y>0.41177</cdr:y>
    </cdr:from>
    <cdr:to>
      <cdr:x>0.3493</cdr:x>
      <cdr:y>0.49412</cdr:y>
    </cdr:to>
    <cdr:sp macro="" textlink="">
      <cdr:nvSpPr>
        <cdr:cNvPr id="21" name="Oval 20"/>
        <cdr:cNvSpPr/>
      </cdr:nvSpPr>
      <cdr:spPr>
        <a:xfrm xmlns:a="http://schemas.openxmlformats.org/drawingml/2006/main">
          <a:off x="2071670" y="2500330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ysClr val="windowText" lastClr="000000"/>
              </a:solidFill>
            </a:rPr>
            <a:t>109,8 %</a:t>
          </a:r>
          <a:endParaRPr lang="ru-RU" b="1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0.41782</cdr:x>
      <cdr:y>0.37647</cdr:y>
    </cdr:from>
    <cdr:to>
      <cdr:x>0.52479</cdr:x>
      <cdr:y>0.45883</cdr:y>
    </cdr:to>
    <cdr:sp macro="" textlink="">
      <cdr:nvSpPr>
        <cdr:cNvPr id="22" name="Oval 21"/>
        <cdr:cNvSpPr/>
      </cdr:nvSpPr>
      <cdr:spPr>
        <a:xfrm xmlns:a="http://schemas.openxmlformats.org/drawingml/2006/main">
          <a:off x="3571868" y="2286016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ysClr val="windowText" lastClr="000000"/>
              </a:solidFill>
            </a:rPr>
            <a:t>141,7 %</a:t>
          </a:r>
          <a:endParaRPr lang="ru-RU" b="1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0.58496</cdr:x>
      <cdr:y>0.4</cdr:y>
    </cdr:from>
    <cdr:to>
      <cdr:x>0.69192</cdr:x>
      <cdr:y>0.48235</cdr:y>
    </cdr:to>
    <cdr:sp macro="" textlink="">
      <cdr:nvSpPr>
        <cdr:cNvPr id="23" name="Oval 22"/>
        <cdr:cNvSpPr/>
      </cdr:nvSpPr>
      <cdr:spPr>
        <a:xfrm xmlns:a="http://schemas.openxmlformats.org/drawingml/2006/main">
          <a:off x="5000628" y="2428892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ysClr val="windowText" lastClr="000000"/>
              </a:solidFill>
            </a:rPr>
            <a:t>76,8 %</a:t>
          </a:r>
          <a:endParaRPr lang="ru-RU" b="1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0.77716</cdr:x>
      <cdr:y>0.42353</cdr:y>
    </cdr:from>
    <cdr:to>
      <cdr:x>0.88412</cdr:x>
      <cdr:y>0.50588</cdr:y>
    </cdr:to>
    <cdr:sp macro="" textlink="">
      <cdr:nvSpPr>
        <cdr:cNvPr id="24" name="Oval 23"/>
        <cdr:cNvSpPr/>
      </cdr:nvSpPr>
      <cdr:spPr>
        <a:xfrm xmlns:a="http://schemas.openxmlformats.org/drawingml/2006/main">
          <a:off x="6643702" y="2571768"/>
          <a:ext cx="914400" cy="500066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0">
          <a:schemeClr val="accent6"/>
        </a:lnRef>
        <a:fillRef xmlns:a="http://schemas.openxmlformats.org/drawingml/2006/main" idx="3">
          <a:schemeClr val="accent6"/>
        </a:fillRef>
        <a:effectRef xmlns:a="http://schemas.openxmlformats.org/drawingml/2006/main" idx="3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r>
            <a:rPr lang="ru-RU" b="1" dirty="0" smtClean="0">
              <a:solidFill>
                <a:sysClr val="windowText" lastClr="000000"/>
              </a:solidFill>
            </a:rPr>
            <a:t>131,6 %</a:t>
          </a:r>
          <a:endParaRPr lang="ru-RU" b="1" dirty="0">
            <a:solidFill>
              <a:sysClr val="windowText" lastClr="00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0.49324</cdr:x>
      <cdr:y>0.51471</cdr:y>
    </cdr:from>
    <cdr:to>
      <cdr:x>0.60473</cdr:x>
      <cdr:y>0.62828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6660" y="2500330"/>
          <a:ext cx="785818" cy="5516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15155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0.49669</cdr:x>
      <cdr:y>0.47477</cdr:y>
    </cdr:from>
    <cdr:to>
      <cdr:x>0.62384</cdr:x>
      <cdr:y>0.60253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1898" y="2389214"/>
          <a:ext cx="914387" cy="642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0.56419</cdr:x>
      <cdr:y>0.50316</cdr:y>
    </cdr:from>
    <cdr:to>
      <cdr:x>0.74504</cdr:x>
      <cdr:y>0.60253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76726" y="2444243"/>
          <a:ext cx="1274733" cy="4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   </a:t>
          </a:r>
          <a:r>
            <a:rPr lang="ru-RU" sz="1800" b="1" dirty="0" smtClean="0">
              <a:solidFill>
                <a:srgbClr val="FF0000"/>
              </a:solidFill>
            </a:rPr>
            <a:t>16436</a:t>
          </a:r>
        </a:p>
      </cdr:txBody>
    </cdr:sp>
  </cdr:relSizeAnchor>
  <cdr:relSizeAnchor xmlns:cdr="http://schemas.openxmlformats.org/drawingml/2006/chartDrawing">
    <cdr:from>
      <cdr:x>0.77703</cdr:x>
      <cdr:y>0.08824</cdr:y>
    </cdr:from>
    <cdr:to>
      <cdr:x>0.96006</cdr:x>
      <cdr:y>0.27941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76924" y="428628"/>
          <a:ext cx="1290151" cy="928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 smtClean="0"/>
        </a:p>
        <a:p xmlns:a="http://schemas.openxmlformats.org/drawingml/2006/main">
          <a:endParaRPr lang="ru-RU" sz="1800" b="1" dirty="0"/>
        </a:p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  33953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0.50662</cdr:x>
      <cdr:y>0.50316</cdr:y>
    </cdr:from>
    <cdr:to>
      <cdr:x>0.60596</cdr:x>
      <cdr:y>0.61672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43338" y="2532090"/>
          <a:ext cx="714380" cy="5714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0.47682</cdr:x>
      <cdr:y>0.47477</cdr:y>
    </cdr:from>
    <cdr:to>
      <cdr:x>0.60596</cdr:x>
      <cdr:y>0.61672</cdr:y>
    </cdr:to>
    <cdr:sp macro="" textlink="">
      <cdr:nvSpPr>
        <cdr:cNvPr id="7" name="TextBox 2"/>
        <cdr:cNvSpPr txBox="1"/>
      </cdr:nvSpPr>
      <cdr:spPr>
        <a:xfrm xmlns:a="http://schemas.openxmlformats.org/drawingml/2006/main">
          <a:off x="3429024" y="2389214"/>
          <a:ext cx="928693" cy="714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0.71523</cdr:x>
      <cdr:y>0.27603</cdr:y>
    </cdr:from>
    <cdr:to>
      <cdr:x>0.81457</cdr:x>
      <cdr:y>0.38959</cdr:y>
    </cdr:to>
    <cdr:sp macro="" textlink="">
      <cdr:nvSpPr>
        <cdr:cNvPr id="8" name="TextBox 3"/>
        <cdr:cNvSpPr txBox="1"/>
      </cdr:nvSpPr>
      <cdr:spPr>
        <a:xfrm xmlns:a="http://schemas.openxmlformats.org/drawingml/2006/main">
          <a:off x="5143536" y="1389082"/>
          <a:ext cx="714380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smtClean="0"/>
            <a:t>   </a:t>
          </a:r>
          <a:endParaRPr lang="ru-RU" sz="1800" b="1" dirty="0" smtClean="0"/>
        </a:p>
      </cdr:txBody>
    </cdr:sp>
  </cdr:relSizeAnchor>
  <cdr:relSizeAnchor xmlns:cdr="http://schemas.openxmlformats.org/drawingml/2006/chartDrawing">
    <cdr:from>
      <cdr:x>0.88079</cdr:x>
      <cdr:y>0.10568</cdr:y>
    </cdr:from>
    <cdr:to>
      <cdr:x>1</cdr:x>
      <cdr:y>0.31577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6208301" y="513371"/>
          <a:ext cx="840259" cy="1020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 smtClean="0"/>
        </a:p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0.13908</cdr:x>
      <cdr:y>0.12776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0" y="0"/>
          <a:ext cx="1000181" cy="642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800" b="1" dirty="0" smtClean="0"/>
            <a:t>   </a:t>
          </a:r>
        </a:p>
      </cdr:txBody>
    </cdr:sp>
  </cdr:relSizeAnchor>
  <cdr:relSizeAnchor xmlns:cdr="http://schemas.openxmlformats.org/drawingml/2006/chartDrawing">
    <cdr:from>
      <cdr:x>0.68581</cdr:x>
      <cdr:y>0.3612</cdr:y>
    </cdr:from>
    <cdr:to>
      <cdr:x>0.89073</cdr:x>
      <cdr:y>0.46057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833982" y="1754632"/>
          <a:ext cx="1444383" cy="4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24211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0.87027</cdr:x>
      <cdr:y>0.33824</cdr:y>
    </cdr:from>
    <cdr:to>
      <cdr:x>1</cdr:x>
      <cdr:y>0.52647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6477056" y="16430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0.4223</cdr:x>
      <cdr:y>0.66176</cdr:y>
    </cdr:from>
    <cdr:to>
      <cdr:x>0.4527</cdr:x>
      <cdr:y>0.67647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976594" y="3214710"/>
          <a:ext cx="214314" cy="714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0.52365</cdr:x>
      <cdr:y>0.58824</cdr:y>
    </cdr:from>
    <cdr:to>
      <cdr:x>0.63514</cdr:x>
      <cdr:y>0.66176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690974" y="2857520"/>
          <a:ext cx="78581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</a:rPr>
            <a:t>11366</a:t>
          </a:r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0.72973</cdr:x>
      <cdr:y>0.44118</cdr:y>
    </cdr:from>
    <cdr:to>
      <cdr:x>0.92789</cdr:x>
      <cdr:y>0.54055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5143536" y="2143140"/>
          <a:ext cx="1396747" cy="4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800" b="1" dirty="0" smtClean="0">
              <a:solidFill>
                <a:schemeClr val="tx1"/>
              </a:solidFill>
            </a:rPr>
            <a:t>20107</a:t>
          </a:r>
          <a:endParaRPr lang="ru-RU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0.20492</cdr:x>
      <cdr:y>0.09937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0" y="0"/>
          <a:ext cx="1444383" cy="4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dirty="0">
            <a:solidFill>
              <a:srgbClr val="FF0000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0.55208</cdr:x>
      <cdr:y>0.10417</cdr:y>
    </cdr:from>
    <cdr:to>
      <cdr:x>0.64655</cdr:x>
      <cdr:y>0.24623</cdr:y>
    </cdr:to>
    <cdr:sp macro="" textlink="">
      <cdr:nvSpPr>
        <cdr:cNvPr id="2" name="Flowchart: Connector 1"/>
        <cdr:cNvSpPr/>
      </cdr:nvSpPr>
      <cdr:spPr>
        <a:xfrm xmlns:a="http://schemas.openxmlformats.org/drawingml/2006/main">
          <a:off x="4575012" y="535812"/>
          <a:ext cx="782838" cy="730672"/>
        </a:xfrm>
        <a:prstGeom xmlns:a="http://schemas.openxmlformats.org/drawingml/2006/main" prst="flowChartConnector">
          <a:avLst/>
        </a:pr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65,7%</a:t>
          </a:r>
          <a:endParaRPr lang="ru-RU" dirty="0"/>
        </a:p>
      </cdr:txBody>
    </cdr:sp>
  </cdr:relSizeAnchor>
  <cdr:relSizeAnchor xmlns:cdr="http://schemas.openxmlformats.org/drawingml/2006/chartDrawing">
    <cdr:from>
      <cdr:x>0</cdr:x>
      <cdr:y>0.70397</cdr:y>
    </cdr:from>
    <cdr:to>
      <cdr:x>0.09091</cdr:x>
      <cdr:y>0.84416</cdr:y>
    </cdr:to>
    <cdr:sp macro="" textlink="">
      <cdr:nvSpPr>
        <cdr:cNvPr id="3" name="Flowchart: Connector 2"/>
        <cdr:cNvSpPr/>
      </cdr:nvSpPr>
      <cdr:spPr>
        <a:xfrm xmlns:a="http://schemas.openxmlformats.org/drawingml/2006/main">
          <a:off x="0" y="3872346"/>
          <a:ext cx="785818" cy="771148"/>
        </a:xfrm>
        <a:prstGeom xmlns:a="http://schemas.openxmlformats.org/drawingml/2006/main" prst="flowChartConnector">
          <a:avLst/>
        </a:pr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25,4%</a:t>
          </a:r>
          <a:endParaRPr lang="ru-RU" dirty="0"/>
        </a:p>
      </cdr:txBody>
    </cdr:sp>
  </cdr:relSizeAnchor>
  <cdr:relSizeAnchor xmlns:cdr="http://schemas.openxmlformats.org/drawingml/2006/chartDrawing">
    <cdr:from>
      <cdr:x>0.00826</cdr:x>
      <cdr:y>0.04735</cdr:y>
    </cdr:from>
    <cdr:to>
      <cdr:x>0.09917</cdr:x>
      <cdr:y>0.18309</cdr:y>
    </cdr:to>
    <cdr:sp macro="" textlink="">
      <cdr:nvSpPr>
        <cdr:cNvPr id="4" name="Flowchart: Connector 3"/>
        <cdr:cNvSpPr/>
      </cdr:nvSpPr>
      <cdr:spPr>
        <a:xfrm xmlns:a="http://schemas.openxmlformats.org/drawingml/2006/main">
          <a:off x="71439" y="260459"/>
          <a:ext cx="785817" cy="746669"/>
        </a:xfrm>
        <a:prstGeom xmlns:a="http://schemas.openxmlformats.org/drawingml/2006/main" prst="flowChartConnector">
          <a:avLst/>
        </a:pr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8,4%</a:t>
          </a:r>
          <a:endParaRPr lang="ru-RU" dirty="0"/>
        </a:p>
      </cdr:txBody>
    </cdr:sp>
  </cdr:relSizeAnchor>
  <cdr:relSizeAnchor xmlns:cdr="http://schemas.openxmlformats.org/drawingml/2006/chartDrawing">
    <cdr:from>
      <cdr:x>0.12397</cdr:x>
      <cdr:y>0</cdr:y>
    </cdr:from>
    <cdr:to>
      <cdr:x>0.21488</cdr:x>
      <cdr:y>0.13889</cdr:y>
    </cdr:to>
    <cdr:sp macro="" textlink="">
      <cdr:nvSpPr>
        <cdr:cNvPr id="5" name="Flowchart: Connector 4"/>
        <cdr:cNvSpPr/>
      </cdr:nvSpPr>
      <cdr:spPr>
        <a:xfrm xmlns:a="http://schemas.openxmlformats.org/drawingml/2006/main">
          <a:off x="1071570" y="0"/>
          <a:ext cx="785818" cy="763996"/>
        </a:xfrm>
        <a:prstGeom xmlns:a="http://schemas.openxmlformats.org/drawingml/2006/main" prst="flowChartConnector">
          <a:avLst/>
        </a:pr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/>
            <a:t>0,5%</a:t>
          </a:r>
          <a:endParaRPr lang="ru-RU" dirty="0"/>
        </a:p>
      </cdr:txBody>
    </cdr:sp>
  </cdr:relSizeAnchor>
  <cdr:relSizeAnchor xmlns:cdr="http://schemas.openxmlformats.org/drawingml/2006/chartDrawing">
    <cdr:from>
      <cdr:x>0.11207</cdr:x>
      <cdr:y>0.41667</cdr:y>
    </cdr:from>
    <cdr:to>
      <cdr:x>0.22241</cdr:x>
      <cdr:y>0.59444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928694" y="21431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10920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0.25862</cdr:x>
      <cdr:y>0.26389</cdr:y>
    </cdr:from>
    <cdr:to>
      <cdr:x>0.47414</cdr:x>
      <cdr:y>0.61111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2235502" y="1451587"/>
          <a:ext cx="1862948" cy="1909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400" b="1" dirty="0" smtClean="0"/>
        </a:p>
        <a:p xmlns:a="http://schemas.openxmlformats.org/drawingml/2006/main">
          <a:endParaRPr lang="ru-RU" sz="2400" b="1" dirty="0"/>
        </a:p>
        <a:p xmlns:a="http://schemas.openxmlformats.org/drawingml/2006/main">
          <a:r>
            <a:rPr lang="ru-RU" sz="3200" b="1" dirty="0" smtClean="0"/>
            <a:t>   </a:t>
          </a:r>
        </a:p>
        <a:p xmlns:a="http://schemas.openxmlformats.org/drawingml/2006/main">
          <a:r>
            <a:rPr lang="ru-RU" sz="3200" b="1" dirty="0"/>
            <a:t> </a:t>
          </a:r>
          <a:r>
            <a:rPr lang="ru-RU" sz="3200" b="1" dirty="0" smtClean="0"/>
            <a:t>    42913</a:t>
          </a:r>
        </a:p>
        <a:p xmlns:a="http://schemas.openxmlformats.org/drawingml/2006/main">
          <a:endParaRPr lang="ru-RU" sz="3200" b="1" dirty="0" smtClean="0"/>
        </a:p>
        <a:p xmlns:a="http://schemas.openxmlformats.org/drawingml/2006/main">
          <a:r>
            <a:rPr lang="ru-RU" sz="3200" b="1" dirty="0"/>
            <a:t> </a:t>
          </a:r>
          <a:r>
            <a:rPr lang="ru-RU" sz="3200" b="1" dirty="0" smtClean="0"/>
            <a:t>  </a:t>
          </a:r>
          <a:endParaRPr lang="ru-RU" sz="3200" b="1" dirty="0"/>
        </a:p>
      </cdr:txBody>
    </cdr:sp>
  </cdr:relSizeAnchor>
  <cdr:relSizeAnchor xmlns:cdr="http://schemas.openxmlformats.org/drawingml/2006/chartDrawing">
    <cdr:from>
      <cdr:x>0.26724</cdr:x>
      <cdr:y>0.20833</cdr:y>
    </cdr:from>
    <cdr:to>
      <cdr:x>0.37759</cdr:x>
      <cdr:y>0.38611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214578" y="10715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/>
            <a:t>3602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0.08264</cdr:x>
      <cdr:y>0.67533</cdr:y>
    </cdr:from>
    <cdr:to>
      <cdr:x>0.14269</cdr:x>
      <cdr:y>0.74026</cdr:y>
    </cdr:to>
    <cdr:sp macro="" textlink="">
      <cdr:nvSpPr>
        <cdr:cNvPr id="24" name="Straight Arrow Connector 23"/>
        <cdr:cNvSpPr/>
      </cdr:nvSpPr>
      <cdr:spPr>
        <a:xfrm xmlns:a="http://schemas.openxmlformats.org/drawingml/2006/main" flipV="1">
          <a:off x="714380" y="3714803"/>
          <a:ext cx="519028" cy="357187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0.20661</cdr:x>
      <cdr:y>0.1039</cdr:y>
    </cdr:from>
    <cdr:to>
      <cdr:x>0.3719</cdr:x>
      <cdr:y>0.18182</cdr:y>
    </cdr:to>
    <cdr:sp macro="" textlink="">
      <cdr:nvSpPr>
        <cdr:cNvPr id="28" name="Straight Arrow Connector 27"/>
        <cdr:cNvSpPr/>
      </cdr:nvSpPr>
      <cdr:spPr>
        <a:xfrm xmlns:a="http://schemas.openxmlformats.org/drawingml/2006/main">
          <a:off x="1785950" y="571528"/>
          <a:ext cx="1428741" cy="42861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0.09091</cdr:x>
      <cdr:y>0.14286</cdr:y>
    </cdr:from>
    <cdr:to>
      <cdr:x>0.28926</cdr:x>
      <cdr:y>0.19481</cdr:y>
    </cdr:to>
    <cdr:sp macro="" textlink="">
      <cdr:nvSpPr>
        <cdr:cNvPr id="30" name="Straight Arrow Connector 29"/>
        <cdr:cNvSpPr/>
      </cdr:nvSpPr>
      <cdr:spPr>
        <a:xfrm xmlns:a="http://schemas.openxmlformats.org/drawingml/2006/main">
          <a:off x="785818" y="785843"/>
          <a:ext cx="1714512" cy="28575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4A4F3-1108-4B13-8B49-95C04648EE31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B314C-1738-4B4A-AC0C-EE258459D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vrn.ru/wps/portal/AVO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К </a:t>
            </a:r>
            <a:r>
              <a:rPr lang="ru-RU" sz="2400" dirty="0" smtClean="0"/>
              <a:t>Решению </a:t>
            </a:r>
            <a:r>
              <a:rPr lang="ru-RU" sz="2400" dirty="0" smtClean="0"/>
              <a:t>Совета народных депутатов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района Воронежской области </a:t>
            </a:r>
            <a:r>
              <a:rPr lang="ru-RU" sz="2400" dirty="0" smtClean="0"/>
              <a:t> от 30 июня 2014г №143 « Об исполнении бюджета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 района </a:t>
            </a:r>
            <a:r>
              <a:rPr lang="ru-RU" sz="2400" dirty="0" smtClean="0"/>
              <a:t>за </a:t>
            </a:r>
            <a:r>
              <a:rPr lang="ru-RU" sz="2400" dirty="0" smtClean="0"/>
              <a:t>2013 год»</a:t>
            </a: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15110" cy="2924180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Бюджет для граждан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43998" cy="142876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                    Федеральные, региональные и местные налоги</a:t>
            </a:r>
            <a:br>
              <a:rPr lang="ru-RU" sz="2400" b="1" dirty="0" smtClean="0"/>
            </a:br>
            <a:r>
              <a:rPr lang="ru-RU" sz="2000" b="1" dirty="0" smtClean="0"/>
              <a:t>Налог</a:t>
            </a:r>
            <a:r>
              <a:rPr lang="ru-RU" sz="1800" b="1" dirty="0" smtClean="0"/>
              <a:t>- 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</a:t>
            </a:r>
            <a:endParaRPr lang="ru-RU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715436" cy="500066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ФЕДЕРАЛЬНЫЕ</a:t>
            </a: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РЕГИОНАЛЬНЫЕ   МЕСТНЫЕ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УСТАНОВЛЕНЫ НАЛОГОВЫМ КОДЕКСОМ РОССИЙСКОЙ ФЕДЕРАЦИИ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143108" y="1571612"/>
            <a:ext cx="5072098" cy="50006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Виды налогов</a:t>
            </a:r>
            <a:endParaRPr lang="ru-RU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85720" y="3429000"/>
            <a:ext cx="2500330" cy="3214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обязательны к уплате на всей территории РФ, например</a:t>
            </a:r>
            <a:r>
              <a:rPr lang="en-US" dirty="0" smtClean="0"/>
              <a:t>:</a:t>
            </a:r>
          </a:p>
          <a:p>
            <a:pPr algn="ctr"/>
            <a:r>
              <a:rPr lang="en-US" dirty="0" smtClean="0"/>
              <a:t>-</a:t>
            </a:r>
            <a:r>
              <a:rPr lang="ru-RU" dirty="0" smtClean="0"/>
              <a:t>налог на доходы физических лиц</a:t>
            </a:r>
            <a:r>
              <a:rPr lang="en-US" dirty="0" smtClean="0"/>
              <a:t>;</a:t>
            </a:r>
          </a:p>
          <a:p>
            <a:pPr algn="ctr"/>
            <a:r>
              <a:rPr lang="en-US" dirty="0" smtClean="0"/>
              <a:t>-</a:t>
            </a:r>
            <a:r>
              <a:rPr lang="ru-RU" dirty="0" smtClean="0"/>
              <a:t>единый налог на вмененный доход</a:t>
            </a:r>
            <a:r>
              <a:rPr lang="en-US" dirty="0" smtClean="0"/>
              <a:t>;</a:t>
            </a:r>
            <a:endParaRPr lang="ru-RU" dirty="0" smtClean="0"/>
          </a:p>
          <a:p>
            <a:pPr algn="ctr"/>
            <a:r>
              <a:rPr lang="ru-RU" dirty="0" smtClean="0"/>
              <a:t>-единый сельскохозяйственный налог</a:t>
            </a:r>
            <a:endParaRPr lang="ru-RU" dirty="0"/>
          </a:p>
        </p:txBody>
      </p:sp>
      <p:sp>
        <p:nvSpPr>
          <p:cNvPr id="6" name="Rounded Rectangle 5"/>
          <p:cNvSpPr/>
          <p:nvPr/>
        </p:nvSpPr>
        <p:spPr>
          <a:xfrm>
            <a:off x="3000364" y="3429000"/>
            <a:ext cx="2643206" cy="3214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законами субъектов РФ и обязательны к уплате на соответствующих территориях субъектов РФ, например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-налог на имущество организаций</a:t>
            </a:r>
            <a:r>
              <a:rPr lang="en-US" dirty="0" smtClean="0"/>
              <a:t>;</a:t>
            </a:r>
          </a:p>
          <a:p>
            <a:pPr algn="ctr"/>
            <a:r>
              <a:rPr lang="en-US" dirty="0" smtClean="0"/>
              <a:t>-</a:t>
            </a:r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5857884" y="3429000"/>
            <a:ext cx="3000396" cy="3214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нормативными актами представительных органов муниципальных образований и обязательны к уплате на территориях соответствующих муниципальных образований, например</a:t>
            </a:r>
            <a:r>
              <a:rPr lang="en-US" dirty="0" smtClean="0"/>
              <a:t>:</a:t>
            </a:r>
            <a:endParaRPr lang="ru-RU" dirty="0" smtClean="0"/>
          </a:p>
          <a:p>
            <a:pPr algn="ctr"/>
            <a:r>
              <a:rPr lang="ru-RU" dirty="0" smtClean="0"/>
              <a:t>-земельный налог</a:t>
            </a:r>
            <a:r>
              <a:rPr lang="en-US" dirty="0" smtClean="0"/>
              <a:t>;</a:t>
            </a:r>
            <a:endParaRPr lang="ru-RU" dirty="0" smtClean="0"/>
          </a:p>
          <a:p>
            <a:pPr algn="ctr"/>
            <a:r>
              <a:rPr lang="ru-RU" dirty="0" smtClean="0"/>
              <a:t>-налог на имущество физических лиц</a:t>
            </a:r>
            <a:endParaRPr lang="ru-RU" dirty="0"/>
          </a:p>
        </p:txBody>
      </p:sp>
      <p:sp>
        <p:nvSpPr>
          <p:cNvPr id="8" name="Down Arrow 7"/>
          <p:cNvSpPr/>
          <p:nvPr/>
        </p:nvSpPr>
        <p:spPr>
          <a:xfrm>
            <a:off x="1500166" y="3214686"/>
            <a:ext cx="484632" cy="214314"/>
          </a:xfrm>
          <a:prstGeom prst="downArrow">
            <a:avLst>
              <a:gd name="adj1" fmla="val 4445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Down Arrow 8"/>
          <p:cNvSpPr/>
          <p:nvPr/>
        </p:nvSpPr>
        <p:spPr>
          <a:xfrm>
            <a:off x="4143372" y="3214686"/>
            <a:ext cx="48463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Down Arrow 9"/>
          <p:cNvSpPr/>
          <p:nvPr/>
        </p:nvSpPr>
        <p:spPr>
          <a:xfrm>
            <a:off x="7000892" y="3214686"/>
            <a:ext cx="48463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Straight Arrow Connector 11"/>
          <p:cNvCxnSpPr>
            <a:stCxn id="4" idx="4"/>
          </p:cNvCxnSpPr>
          <p:nvPr/>
        </p:nvCxnSpPr>
        <p:spPr>
          <a:xfrm rot="16200000" flipH="1">
            <a:off x="5911461" y="839373"/>
            <a:ext cx="285754" cy="275036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</p:cNvCxnSpPr>
          <p:nvPr/>
        </p:nvCxnSpPr>
        <p:spPr>
          <a:xfrm rot="5400000">
            <a:off x="3089661" y="839374"/>
            <a:ext cx="357192" cy="282180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4"/>
          </p:cNvCxnSpPr>
          <p:nvPr/>
        </p:nvCxnSpPr>
        <p:spPr>
          <a:xfrm rot="5400000">
            <a:off x="4482702" y="2232415"/>
            <a:ext cx="357192" cy="3571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НАЛОГОВЫЕ И НЕНАЛОГОВЫЕ ДОХОДЫ КОНСОЛИДИРОВАННОГО БЮДЖЕТА РЕПЬЕВСКОГО МУНИЦИПАЛЬНОГО РАЙОНА В 2013 ГОДУ</a:t>
            </a:r>
            <a:endParaRPr lang="ru-RU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3000364" y="1714488"/>
            <a:ext cx="3714776" cy="135732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Консолидированный бюджет </a:t>
            </a:r>
            <a:r>
              <a:rPr lang="ru-RU" b="1" dirty="0" smtClean="0">
                <a:solidFill>
                  <a:schemeClr val="tx1"/>
                </a:solidFill>
              </a:rPr>
              <a:t>72532 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(рост к 2012 году + 32,3%)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5786" y="3571876"/>
            <a:ext cx="3571900" cy="15716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Бюджет муниципального района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42913 тыс. руб.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(рост к 2012 году + 31,6%)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066" y="3571876"/>
            <a:ext cx="3571900" cy="157163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Бюджеты сельских поселений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29619 тыс. руб. 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(рост к 2012 году + 35,3%)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5984" y="2214554"/>
            <a:ext cx="7143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715140" y="2214554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eft Arrow 24"/>
          <p:cNvSpPr/>
          <p:nvPr/>
        </p:nvSpPr>
        <p:spPr>
          <a:xfrm rot="16200000">
            <a:off x="6921737" y="2650899"/>
            <a:ext cx="1357322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Left Arrow 26"/>
          <p:cNvSpPr/>
          <p:nvPr/>
        </p:nvSpPr>
        <p:spPr>
          <a:xfrm rot="16200000">
            <a:off x="1492449" y="2722337"/>
            <a:ext cx="121444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30"/>
          <p:cNvSpPr/>
          <p:nvPr/>
        </p:nvSpPr>
        <p:spPr>
          <a:xfrm>
            <a:off x="1928794" y="2214554"/>
            <a:ext cx="10572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31"/>
          <p:cNvSpPr/>
          <p:nvPr/>
        </p:nvSpPr>
        <p:spPr>
          <a:xfrm>
            <a:off x="6715140" y="2143116"/>
            <a:ext cx="10572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Темпы роста основных источников собственных доходов консолидированного бюджета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района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2500298" y="1500174"/>
            <a:ext cx="4572032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Собственные доходы в 2013 году</a:t>
            </a:r>
          </a:p>
          <a:p>
            <a:pPr algn="ctr"/>
            <a:r>
              <a:rPr lang="ru-RU" sz="2000" b="1" dirty="0" smtClean="0"/>
              <a:t>Всего 72532 тыс. рублей </a:t>
            </a:r>
            <a:endParaRPr lang="ru-RU" sz="2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857488" y="5929330"/>
            <a:ext cx="4714908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Собственные доходы в 2012 году</a:t>
            </a:r>
          </a:p>
          <a:p>
            <a:pPr algn="ctr"/>
            <a:r>
              <a:rPr lang="ru-RU" sz="2000" b="1" dirty="0" smtClean="0"/>
              <a:t>Всего 54807 тыс. рублей </a:t>
            </a:r>
            <a:endParaRPr lang="ru-RU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42910" y="2357430"/>
            <a:ext cx="2928958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Налог на доходы физических лиц       140,2 %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7158" y="4572008"/>
            <a:ext cx="3214710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Налоги на совокупный доход                      92,5%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72132" y="2357430"/>
            <a:ext cx="3214710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Налоги на имущество   115,8%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5720" y="3429000"/>
            <a:ext cx="2571768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Остальные налоги и сборы                   142,3%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643570" y="4500570"/>
            <a:ext cx="3143272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Неналоговые доходы  149,3%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929058" y="3429000"/>
            <a:ext cx="1571636" cy="155734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Темп роста  бюджета  132,3%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4500562" y="4929198"/>
            <a:ext cx="484632" cy="10001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Straight Arrow Connector 14"/>
          <p:cNvCxnSpPr>
            <a:endCxn id="11" idx="0"/>
          </p:cNvCxnSpPr>
          <p:nvPr/>
        </p:nvCxnSpPr>
        <p:spPr>
          <a:xfrm>
            <a:off x="5500694" y="4286256"/>
            <a:ext cx="171451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1785918" y="4286256"/>
            <a:ext cx="214314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2857488" y="3786190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357818" y="3000372"/>
            <a:ext cx="200026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2143108" y="3000372"/>
            <a:ext cx="192882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>
            <a:off x="4429124" y="2143116"/>
            <a:ext cx="484632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Структура налоговых и неналоговых доходов консолидированного бюджета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района в 2013 году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643998" cy="455455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2400" dirty="0" smtClean="0"/>
              <a:t>     Всего </a:t>
            </a:r>
          </a:p>
          <a:p>
            <a:pPr>
              <a:buNone/>
            </a:pPr>
            <a:r>
              <a:rPr lang="ru-RU" sz="2400" dirty="0" smtClean="0"/>
              <a:t>72532 тыс. 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8" name="Trapezoid 47"/>
          <p:cNvSpPr/>
          <p:nvPr/>
        </p:nvSpPr>
        <p:spPr>
          <a:xfrm>
            <a:off x="1928794" y="5143512"/>
            <a:ext cx="5857916" cy="930400"/>
          </a:xfrm>
          <a:prstGeom prst="trapezoi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 на доходы физических лиц 33953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Trapezoid 48"/>
          <p:cNvSpPr/>
          <p:nvPr/>
        </p:nvSpPr>
        <p:spPr>
          <a:xfrm>
            <a:off x="2285984" y="4357694"/>
            <a:ext cx="5143536" cy="785818"/>
          </a:xfrm>
          <a:prstGeom prst="trapezoi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имущество 16842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Trapezoid 50"/>
          <p:cNvSpPr/>
          <p:nvPr/>
        </p:nvSpPr>
        <p:spPr>
          <a:xfrm>
            <a:off x="2643174" y="3571876"/>
            <a:ext cx="4429156" cy="785818"/>
          </a:xfrm>
          <a:prstGeom prst="trapezoi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Неналоговые доходы 17706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Trapezoid 51"/>
          <p:cNvSpPr/>
          <p:nvPr/>
        </p:nvSpPr>
        <p:spPr>
          <a:xfrm>
            <a:off x="3000364" y="2786058"/>
            <a:ext cx="3643338" cy="785818"/>
          </a:xfrm>
          <a:prstGeom prst="trapezoid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Налоги на совокупный доход      3706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3" name="Trapezoid 52"/>
          <p:cNvSpPr/>
          <p:nvPr/>
        </p:nvSpPr>
        <p:spPr>
          <a:xfrm>
            <a:off x="3428992" y="1785926"/>
            <a:ext cx="2786082" cy="1000132"/>
          </a:xfrm>
          <a:prstGeom prst="trapezoi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Остальные налоговые доходы 323 тыс.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143636" y="1928802"/>
            <a:ext cx="1271590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0,4%</a:t>
            </a:r>
            <a:endParaRPr lang="ru-RU" dirty="0"/>
          </a:p>
        </p:txBody>
      </p:sp>
      <p:sp>
        <p:nvSpPr>
          <p:cNvPr id="55" name="Oval 54"/>
          <p:cNvSpPr/>
          <p:nvPr/>
        </p:nvSpPr>
        <p:spPr>
          <a:xfrm>
            <a:off x="1785918" y="2857496"/>
            <a:ext cx="1271590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5,1%</a:t>
            </a:r>
            <a:endParaRPr lang="ru-RU" dirty="0"/>
          </a:p>
        </p:txBody>
      </p:sp>
      <p:sp>
        <p:nvSpPr>
          <p:cNvPr id="56" name="Oval 55"/>
          <p:cNvSpPr/>
          <p:nvPr/>
        </p:nvSpPr>
        <p:spPr>
          <a:xfrm>
            <a:off x="7000892" y="3643314"/>
            <a:ext cx="1271590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24,4%</a:t>
            </a:r>
            <a:endParaRPr lang="ru-RU" dirty="0"/>
          </a:p>
        </p:txBody>
      </p:sp>
      <p:sp>
        <p:nvSpPr>
          <p:cNvPr id="57" name="Oval 56"/>
          <p:cNvSpPr/>
          <p:nvPr/>
        </p:nvSpPr>
        <p:spPr>
          <a:xfrm>
            <a:off x="7715272" y="5286388"/>
            <a:ext cx="1271590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46,8%</a:t>
            </a:r>
            <a:endParaRPr lang="ru-RU" dirty="0"/>
          </a:p>
        </p:txBody>
      </p:sp>
      <p:sp>
        <p:nvSpPr>
          <p:cNvPr id="58" name="Oval 57"/>
          <p:cNvSpPr/>
          <p:nvPr/>
        </p:nvSpPr>
        <p:spPr>
          <a:xfrm>
            <a:off x="1071538" y="4429132"/>
            <a:ext cx="1271590" cy="57150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23,2%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Структура налоговых доходов консолидированного бюджета муниципального района 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5143536"/>
          </a:xfrm>
        </p:spPr>
        <p:txBody>
          <a:bodyPr/>
          <a:lstStyle/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428596" y="1214422"/>
            <a:ext cx="6929486" cy="64294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Сумма налоговых доходов консолидированного бюджета района</a:t>
            </a:r>
            <a:endParaRPr lang="ru-RU" dirty="0"/>
          </a:p>
        </p:txBody>
      </p:sp>
      <p:sp>
        <p:nvSpPr>
          <p:cNvPr id="8" name="Chevron 7"/>
          <p:cNvSpPr/>
          <p:nvPr/>
        </p:nvSpPr>
        <p:spPr>
          <a:xfrm>
            <a:off x="6429388" y="857232"/>
            <a:ext cx="2535155" cy="1470302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54824 </a:t>
            </a:r>
            <a:r>
              <a:rPr lang="ru-RU" sz="2000" b="1" dirty="0" err="1" smtClean="0">
                <a:solidFill>
                  <a:schemeClr val="tx1"/>
                </a:solidFill>
              </a:rPr>
              <a:t>тыс.руб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286380" y="2428868"/>
            <a:ext cx="3571900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 на доходы физических лиц  33953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57818" y="3429000"/>
            <a:ext cx="3500462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Налоги на имущество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16842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57818" y="4429132"/>
            <a:ext cx="3500462" cy="914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Налоги на совокупный доход 3706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57818" y="5429264"/>
            <a:ext cx="3500462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Остальные налоговые доходы 323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hart 13"/>
          <p:cNvGraphicFramePr/>
          <p:nvPr/>
        </p:nvGraphicFramePr>
        <p:xfrm>
          <a:off x="500034" y="1928802"/>
          <a:ext cx="478634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10800000">
            <a:off x="2285984" y="3786190"/>
            <a:ext cx="3071834" cy="1928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1"/>
          </p:cNvCxnSpPr>
          <p:nvPr/>
        </p:nvCxnSpPr>
        <p:spPr>
          <a:xfrm rot="10800000">
            <a:off x="2357422" y="3714752"/>
            <a:ext cx="3000396" cy="1171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Структура неналоговых доходов консолидированного бюджета муниципального района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85875"/>
            <a:ext cx="6829444" cy="7858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Сумма неналоговых доходов консолидированного бюджета района</a:t>
            </a:r>
            <a:endParaRPr lang="ru-RU" dirty="0"/>
          </a:p>
        </p:txBody>
      </p:sp>
      <p:sp>
        <p:nvSpPr>
          <p:cNvPr id="5" name="Rounded Rectangle 4"/>
          <p:cNvSpPr/>
          <p:nvPr/>
        </p:nvSpPr>
        <p:spPr>
          <a:xfrm>
            <a:off x="428596" y="2285992"/>
            <a:ext cx="5214974" cy="78581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от использования имущества, находящегося в государственной и муниципальной собственности </a:t>
            </a:r>
            <a:r>
              <a:rPr lang="ru-RU" b="1" dirty="0" smtClean="0">
                <a:solidFill>
                  <a:schemeClr val="tx1"/>
                </a:solidFill>
              </a:rPr>
              <a:t>5416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8596" y="3929066"/>
            <a:ext cx="5214974" cy="7143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от оказания платных услуг  </a:t>
            </a:r>
            <a:r>
              <a:rPr lang="ru-RU" b="1" dirty="0" smtClean="0">
                <a:solidFill>
                  <a:schemeClr val="tx1"/>
                </a:solidFill>
              </a:rPr>
              <a:t>1725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6608845" y="1071546"/>
            <a:ext cx="2535155" cy="1285884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17708 </a:t>
            </a:r>
            <a:r>
              <a:rPr lang="ru-RU" sz="2000" b="1" dirty="0" err="1" smtClean="0">
                <a:solidFill>
                  <a:schemeClr val="tx1"/>
                </a:solidFill>
              </a:rPr>
              <a:t>тыс.руб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28596" y="4714884"/>
            <a:ext cx="5214974" cy="64294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от продажи материальных и нематериальных активов  </a:t>
            </a:r>
            <a:r>
              <a:rPr lang="ru-RU" b="1" dirty="0" smtClean="0">
                <a:solidFill>
                  <a:schemeClr val="tx1"/>
                </a:solidFill>
              </a:rPr>
              <a:t>6731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8596" y="5429264"/>
            <a:ext cx="52149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Штрафные санкции  </a:t>
            </a:r>
            <a:r>
              <a:rPr lang="ru-RU" b="1" dirty="0" smtClean="0">
                <a:solidFill>
                  <a:schemeClr val="tx1"/>
                </a:solidFill>
              </a:rPr>
              <a:t>745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8596" y="6000768"/>
            <a:ext cx="5214974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неналоговые доходы  </a:t>
            </a:r>
            <a:r>
              <a:rPr lang="ru-RU" b="1" dirty="0" smtClean="0">
                <a:solidFill>
                  <a:schemeClr val="tx1"/>
                </a:solidFill>
              </a:rPr>
              <a:t>2983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8596" y="3143248"/>
            <a:ext cx="5214974" cy="7143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Плата за пользование природными ресурсами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108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643702" y="2428868"/>
            <a:ext cx="2143140" cy="6429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30,6 %</a:t>
            </a:r>
            <a:endParaRPr lang="ru-RU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6643702" y="3214686"/>
            <a:ext cx="2143140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0,6 %</a:t>
            </a:r>
            <a:endParaRPr lang="ru-RU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6643702" y="4000504"/>
            <a:ext cx="2143140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9,7 %</a:t>
            </a:r>
            <a:endParaRPr lang="ru-RU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6643702" y="4714884"/>
            <a:ext cx="2143140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38,0 %</a:t>
            </a:r>
            <a:endParaRPr lang="ru-RU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6643702" y="5429264"/>
            <a:ext cx="2143140" cy="500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4,2 %</a:t>
            </a:r>
            <a:endParaRPr lang="ru-RU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6643702" y="6072206"/>
            <a:ext cx="2143140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16,8 %</a:t>
            </a:r>
            <a:endParaRPr lang="ru-RU" b="1" dirty="0"/>
          </a:p>
        </p:txBody>
      </p:sp>
      <p:sp>
        <p:nvSpPr>
          <p:cNvPr id="18" name="Right Arrow 17"/>
          <p:cNvSpPr/>
          <p:nvPr/>
        </p:nvSpPr>
        <p:spPr>
          <a:xfrm>
            <a:off x="5643570" y="2500306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ight Arrow 18"/>
          <p:cNvSpPr/>
          <p:nvPr/>
        </p:nvSpPr>
        <p:spPr>
          <a:xfrm>
            <a:off x="5643570" y="4071942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ight Arrow 19"/>
          <p:cNvSpPr/>
          <p:nvPr/>
        </p:nvSpPr>
        <p:spPr>
          <a:xfrm>
            <a:off x="5643570" y="4786322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Right Arrow 20"/>
          <p:cNvSpPr/>
          <p:nvPr/>
        </p:nvSpPr>
        <p:spPr>
          <a:xfrm>
            <a:off x="5643570" y="5429264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ight Arrow 21"/>
          <p:cNvSpPr/>
          <p:nvPr/>
        </p:nvSpPr>
        <p:spPr>
          <a:xfrm>
            <a:off x="5643570" y="6072206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Right Arrow 22"/>
          <p:cNvSpPr/>
          <p:nvPr/>
        </p:nvSpPr>
        <p:spPr>
          <a:xfrm>
            <a:off x="5643570" y="3286124"/>
            <a:ext cx="978408" cy="48463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29642" cy="50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Динамика поступления налоговых и неналоговых доходов за 2009-2013 годы</a:t>
            </a:r>
            <a:endParaRPr lang="ru-RU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42928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7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785794"/>
          <a:ext cx="8548726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00694" y="107154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Тыс. руб.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93978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Нормативы зачисления налогов по уровням бюджета на территории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района на 2013 год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4292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214282" y="1285860"/>
            <a:ext cx="4643470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Налоги и сборы, установленные законодательством</a:t>
            </a:r>
            <a:endParaRPr lang="ru-RU" b="1" dirty="0"/>
          </a:p>
        </p:txBody>
      </p:sp>
      <p:sp>
        <p:nvSpPr>
          <p:cNvPr id="5" name="Rectangle 4"/>
          <p:cNvSpPr/>
          <p:nvPr/>
        </p:nvSpPr>
        <p:spPr>
          <a:xfrm>
            <a:off x="4929190" y="1285860"/>
            <a:ext cx="1214446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Областной бюджет</a:t>
            </a:r>
            <a:endParaRPr lang="ru-RU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6215074" y="1285860"/>
            <a:ext cx="1200152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Бюджет муниципального района</a:t>
            </a:r>
            <a:endParaRPr lang="ru-RU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7500958" y="1285860"/>
            <a:ext cx="1128714" cy="1000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Бюджеты сельских поселений</a:t>
            </a:r>
            <a:endParaRPr lang="ru-RU" sz="1600" b="1" dirty="0"/>
          </a:p>
        </p:txBody>
      </p:sp>
      <p:sp>
        <p:nvSpPr>
          <p:cNvPr id="8" name="Flowchart: Process 7"/>
          <p:cNvSpPr/>
          <p:nvPr/>
        </p:nvSpPr>
        <p:spPr>
          <a:xfrm>
            <a:off x="1000100" y="2357430"/>
            <a:ext cx="3857652" cy="357190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Налог на прибыль организаций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4929190" y="2357430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10" name="Rectangle 9"/>
          <p:cNvSpPr/>
          <p:nvPr/>
        </p:nvSpPr>
        <p:spPr>
          <a:xfrm>
            <a:off x="6215074" y="2357430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500958" y="2357430"/>
            <a:ext cx="1143008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00100" y="2786058"/>
            <a:ext cx="385765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Налог на доходы физических лиц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929190" y="2786058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41%</a:t>
            </a:r>
            <a:endParaRPr lang="ru-RU" b="1" dirty="0"/>
          </a:p>
        </p:txBody>
      </p:sp>
      <p:sp>
        <p:nvSpPr>
          <p:cNvPr id="14" name="Rectangle 13"/>
          <p:cNvSpPr/>
          <p:nvPr/>
        </p:nvSpPr>
        <p:spPr>
          <a:xfrm>
            <a:off x="6215074" y="2786058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49%</a:t>
            </a:r>
            <a:endParaRPr lang="ru-RU" b="1" dirty="0"/>
          </a:p>
        </p:txBody>
      </p:sp>
      <p:sp>
        <p:nvSpPr>
          <p:cNvPr id="15" name="Rectangle 14"/>
          <p:cNvSpPr/>
          <p:nvPr/>
        </p:nvSpPr>
        <p:spPr>
          <a:xfrm>
            <a:off x="7500958" y="2786058"/>
            <a:ext cx="1143008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10%</a:t>
            </a:r>
            <a:endParaRPr lang="ru-RU" b="1" dirty="0"/>
          </a:p>
        </p:txBody>
      </p:sp>
      <p:sp>
        <p:nvSpPr>
          <p:cNvPr id="16" name="Rectangle 15"/>
          <p:cNvSpPr/>
          <p:nvPr/>
        </p:nvSpPr>
        <p:spPr>
          <a:xfrm>
            <a:off x="1000100" y="3214686"/>
            <a:ext cx="385765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Акцизы на нефтепродукты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4929190" y="3214686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18" name="Rectangle 17"/>
          <p:cNvSpPr/>
          <p:nvPr/>
        </p:nvSpPr>
        <p:spPr>
          <a:xfrm>
            <a:off x="6215074" y="3214686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7500958" y="3214686"/>
            <a:ext cx="1143008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0" name="Rectangle 19"/>
          <p:cNvSpPr/>
          <p:nvPr/>
        </p:nvSpPr>
        <p:spPr>
          <a:xfrm>
            <a:off x="1000100" y="3643314"/>
            <a:ext cx="385765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Государственная пошлина (по видам)</a:t>
            </a:r>
            <a:endParaRPr lang="ru-RU" dirty="0"/>
          </a:p>
        </p:txBody>
      </p:sp>
      <p:sp>
        <p:nvSpPr>
          <p:cNvPr id="21" name="Rectangle 20"/>
          <p:cNvSpPr/>
          <p:nvPr/>
        </p:nvSpPr>
        <p:spPr>
          <a:xfrm>
            <a:off x="1000100" y="4071942"/>
            <a:ext cx="385765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Единый налог на вмененный доход</a:t>
            </a:r>
            <a:endParaRPr lang="ru-RU" dirty="0"/>
          </a:p>
        </p:txBody>
      </p:sp>
      <p:sp>
        <p:nvSpPr>
          <p:cNvPr id="22" name="Rectangle 21"/>
          <p:cNvSpPr/>
          <p:nvPr/>
        </p:nvSpPr>
        <p:spPr>
          <a:xfrm>
            <a:off x="1000100" y="4500570"/>
            <a:ext cx="385765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Единый сельскохозяйственный налог</a:t>
            </a:r>
            <a:endParaRPr lang="ru-RU" dirty="0"/>
          </a:p>
        </p:txBody>
      </p:sp>
      <p:sp>
        <p:nvSpPr>
          <p:cNvPr id="23" name="Rectangle 22"/>
          <p:cNvSpPr/>
          <p:nvPr/>
        </p:nvSpPr>
        <p:spPr>
          <a:xfrm flipH="1">
            <a:off x="214282" y="2357430"/>
            <a:ext cx="714380" cy="2500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федеральные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00100" y="5000636"/>
            <a:ext cx="3857652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Налог на имущество организаций</a:t>
            </a:r>
            <a:endParaRPr lang="ru-RU" dirty="0"/>
          </a:p>
        </p:txBody>
      </p:sp>
      <p:sp>
        <p:nvSpPr>
          <p:cNvPr id="25" name="Rectangle 24"/>
          <p:cNvSpPr/>
          <p:nvPr/>
        </p:nvSpPr>
        <p:spPr>
          <a:xfrm>
            <a:off x="1000100" y="5429264"/>
            <a:ext cx="3857652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26" name="Rectangle 25"/>
          <p:cNvSpPr/>
          <p:nvPr/>
        </p:nvSpPr>
        <p:spPr>
          <a:xfrm>
            <a:off x="214282" y="4929198"/>
            <a:ext cx="714380" cy="85725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региональные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000100" y="5857892"/>
            <a:ext cx="3857652" cy="3571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28" name="Rectangle 27"/>
          <p:cNvSpPr/>
          <p:nvPr/>
        </p:nvSpPr>
        <p:spPr>
          <a:xfrm>
            <a:off x="1000100" y="6286520"/>
            <a:ext cx="3857652" cy="4286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Налог на имущество физических лиц</a:t>
            </a:r>
            <a:endParaRPr lang="ru-RU" dirty="0"/>
          </a:p>
        </p:txBody>
      </p:sp>
      <p:sp>
        <p:nvSpPr>
          <p:cNvPr id="29" name="Rectangle 28"/>
          <p:cNvSpPr/>
          <p:nvPr/>
        </p:nvSpPr>
        <p:spPr>
          <a:xfrm>
            <a:off x="214282" y="5857892"/>
            <a:ext cx="71438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местные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29190" y="3643314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31" name="Rectangle 30"/>
          <p:cNvSpPr/>
          <p:nvPr/>
        </p:nvSpPr>
        <p:spPr>
          <a:xfrm>
            <a:off x="6215074" y="3643314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32" name="Rectangle 31"/>
          <p:cNvSpPr/>
          <p:nvPr/>
        </p:nvSpPr>
        <p:spPr>
          <a:xfrm>
            <a:off x="7500958" y="3643314"/>
            <a:ext cx="1143008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33" name="Rectangle 32"/>
          <p:cNvSpPr/>
          <p:nvPr/>
        </p:nvSpPr>
        <p:spPr>
          <a:xfrm>
            <a:off x="4929190" y="4071942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Rectangle 33"/>
          <p:cNvSpPr/>
          <p:nvPr/>
        </p:nvSpPr>
        <p:spPr>
          <a:xfrm>
            <a:off x="6215074" y="4071942"/>
            <a:ext cx="1214446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35" name="Rectangle 34"/>
          <p:cNvSpPr/>
          <p:nvPr/>
        </p:nvSpPr>
        <p:spPr>
          <a:xfrm>
            <a:off x="7500958" y="4071942"/>
            <a:ext cx="1143008" cy="35719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Rectangle 35"/>
          <p:cNvSpPr/>
          <p:nvPr/>
        </p:nvSpPr>
        <p:spPr>
          <a:xfrm>
            <a:off x="4929190" y="4500570"/>
            <a:ext cx="121444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6215074" y="4500570"/>
            <a:ext cx="1214446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50%</a:t>
            </a:r>
            <a:endParaRPr lang="ru-RU" b="1" dirty="0"/>
          </a:p>
        </p:txBody>
      </p:sp>
      <p:sp>
        <p:nvSpPr>
          <p:cNvPr id="38" name="Rectangle 37"/>
          <p:cNvSpPr/>
          <p:nvPr/>
        </p:nvSpPr>
        <p:spPr>
          <a:xfrm>
            <a:off x="7500958" y="4500570"/>
            <a:ext cx="1143008" cy="4286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50%</a:t>
            </a:r>
            <a:endParaRPr lang="ru-RU" b="1" dirty="0"/>
          </a:p>
        </p:txBody>
      </p:sp>
      <p:sp>
        <p:nvSpPr>
          <p:cNvPr id="39" name="Rectangle 38"/>
          <p:cNvSpPr/>
          <p:nvPr/>
        </p:nvSpPr>
        <p:spPr>
          <a:xfrm>
            <a:off x="4929190" y="5000636"/>
            <a:ext cx="121444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40" name="Rectangle 39"/>
          <p:cNvSpPr/>
          <p:nvPr/>
        </p:nvSpPr>
        <p:spPr>
          <a:xfrm>
            <a:off x="6215074" y="5000636"/>
            <a:ext cx="121444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Rectangle 40"/>
          <p:cNvSpPr/>
          <p:nvPr/>
        </p:nvSpPr>
        <p:spPr>
          <a:xfrm>
            <a:off x="7500958" y="5000636"/>
            <a:ext cx="114300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Rectangle 41"/>
          <p:cNvSpPr/>
          <p:nvPr/>
        </p:nvSpPr>
        <p:spPr>
          <a:xfrm>
            <a:off x="4929190" y="5429264"/>
            <a:ext cx="121444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43" name="Rectangle 42"/>
          <p:cNvSpPr/>
          <p:nvPr/>
        </p:nvSpPr>
        <p:spPr>
          <a:xfrm>
            <a:off x="6215074" y="5429264"/>
            <a:ext cx="121444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Rectangle 43"/>
          <p:cNvSpPr/>
          <p:nvPr/>
        </p:nvSpPr>
        <p:spPr>
          <a:xfrm>
            <a:off x="7500958" y="5429264"/>
            <a:ext cx="114300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Rectangle 44"/>
          <p:cNvSpPr/>
          <p:nvPr/>
        </p:nvSpPr>
        <p:spPr>
          <a:xfrm>
            <a:off x="4929190" y="5857892"/>
            <a:ext cx="121444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Rectangle 45"/>
          <p:cNvSpPr/>
          <p:nvPr/>
        </p:nvSpPr>
        <p:spPr>
          <a:xfrm>
            <a:off x="6215074" y="5857892"/>
            <a:ext cx="1214446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Rectangle 46"/>
          <p:cNvSpPr/>
          <p:nvPr/>
        </p:nvSpPr>
        <p:spPr>
          <a:xfrm>
            <a:off x="7500958" y="5857892"/>
            <a:ext cx="1143008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  <p:sp>
        <p:nvSpPr>
          <p:cNvPr id="48" name="Rectangle 47"/>
          <p:cNvSpPr/>
          <p:nvPr/>
        </p:nvSpPr>
        <p:spPr>
          <a:xfrm>
            <a:off x="4929190" y="6286520"/>
            <a:ext cx="121444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Rectangle 48"/>
          <p:cNvSpPr/>
          <p:nvPr/>
        </p:nvSpPr>
        <p:spPr>
          <a:xfrm>
            <a:off x="6215074" y="6286520"/>
            <a:ext cx="121444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7500958" y="6286520"/>
            <a:ext cx="114300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100%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358246" cy="64294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Налог на доходы физических лиц (ставки)</a:t>
            </a:r>
            <a:endParaRPr lang="ru-RU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57216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                       </a:t>
            </a:r>
            <a:r>
              <a:rPr lang="ru-RU" sz="2800" u="sng" dirty="0" smtClean="0"/>
              <a:t> Ставка налога 13%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В отдельных случаях</a:t>
            </a:r>
            <a:r>
              <a:rPr lang="en-US" sz="2000" dirty="0" smtClean="0"/>
              <a:t>: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</a:t>
            </a:r>
            <a:r>
              <a:rPr lang="ru-RU" sz="2600" b="1" dirty="0" smtClean="0"/>
              <a:t>9%</a:t>
            </a:r>
            <a:r>
              <a:rPr lang="ru-RU" sz="2000" dirty="0" smtClean="0"/>
              <a:t> - в отношении доходов от долевого участия</a:t>
            </a:r>
          </a:p>
          <a:p>
            <a:pPr>
              <a:buNone/>
            </a:pPr>
            <a:r>
              <a:rPr lang="ru-RU" sz="2000" dirty="0" smtClean="0"/>
              <a:t>                                       в деятельности организаций, полученных в виде</a:t>
            </a:r>
          </a:p>
          <a:p>
            <a:pPr>
              <a:buNone/>
            </a:pPr>
            <a:r>
              <a:rPr lang="ru-RU" sz="2000" dirty="0" smtClean="0"/>
              <a:t>                                       дивидендов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</a:t>
            </a:r>
            <a:r>
              <a:rPr lang="ru-RU" sz="2600" b="1" dirty="0" smtClean="0"/>
              <a:t>30%</a:t>
            </a:r>
            <a:r>
              <a:rPr lang="ru-RU" sz="2000" dirty="0" smtClean="0"/>
              <a:t> -в отношении доходов, получаемых </a:t>
            </a:r>
            <a:r>
              <a:rPr lang="ru-RU" sz="2000" dirty="0" err="1" smtClean="0"/>
              <a:t>физи</a:t>
            </a:r>
            <a:r>
              <a:rPr lang="ru-RU" sz="2000" dirty="0" smtClean="0"/>
              <a:t>-</a:t>
            </a:r>
          </a:p>
          <a:p>
            <a:pPr>
              <a:buNone/>
            </a:pPr>
            <a:r>
              <a:rPr lang="ru-RU" sz="2000" dirty="0" smtClean="0"/>
              <a:t>                                        </a:t>
            </a:r>
            <a:r>
              <a:rPr lang="ru-RU" sz="2000" dirty="0" err="1" smtClean="0"/>
              <a:t>ческими</a:t>
            </a:r>
            <a:r>
              <a:rPr lang="ru-RU" sz="2000" dirty="0" smtClean="0"/>
              <a:t> лицами - иностранными гражданами</a:t>
            </a:r>
            <a:r>
              <a:rPr lang="en-US" sz="2000" dirty="0" smtClean="0"/>
              <a:t>;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</a:t>
            </a:r>
            <a:r>
              <a:rPr lang="ru-RU" sz="2600" b="1" dirty="0" smtClean="0"/>
              <a:t>35%</a:t>
            </a:r>
            <a:r>
              <a:rPr lang="ru-RU" sz="2000" dirty="0" smtClean="0"/>
              <a:t> -в отношении стоимости полученных</a:t>
            </a:r>
          </a:p>
          <a:p>
            <a:pPr>
              <a:buNone/>
            </a:pPr>
            <a:r>
              <a:rPr lang="ru-RU" sz="2000" dirty="0" smtClean="0"/>
              <a:t>                                         выигрышей и призов</a:t>
            </a:r>
            <a:endParaRPr lang="en-US" sz="20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2714612" y="1000108"/>
            <a:ext cx="3857652" cy="7143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Налог на доходы физических лиц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071934" y="1785926"/>
            <a:ext cx="121444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Rounded Rectangle 5"/>
          <p:cNvSpPr/>
          <p:nvPr/>
        </p:nvSpPr>
        <p:spPr>
          <a:xfrm>
            <a:off x="1714480" y="2500306"/>
            <a:ext cx="6215106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Глава 23 Налогового кодекса Российской Федерации</a:t>
            </a:r>
            <a:endParaRPr lang="ru-RU" b="1" dirty="0"/>
          </a:p>
        </p:txBody>
      </p:sp>
      <p:sp>
        <p:nvSpPr>
          <p:cNvPr id="7" name="Right Arrow 6"/>
          <p:cNvSpPr/>
          <p:nvPr/>
        </p:nvSpPr>
        <p:spPr>
          <a:xfrm>
            <a:off x="642910" y="392906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ight Arrow 7"/>
          <p:cNvSpPr/>
          <p:nvPr/>
        </p:nvSpPr>
        <p:spPr>
          <a:xfrm>
            <a:off x="642910" y="47148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ight Arrow 8"/>
          <p:cNvSpPr/>
          <p:nvPr/>
        </p:nvSpPr>
        <p:spPr>
          <a:xfrm>
            <a:off x="642910" y="54292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329642" cy="50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Налог на доходы физических лиц</a:t>
            </a:r>
            <a:endParaRPr lang="ru-RU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600" b="1" dirty="0" smtClean="0"/>
              <a:t>В соответствии со ст. 218-220 главы 23 Налогового кодекса РФ     </a:t>
            </a:r>
            <a:r>
              <a:rPr lang="ru-RU" sz="1700" b="1" dirty="0" smtClean="0">
                <a:solidFill>
                  <a:srgbClr val="FF0000"/>
                </a:solidFill>
              </a:rPr>
              <a:t>Динамика поступления НДФЛ</a:t>
            </a:r>
          </a:p>
          <a:p>
            <a:pPr>
              <a:buNone/>
            </a:pPr>
            <a:r>
              <a:rPr lang="ru-RU" sz="1600" b="1" dirty="0" smtClean="0"/>
              <a:t>Предоставляются налоговые вычеты,</a:t>
            </a:r>
            <a:r>
              <a:rPr lang="ru-RU" sz="1600" b="1" dirty="0" smtClean="0">
                <a:solidFill>
                  <a:srgbClr val="FF0000"/>
                </a:solidFill>
              </a:rPr>
              <a:t>                                                    в консолидированный     бюджет</a:t>
            </a:r>
          </a:p>
          <a:p>
            <a:pPr>
              <a:buNone/>
            </a:pPr>
            <a:r>
              <a:rPr lang="ru-RU" sz="1600" b="1" dirty="0" smtClean="0"/>
              <a:t>           В том числе</a:t>
            </a:r>
            <a:r>
              <a:rPr lang="en-US" sz="1600" b="1" dirty="0" smtClean="0"/>
              <a:t>:</a:t>
            </a:r>
            <a:r>
              <a:rPr lang="ru-RU" sz="1600" b="1" dirty="0" smtClean="0">
                <a:solidFill>
                  <a:srgbClr val="FF0000"/>
                </a:solidFill>
              </a:rPr>
              <a:t>                                                                                       </a:t>
            </a:r>
            <a:r>
              <a:rPr lang="ru-RU" sz="1600" b="1" dirty="0" err="1" smtClean="0">
                <a:solidFill>
                  <a:srgbClr val="FF0000"/>
                </a:solidFill>
              </a:rPr>
              <a:t>Репьевского</a:t>
            </a:r>
            <a:r>
              <a:rPr lang="ru-RU" sz="1600" b="1" dirty="0" smtClean="0">
                <a:solidFill>
                  <a:srgbClr val="FF0000"/>
                </a:solidFill>
              </a:rPr>
              <a:t> муниципального района</a:t>
            </a:r>
            <a:r>
              <a:rPr lang="ru-RU" sz="1600" b="1" dirty="0" smtClean="0"/>
              <a:t>                     </a:t>
            </a:r>
          </a:p>
          <a:p>
            <a:pPr>
              <a:buNone/>
            </a:pPr>
            <a:r>
              <a:rPr lang="ru-RU" sz="2200" b="1" u="sng" dirty="0" smtClean="0"/>
              <a:t>Социальные</a:t>
            </a:r>
            <a:r>
              <a:rPr lang="ru-RU" sz="2200" b="1" dirty="0" smtClean="0"/>
              <a:t>                                                                       </a:t>
            </a:r>
            <a:r>
              <a:rPr lang="ru-RU" sz="1700" b="1" dirty="0" smtClean="0">
                <a:solidFill>
                  <a:srgbClr val="FF0000"/>
                </a:solidFill>
              </a:rPr>
              <a:t>в 2009-2013годах(факт), тыс. руб</a:t>
            </a:r>
            <a:r>
              <a:rPr lang="ru-RU" sz="1700" b="1" dirty="0" smtClean="0"/>
              <a:t>.      </a:t>
            </a:r>
          </a:p>
          <a:p>
            <a:pPr>
              <a:buNone/>
            </a:pPr>
            <a:r>
              <a:rPr lang="ru-RU" sz="1600" b="1" dirty="0" smtClean="0"/>
              <a:t>в сумме, уплаченной</a:t>
            </a:r>
            <a:r>
              <a:rPr lang="en-US" sz="1600" b="1" dirty="0" smtClean="0"/>
              <a:t>:</a:t>
            </a:r>
            <a:r>
              <a:rPr lang="ru-RU" sz="1600" b="1" dirty="0" smtClean="0"/>
              <a:t> за обучение (не более 50 тыс. руб.),</a:t>
            </a:r>
          </a:p>
          <a:p>
            <a:pPr>
              <a:buNone/>
            </a:pPr>
            <a:r>
              <a:rPr lang="ru-RU" sz="1600" b="1" dirty="0" smtClean="0"/>
              <a:t>на лечение, дополнительных страховых взносов на </a:t>
            </a:r>
          </a:p>
          <a:p>
            <a:pPr>
              <a:buNone/>
            </a:pPr>
            <a:r>
              <a:rPr lang="ru-RU" sz="1600" b="1" dirty="0" smtClean="0"/>
              <a:t>накопительную часть трудовой пенсии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(не более 120 тыс. рублей)</a:t>
            </a:r>
          </a:p>
          <a:p>
            <a:pPr>
              <a:buNone/>
            </a:pPr>
            <a:r>
              <a:rPr lang="ru-RU" sz="2200" b="1" u="sng" dirty="0" smtClean="0"/>
              <a:t>Стандартные</a:t>
            </a:r>
          </a:p>
          <a:p>
            <a:pPr>
              <a:buNone/>
            </a:pPr>
            <a:r>
              <a:rPr lang="ru-RU" sz="1600" b="1" dirty="0" smtClean="0"/>
              <a:t>в том числе на детей</a:t>
            </a:r>
          </a:p>
          <a:p>
            <a:pPr>
              <a:buNone/>
            </a:pPr>
            <a:r>
              <a:rPr lang="ru-RU" sz="1600" b="1" dirty="0" smtClean="0"/>
              <a:t>1400- на первого ребенка</a:t>
            </a:r>
          </a:p>
          <a:p>
            <a:pPr>
              <a:buNone/>
            </a:pPr>
            <a:r>
              <a:rPr lang="ru-RU" sz="1600" b="1" dirty="0" smtClean="0"/>
              <a:t>1400- на второго ребенка</a:t>
            </a:r>
          </a:p>
          <a:p>
            <a:pPr>
              <a:buNone/>
            </a:pPr>
            <a:r>
              <a:rPr lang="ru-RU" sz="1600" b="1" dirty="0" smtClean="0"/>
              <a:t>3000- на третьего и каждого</a:t>
            </a:r>
          </a:p>
          <a:p>
            <a:pPr>
              <a:buNone/>
            </a:pPr>
            <a:r>
              <a:rPr lang="ru-RU" sz="1600" b="1" dirty="0" smtClean="0"/>
              <a:t>Последующего ребенка</a:t>
            </a:r>
          </a:p>
          <a:p>
            <a:pPr>
              <a:buNone/>
            </a:pPr>
            <a:r>
              <a:rPr lang="ru-RU" sz="2200" b="1" u="sng" dirty="0" smtClean="0"/>
              <a:t>Профессиональные</a:t>
            </a:r>
          </a:p>
          <a:p>
            <a:pPr>
              <a:buNone/>
            </a:pPr>
            <a:r>
              <a:rPr lang="ru-RU" sz="1600" b="1" dirty="0" smtClean="0"/>
              <a:t>Для лиц, получающих </a:t>
            </a:r>
          </a:p>
          <a:p>
            <a:pPr>
              <a:buNone/>
            </a:pPr>
            <a:r>
              <a:rPr lang="ru-RU" sz="1600" b="1" dirty="0" smtClean="0"/>
              <a:t>Авторские вознаграждения </a:t>
            </a:r>
          </a:p>
          <a:p>
            <a:pPr>
              <a:buNone/>
            </a:pPr>
            <a:r>
              <a:rPr lang="ru-RU" sz="2200" b="1" u="sng" dirty="0" smtClean="0"/>
              <a:t>Имущественные</a:t>
            </a:r>
          </a:p>
          <a:p>
            <a:pPr>
              <a:buNone/>
            </a:pPr>
            <a:r>
              <a:rPr lang="ru-RU" sz="1700" b="1" dirty="0" smtClean="0"/>
              <a:t>В том числе на приобретение жилья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FF0000"/>
                </a:solidFill>
              </a:rPr>
              <a:t>(один или несколько объектов имущества,</a:t>
            </a:r>
          </a:p>
          <a:p>
            <a:pPr>
              <a:buNone/>
            </a:pPr>
            <a:r>
              <a:rPr lang="ru-RU" sz="1700" b="1" dirty="0" smtClean="0">
                <a:solidFill>
                  <a:srgbClr val="FF0000"/>
                </a:solidFill>
              </a:rPr>
              <a:t>Не превышающем 2,0 млн. рублей)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785918" y="1714488"/>
          <a:ext cx="704856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4429124" y="428625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14342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710" y="2428868"/>
            <a:ext cx="111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Тыс. 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4714876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10757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6143636" y="450057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12354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7715272" y="314324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28199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415342" cy="4714908"/>
          </a:xfrm>
        </p:spPr>
        <p:txBody>
          <a:bodyPr>
            <a:normAutofit fontScale="90000"/>
          </a:bodyPr>
          <a:lstStyle/>
          <a:p>
            <a:r>
              <a:rPr lang="ru-RU" sz="1800" cap="none" dirty="0" smtClean="0"/>
              <a:t>     «Бюджет для граждан» познакомит вас с положениями проекта основного финансового документа </a:t>
            </a:r>
            <a:r>
              <a:rPr lang="ru-RU" sz="1800" cap="none" dirty="0" err="1" smtClean="0"/>
              <a:t>Репьевского</a:t>
            </a:r>
            <a:r>
              <a:rPr lang="ru-RU" sz="1800" cap="none" dirty="0" smtClean="0"/>
              <a:t> муниципального района Воронежской области – решением совета народных депутатов </a:t>
            </a:r>
            <a:r>
              <a:rPr lang="ru-RU" sz="1800" cap="none" dirty="0" err="1" smtClean="0"/>
              <a:t>Репьевского</a:t>
            </a:r>
            <a:r>
              <a:rPr lang="ru-RU" sz="1800" cap="none" dirty="0" smtClean="0"/>
              <a:t> муниципального района Воронежской области « О бюджете </a:t>
            </a:r>
            <a:r>
              <a:rPr lang="ru-RU" sz="1800" cap="none" dirty="0" err="1" smtClean="0"/>
              <a:t>Репьевского</a:t>
            </a:r>
            <a:r>
              <a:rPr lang="ru-RU" sz="1800" cap="none" dirty="0" smtClean="0"/>
              <a:t> муниципального района на 2013 год».</a:t>
            </a:r>
            <a:br>
              <a:rPr lang="ru-RU" sz="1800" cap="none" dirty="0" smtClean="0"/>
            </a:br>
            <a:r>
              <a:rPr lang="ru-RU" sz="1800" cap="none" dirty="0"/>
              <a:t> </a:t>
            </a:r>
            <a:r>
              <a:rPr lang="ru-RU" sz="1800" cap="none" dirty="0" smtClean="0"/>
              <a:t>      </a:t>
            </a:r>
            <a:br>
              <a:rPr lang="ru-RU" sz="1800" cap="none" dirty="0" smtClean="0"/>
            </a:br>
            <a:r>
              <a:rPr lang="ru-RU" sz="1800" cap="none" dirty="0"/>
              <a:t> </a:t>
            </a:r>
            <a:r>
              <a:rPr lang="ru-RU" sz="1800" cap="none" dirty="0" smtClean="0"/>
              <a:t>   Представленная информация предназначена для широкого круга пользователей и будет интересна и полезна гражданам района, в том числе молодым семьям и другим категориям населения.</a:t>
            </a:r>
            <a:br>
              <a:rPr lang="ru-RU" sz="1800" cap="none" dirty="0" smtClean="0"/>
            </a:br>
            <a:r>
              <a:rPr lang="ru-RU" sz="1800" cap="none" dirty="0"/>
              <a:t/>
            </a:r>
            <a:br>
              <a:rPr lang="ru-RU" sz="1800" cap="none" dirty="0"/>
            </a:br>
            <a:r>
              <a:rPr lang="ru-RU" sz="1800" cap="none" dirty="0" smtClean="0"/>
              <a:t>    Граждане – и как налогоплательщики, и как потребители общественных благ-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</a:t>
            </a:r>
            <a:br>
              <a:rPr lang="ru-RU" sz="1800" cap="none" dirty="0" smtClean="0"/>
            </a:br>
            <a:r>
              <a:rPr lang="ru-RU" sz="1800" cap="none" dirty="0"/>
              <a:t/>
            </a:r>
            <a:br>
              <a:rPr lang="ru-RU" sz="1800" cap="none" dirty="0"/>
            </a:br>
            <a:r>
              <a:rPr lang="ru-RU" sz="1800" cap="none" dirty="0" smtClean="0"/>
              <a:t>     Мы постарались в доступной и понятной для граждан форме показать основные параметры бюджета </a:t>
            </a:r>
            <a:r>
              <a:rPr lang="ru-RU" sz="1800" cap="none" dirty="0" err="1" smtClean="0"/>
              <a:t>Репьевского</a:t>
            </a:r>
            <a:r>
              <a:rPr lang="ru-RU" sz="1800" cap="none" dirty="0" smtClean="0"/>
              <a:t> муниципального района</a:t>
            </a:r>
            <a:r>
              <a:rPr lang="ru-RU" sz="1600" cap="none" dirty="0" smtClean="0"/>
              <a:t>.</a:t>
            </a:r>
            <a:endParaRPr lang="ru-RU" sz="16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62" y="500043"/>
            <a:ext cx="7700962" cy="71438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Что такое «Бюджет для граждан»</a:t>
            </a:r>
            <a:r>
              <a:rPr lang="en-US" sz="3600" b="1" dirty="0" smtClean="0">
                <a:solidFill>
                  <a:schemeClr val="tx1"/>
                </a:solidFill>
              </a:rPr>
              <a:t>?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Структура налоговых и неналоговых доходов по исполнению бюджета </a:t>
            </a:r>
            <a:r>
              <a:rPr lang="ru-RU" sz="2400" b="1" dirty="0" err="1" smtClean="0"/>
              <a:t>Репьевского</a:t>
            </a:r>
            <a:r>
              <a:rPr lang="ru-RU" sz="2400" b="1" dirty="0" smtClean="0"/>
              <a:t> муниципального района за 2013 г.</a:t>
            </a:r>
            <a:endParaRPr lang="ru-RU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357274"/>
          <a:ext cx="864396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86314" y="4572008"/>
            <a:ext cx="1071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28199</a:t>
            </a:r>
            <a:endParaRPr lang="ru-RU" sz="2400" b="1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4892677" y="3321843"/>
            <a:ext cx="1358116" cy="1436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939784"/>
          </a:xfrm>
        </p:spPr>
        <p:txBody>
          <a:bodyPr>
            <a:noAutofit/>
          </a:bodyPr>
          <a:lstStyle/>
          <a:p>
            <a:r>
              <a:rPr lang="ru-RU" sz="2800" dirty="0" smtClean="0"/>
              <a:t>Структура исполнения доходов </a:t>
            </a:r>
            <a:r>
              <a:rPr lang="ru-RU" sz="2800" dirty="0" err="1" smtClean="0"/>
              <a:t>Репьевского</a:t>
            </a:r>
            <a:r>
              <a:rPr lang="ru-RU" sz="2800" dirty="0" smtClean="0"/>
              <a:t> муниципального района за 2013 год</a:t>
            </a:r>
            <a:endParaRPr lang="ru-RU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ine Callout 1 5"/>
          <p:cNvSpPr/>
          <p:nvPr/>
        </p:nvSpPr>
        <p:spPr>
          <a:xfrm>
            <a:off x="4071934" y="1285860"/>
            <a:ext cx="2071702" cy="571504"/>
          </a:xfrm>
          <a:prstGeom prst="borderCallout1">
            <a:avLst>
              <a:gd name="adj1" fmla="val 48866"/>
              <a:gd name="adj2" fmla="val -662"/>
              <a:gd name="adj3" fmla="val 112500"/>
              <a:gd name="adj4" fmla="val -38333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Доходы всего</a:t>
            </a:r>
            <a:endParaRPr lang="ru-RU" dirty="0"/>
          </a:p>
        </p:txBody>
      </p:sp>
      <p:sp>
        <p:nvSpPr>
          <p:cNvPr id="7" name="Line Callout 1 6"/>
          <p:cNvSpPr/>
          <p:nvPr/>
        </p:nvSpPr>
        <p:spPr>
          <a:xfrm>
            <a:off x="4786314" y="2000240"/>
            <a:ext cx="1428760" cy="857256"/>
          </a:xfrm>
          <a:prstGeom prst="borderCallout1">
            <a:avLst>
              <a:gd name="adj1" fmla="val 40067"/>
              <a:gd name="adj2" fmla="val 196"/>
              <a:gd name="adj3" fmla="val 134466"/>
              <a:gd name="adj4" fmla="val -105627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</a:t>
            </a:r>
            <a:endParaRPr lang="ru-RU" dirty="0"/>
          </a:p>
        </p:txBody>
      </p:sp>
      <p:sp>
        <p:nvSpPr>
          <p:cNvPr id="9" name="Line Callout 1 8"/>
          <p:cNvSpPr/>
          <p:nvPr/>
        </p:nvSpPr>
        <p:spPr>
          <a:xfrm>
            <a:off x="5143504" y="3000372"/>
            <a:ext cx="1071570" cy="898400"/>
          </a:xfrm>
          <a:prstGeom prst="borderCallout1">
            <a:avLst>
              <a:gd name="adj1" fmla="val 46385"/>
              <a:gd name="adj2" fmla="val 2353"/>
              <a:gd name="adj3" fmla="val 125273"/>
              <a:gd name="adj4" fmla="val -150784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10" name="Line Callout 1 9"/>
          <p:cNvSpPr/>
          <p:nvPr/>
        </p:nvSpPr>
        <p:spPr>
          <a:xfrm>
            <a:off x="5143504" y="4143380"/>
            <a:ext cx="1143008" cy="857256"/>
          </a:xfrm>
          <a:prstGeom prst="borderCallout1">
            <a:avLst>
              <a:gd name="adj1" fmla="val 49308"/>
              <a:gd name="adj2" fmla="val 891"/>
              <a:gd name="adj3" fmla="val 193197"/>
              <a:gd name="adj4" fmla="val -179719"/>
            </a:avLst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1" name="Flowchart: Process 10"/>
          <p:cNvSpPr/>
          <p:nvPr/>
        </p:nvSpPr>
        <p:spPr>
          <a:xfrm>
            <a:off x="6357950" y="2143116"/>
            <a:ext cx="1571636" cy="642942"/>
          </a:xfrm>
          <a:prstGeom prst="flowChart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Безвозмездные поступления</a:t>
            </a:r>
            <a:endParaRPr lang="ru-RU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8001024" y="2143116"/>
            <a:ext cx="1000132" cy="64294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Сумма</a:t>
            </a:r>
            <a:endParaRPr lang="ru-RU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6357950" y="5857892"/>
            <a:ext cx="1571636" cy="8572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Прочие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безвозмездные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поступления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01024" y="2857496"/>
            <a:ext cx="1000132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26082</a:t>
            </a:r>
            <a:endParaRPr lang="ru-RU" sz="1600" b="1" dirty="0"/>
          </a:p>
        </p:txBody>
      </p:sp>
      <p:sp>
        <p:nvSpPr>
          <p:cNvPr id="15" name="Rectangle 14"/>
          <p:cNvSpPr/>
          <p:nvPr/>
        </p:nvSpPr>
        <p:spPr>
          <a:xfrm>
            <a:off x="6357950" y="3500438"/>
            <a:ext cx="1571636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Субвенции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01024" y="3500438"/>
            <a:ext cx="1000132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83545,7</a:t>
            </a:r>
            <a:endParaRPr lang="ru-RU" sz="1600" b="1" dirty="0"/>
          </a:p>
        </p:txBody>
      </p:sp>
      <p:sp>
        <p:nvSpPr>
          <p:cNvPr id="17" name="Rectangle 16"/>
          <p:cNvSpPr/>
          <p:nvPr/>
        </p:nvSpPr>
        <p:spPr>
          <a:xfrm>
            <a:off x="6357950" y="4143380"/>
            <a:ext cx="1557342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Субсидии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01024" y="4143380"/>
            <a:ext cx="1000132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102917,3</a:t>
            </a:r>
            <a:endParaRPr lang="ru-RU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6357950" y="4786322"/>
            <a:ext cx="1571636" cy="10001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межбюджетные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1"/>
                </a:solidFill>
              </a:rPr>
              <a:t>трансферты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01024" y="4786322"/>
            <a:ext cx="1000132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7811,7</a:t>
            </a:r>
            <a:endParaRPr lang="ru-RU" sz="1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7786710" y="1500174"/>
            <a:ext cx="1214446" cy="35719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Тыс.руб.</a:t>
            </a:r>
            <a:endParaRPr lang="ru-RU" dirty="0"/>
          </a:p>
        </p:txBody>
      </p:sp>
      <p:sp>
        <p:nvSpPr>
          <p:cNvPr id="22" name="Rectangle 21"/>
          <p:cNvSpPr/>
          <p:nvPr/>
        </p:nvSpPr>
        <p:spPr>
          <a:xfrm>
            <a:off x="6357950" y="2857496"/>
            <a:ext cx="1571636" cy="571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01024" y="5857892"/>
            <a:ext cx="10001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smtClean="0"/>
              <a:t>1514,6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51128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Межбюджетные трансферты – основной вид безвозмездных перечислений</a:t>
            </a:r>
            <a:br>
              <a:rPr lang="ru-RU" sz="2800" b="1" dirty="0" smtClean="0"/>
            </a:br>
            <a:r>
              <a:rPr lang="ru-RU" sz="2200" b="1" dirty="0" smtClean="0"/>
              <a:t>Межбюджетные трансферты </a:t>
            </a:r>
            <a:r>
              <a:rPr lang="ru-RU" sz="2200" dirty="0" smtClean="0"/>
              <a:t>– это денежные средства, перечисляемые из одного бюджета бюджетной системы Российской Федерации другому.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429684" cy="47863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Flowchart: Process 3"/>
          <p:cNvSpPr/>
          <p:nvPr/>
        </p:nvSpPr>
        <p:spPr>
          <a:xfrm>
            <a:off x="428596" y="1714488"/>
            <a:ext cx="4286280" cy="785818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Виды межбюджетных трансфертов</a:t>
            </a:r>
            <a:endParaRPr lang="ru-RU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857752" y="1714488"/>
            <a:ext cx="4000528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Определение</a:t>
            </a:r>
            <a:endParaRPr lang="ru-RU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428596" y="2643182"/>
            <a:ext cx="4286280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Дотации (от лат. «</a:t>
            </a:r>
            <a:r>
              <a:rPr lang="en-US" sz="2400" dirty="0" smtClean="0"/>
              <a:t>Dotatio</a:t>
            </a:r>
            <a:r>
              <a:rPr lang="ru-RU" sz="2400" dirty="0" smtClean="0"/>
              <a:t>» – дар, пожертвование</a:t>
            </a:r>
            <a:endParaRPr lang="ru-RU" sz="2400" dirty="0"/>
          </a:p>
        </p:txBody>
      </p:sp>
      <p:sp>
        <p:nvSpPr>
          <p:cNvPr id="7" name="Rectangle 6"/>
          <p:cNvSpPr/>
          <p:nvPr/>
        </p:nvSpPr>
        <p:spPr>
          <a:xfrm>
            <a:off x="4857752" y="2643182"/>
            <a:ext cx="4000528" cy="11430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Предоставляются без определения конкретной цели их использования</a:t>
            </a:r>
            <a:endParaRPr lang="ru-RU" sz="2000" dirty="0"/>
          </a:p>
        </p:txBody>
      </p:sp>
      <p:sp>
        <p:nvSpPr>
          <p:cNvPr id="8" name="Rectangle 7"/>
          <p:cNvSpPr/>
          <p:nvPr/>
        </p:nvSpPr>
        <p:spPr>
          <a:xfrm>
            <a:off x="428596" y="3929066"/>
            <a:ext cx="4286280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Субвенции (от лат. «</a:t>
            </a:r>
            <a:r>
              <a:rPr lang="en-US" sz="2400" dirty="0" smtClean="0"/>
              <a:t>Subvenire</a:t>
            </a:r>
            <a:r>
              <a:rPr lang="ru-RU" sz="2400" dirty="0" smtClean="0"/>
              <a:t>» – приходить на помощь)</a:t>
            </a:r>
            <a:endParaRPr lang="ru-RU" sz="2400" dirty="0"/>
          </a:p>
        </p:txBody>
      </p:sp>
      <p:sp>
        <p:nvSpPr>
          <p:cNvPr id="9" name="Rectangle 8"/>
          <p:cNvSpPr/>
          <p:nvPr/>
        </p:nvSpPr>
        <p:spPr>
          <a:xfrm>
            <a:off x="4857752" y="3929066"/>
            <a:ext cx="4000528" cy="1200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Предоставляются на финансирование «переданных» другим публично-правовым образованиям полномочий</a:t>
            </a:r>
            <a:endParaRPr lang="ru-RU" sz="2000" dirty="0"/>
          </a:p>
        </p:txBody>
      </p:sp>
      <p:sp>
        <p:nvSpPr>
          <p:cNvPr id="10" name="Rectangle 9"/>
          <p:cNvSpPr/>
          <p:nvPr/>
        </p:nvSpPr>
        <p:spPr>
          <a:xfrm>
            <a:off x="428596" y="5286388"/>
            <a:ext cx="4286280" cy="12144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/>
              <a:t>Субсидии (от лат. «</a:t>
            </a:r>
            <a:r>
              <a:rPr lang="en-US" sz="2400" dirty="0" smtClean="0"/>
              <a:t>Subsidium</a:t>
            </a:r>
            <a:r>
              <a:rPr lang="ru-RU" sz="2400" dirty="0" smtClean="0"/>
              <a:t>»- поддержка</a:t>
            </a:r>
            <a:endParaRPr lang="ru-RU" sz="2400" dirty="0"/>
          </a:p>
        </p:txBody>
      </p:sp>
      <p:sp>
        <p:nvSpPr>
          <p:cNvPr id="11" name="Rectangle 10"/>
          <p:cNvSpPr/>
          <p:nvPr/>
        </p:nvSpPr>
        <p:spPr>
          <a:xfrm>
            <a:off x="4857752" y="5286388"/>
            <a:ext cx="4000528" cy="1200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Предоставляются на условиях долевого </a:t>
            </a:r>
            <a:r>
              <a:rPr lang="ru-RU" sz="2000" dirty="0" err="1" smtClean="0"/>
              <a:t>софинансирования</a:t>
            </a:r>
            <a:r>
              <a:rPr lang="ru-RU" sz="2000" dirty="0" smtClean="0"/>
              <a:t> расходов других бюджетов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/>
              <a:t>Расходы бюджета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484030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Расходы бюджета – это выплачиваемые из бюджета денежные средства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2714612" y="1285860"/>
            <a:ext cx="3643338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РАСХОДЫ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7158" y="2786058"/>
            <a:ext cx="2000264" cy="142876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типам расходных обязательств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2500298" y="2786058"/>
            <a:ext cx="2000264" cy="150019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муниципальным программам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14876" y="2786058"/>
            <a:ext cx="2000264" cy="150019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функциям государства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16" y="2786058"/>
            <a:ext cx="1928826" cy="1500198"/>
          </a:xfrm>
          <a:prstGeom prst="roundRect">
            <a:avLst/>
          </a:prstGeom>
          <a:ln w="3175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ведомствам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428992" y="2500306"/>
            <a:ext cx="2286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250397" y="2607463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214810" y="2214554"/>
            <a:ext cx="57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5643570" y="2571744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28728" y="2143116"/>
            <a:ext cx="62865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9" idx="0"/>
          </p:cNvCxnSpPr>
          <p:nvPr/>
        </p:nvCxnSpPr>
        <p:spPr>
          <a:xfrm rot="16200000" flipH="1">
            <a:off x="7447381" y="2411009"/>
            <a:ext cx="642941" cy="107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6" idx="0"/>
          </p:cNvCxnSpPr>
          <p:nvPr/>
        </p:nvCxnSpPr>
        <p:spPr>
          <a:xfrm rot="5400000">
            <a:off x="1071538" y="2428868"/>
            <a:ext cx="6429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Понятие и типы расходных обязательств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200" b="1" dirty="0" smtClean="0"/>
              <a:t>Расходное обязательство </a:t>
            </a:r>
            <a:r>
              <a:rPr lang="ru-RU" sz="2200" dirty="0" smtClean="0"/>
              <a:t>– это обязанность выплатить денежные средства из соответствующего бюджета.</a:t>
            </a:r>
            <a:endParaRPr lang="ru-RU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3286148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Расходные обязательства</a:t>
            </a:r>
            <a:endParaRPr lang="ru-RU" sz="2400" dirty="0"/>
          </a:p>
        </p:txBody>
      </p:sp>
      <p:sp>
        <p:nvSpPr>
          <p:cNvPr id="5" name="Rectangle 4"/>
          <p:cNvSpPr/>
          <p:nvPr/>
        </p:nvSpPr>
        <p:spPr>
          <a:xfrm>
            <a:off x="4000496" y="1571612"/>
            <a:ext cx="4572032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Основания для возникновения и оплаты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0496" y="2643182"/>
            <a:ext cx="4572032" cy="12858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Законы, определяющие объем и правила определения объема обязательств перед гражданами, организациями, органами власти</a:t>
            </a:r>
            <a:endParaRPr lang="ru-RU" b="1" dirty="0"/>
          </a:p>
        </p:txBody>
      </p:sp>
      <p:sp>
        <p:nvSpPr>
          <p:cNvPr id="7" name="Rectangle 6"/>
          <p:cNvSpPr/>
          <p:nvPr/>
        </p:nvSpPr>
        <p:spPr>
          <a:xfrm>
            <a:off x="571472" y="2643182"/>
            <a:ext cx="3357586" cy="12858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Публичные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00496" y="4000504"/>
            <a:ext cx="4572032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В том числе законы, устанавливающие права граждан на получение социальных выплат (пенсий, пособий, компенсаций)</a:t>
            </a:r>
            <a:endParaRPr lang="ru-RU" b="1" dirty="0"/>
          </a:p>
        </p:txBody>
      </p:sp>
      <p:sp>
        <p:nvSpPr>
          <p:cNvPr id="9" name="Rectangle 8"/>
          <p:cNvSpPr/>
          <p:nvPr/>
        </p:nvSpPr>
        <p:spPr>
          <a:xfrm>
            <a:off x="4000496" y="5000636"/>
            <a:ext cx="4572032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Государственный (муниципальный) контракт, трудовое соглашение</a:t>
            </a:r>
            <a:endParaRPr lang="ru-RU" b="1" dirty="0"/>
          </a:p>
        </p:txBody>
      </p:sp>
      <p:sp>
        <p:nvSpPr>
          <p:cNvPr id="10" name="Rectangle 9"/>
          <p:cNvSpPr/>
          <p:nvPr/>
        </p:nvSpPr>
        <p:spPr>
          <a:xfrm>
            <a:off x="571472" y="4000504"/>
            <a:ext cx="3357586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В том числе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11" name="Rectangle 10"/>
          <p:cNvSpPr/>
          <p:nvPr/>
        </p:nvSpPr>
        <p:spPr>
          <a:xfrm>
            <a:off x="571472" y="5000636"/>
            <a:ext cx="3357586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Гражданско-правовые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7254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Расходы бюджетов по основным функциям государства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57216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1600" dirty="0" smtClean="0"/>
              <a:t>                </a:t>
            </a:r>
            <a:r>
              <a:rPr lang="ru-RU" sz="1600" b="1" dirty="0" smtClean="0"/>
              <a:t>Каждый из разделов классификации имеет перечень подразделов, которые отражают основные направления реализации соответствующей функции.</a:t>
            </a:r>
          </a:p>
          <a:p>
            <a:pPr>
              <a:buNone/>
            </a:pPr>
            <a:r>
              <a:rPr lang="ru-RU" sz="1600" b="1" dirty="0" smtClean="0"/>
              <a:t>                Полный перечень разделов и подразделов классификации расходов бюджетов приведен в статье 21 </a:t>
            </a:r>
            <a:r>
              <a:rPr lang="ru-RU" sz="1600" b="1" dirty="0" err="1" smtClean="0"/>
              <a:t>юджетного</a:t>
            </a:r>
            <a:r>
              <a:rPr lang="ru-RU" sz="1600" b="1" dirty="0" smtClean="0"/>
              <a:t> кодекса Российской Федерации.</a:t>
            </a:r>
          </a:p>
          <a:p>
            <a:pPr>
              <a:buNone/>
            </a:pPr>
            <a:r>
              <a:rPr lang="ru-RU" sz="1600" b="1" dirty="0" smtClean="0"/>
              <a:t>                Например, в составе раздела «</a:t>
            </a:r>
            <a:r>
              <a:rPr lang="ru-RU" sz="1600" b="1" dirty="0" err="1" smtClean="0"/>
              <a:t>Образоваение</a:t>
            </a:r>
            <a:r>
              <a:rPr lang="ru-RU" sz="1600" b="1" dirty="0" smtClean="0"/>
              <a:t>», в том числе, выделяются</a:t>
            </a:r>
            <a:r>
              <a:rPr lang="en-US" sz="1600" b="1" dirty="0" smtClean="0"/>
              <a:t>:</a:t>
            </a:r>
          </a:p>
          <a:p>
            <a:r>
              <a:rPr lang="ru-RU" sz="1600" b="1" dirty="0" smtClean="0"/>
              <a:t>Дошкольное образование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ru-RU" sz="1600" b="1" dirty="0" smtClean="0"/>
              <a:t>Общее образование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ru-RU" sz="1600" b="1" dirty="0" smtClean="0"/>
              <a:t>Начальное профессиональное образование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ru-RU" sz="1600" b="1" dirty="0" smtClean="0"/>
              <a:t>Среднее профессиональное образование и др.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Flowchart: Process 3"/>
          <p:cNvSpPr/>
          <p:nvPr/>
        </p:nvSpPr>
        <p:spPr>
          <a:xfrm rot="10800000" flipV="1">
            <a:off x="142844" y="1071546"/>
            <a:ext cx="500066" cy="278608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714348" y="1071546"/>
            <a:ext cx="428628" cy="27860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Национальная оборона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1214414" y="1071546"/>
            <a:ext cx="1000132" cy="27860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Национальная безопасность и правоохранительная деятельности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2285984" y="1071546"/>
            <a:ext cx="428628" cy="2786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Национальная экономика</a:t>
            </a:r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2786050" y="1071546"/>
            <a:ext cx="500066" cy="27860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Жилищно-коммунальное хозяйство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357554" y="1071546"/>
            <a:ext cx="500066" cy="27860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Охрана окружающей среды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3929058" y="1071546"/>
            <a:ext cx="357190" cy="27860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4357686" y="1071546"/>
            <a:ext cx="428628" cy="2786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Культура, кинематография</a:t>
            </a:r>
            <a:endParaRPr lang="ru-RU" dirty="0"/>
          </a:p>
        </p:txBody>
      </p:sp>
      <p:sp>
        <p:nvSpPr>
          <p:cNvPr id="12" name="Rectangle 11"/>
          <p:cNvSpPr/>
          <p:nvPr/>
        </p:nvSpPr>
        <p:spPr>
          <a:xfrm>
            <a:off x="4857752" y="1071546"/>
            <a:ext cx="357190" cy="27860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Здравоохранение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5286380" y="1071546"/>
            <a:ext cx="428628" cy="27860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Социальная политика</a:t>
            </a:r>
            <a:endParaRPr lang="ru-RU" dirty="0"/>
          </a:p>
        </p:txBody>
      </p:sp>
      <p:sp>
        <p:nvSpPr>
          <p:cNvPr id="14" name="Rectangle 13"/>
          <p:cNvSpPr/>
          <p:nvPr/>
        </p:nvSpPr>
        <p:spPr>
          <a:xfrm>
            <a:off x="5786446" y="1071546"/>
            <a:ext cx="571504" cy="27860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Физическая культура и спорт</a:t>
            </a:r>
            <a:endParaRPr lang="ru-RU" dirty="0"/>
          </a:p>
        </p:txBody>
      </p:sp>
      <p:sp>
        <p:nvSpPr>
          <p:cNvPr id="15" name="Rectangle 14"/>
          <p:cNvSpPr/>
          <p:nvPr/>
        </p:nvSpPr>
        <p:spPr>
          <a:xfrm>
            <a:off x="6429388" y="1071546"/>
            <a:ext cx="571504" cy="27860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Средства массовой информации</a:t>
            </a:r>
            <a:endParaRPr lang="ru-RU" dirty="0"/>
          </a:p>
        </p:txBody>
      </p:sp>
      <p:sp>
        <p:nvSpPr>
          <p:cNvPr id="16" name="Rectangle 15"/>
          <p:cNvSpPr/>
          <p:nvPr/>
        </p:nvSpPr>
        <p:spPr>
          <a:xfrm>
            <a:off x="7072330" y="1071546"/>
            <a:ext cx="785818" cy="27860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Обслуживание государственного и муниципального долга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8001024" y="1071546"/>
            <a:ext cx="1000132" cy="27860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dirty="0" smtClean="0"/>
              <a:t>Межбюджетные трансферты общего характера(дотации)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368280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Ведомственная структура расходов бюджета и бюджетная классификация</a:t>
            </a:r>
            <a:endParaRPr lang="ru-RU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714356"/>
            <a:ext cx="8786874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Бюджетная классификация Российской Федерации </a:t>
            </a:r>
            <a:r>
              <a:rPr lang="ru-RU" sz="1400" dirty="0" smtClean="0"/>
              <a:t>– это группировка доходов, расходов и источников финансирования дефицитов бюджетной системы Российской Федерации, Используемая для составления и исполнения бюджетов, составления бюджетной отчетности, обеспечивающей сопоставимость показателей бюджетов бюджетной системы Российской Федерации (статья 18 Бюджетного кодекса).</a:t>
            </a:r>
          </a:p>
          <a:p>
            <a:pPr>
              <a:buNone/>
            </a:pPr>
            <a:r>
              <a:rPr lang="ru-RU" sz="1400" b="1" dirty="0" smtClean="0"/>
              <a:t>Состав бюджетной классификации </a:t>
            </a:r>
            <a:r>
              <a:rPr lang="ru-RU" sz="1400" dirty="0" smtClean="0"/>
              <a:t>(статья 19 Бюджетного кодекса)</a:t>
            </a:r>
          </a:p>
          <a:p>
            <a:r>
              <a:rPr lang="ru-RU" sz="1400" dirty="0" smtClean="0"/>
              <a:t>Классификация доходов бюджетов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r>
              <a:rPr lang="ru-RU" sz="1400" dirty="0" smtClean="0"/>
              <a:t>Классификация расходов бюджетов</a:t>
            </a:r>
            <a:r>
              <a:rPr lang="en-US" sz="1400" dirty="0" smtClean="0"/>
              <a:t>;</a:t>
            </a:r>
          </a:p>
          <a:p>
            <a:r>
              <a:rPr lang="ru-RU" sz="1400" dirty="0" smtClean="0"/>
              <a:t>Классификация источников финансирования дефицитов бюджетов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r>
              <a:rPr lang="ru-RU" sz="1400" dirty="0" smtClean="0"/>
              <a:t>Классификация операций публично-правовых образований</a:t>
            </a:r>
          </a:p>
          <a:p>
            <a:r>
              <a:rPr lang="ru-RU" sz="1400" dirty="0" smtClean="0"/>
              <a:t>(«классификация операций сектора государственного управления» КОСГ</a:t>
            </a:r>
          </a:p>
          <a:p>
            <a:pPr>
              <a:buNone/>
            </a:pPr>
            <a:r>
              <a:rPr lang="ru-RU" sz="1800" b="1" dirty="0" smtClean="0"/>
              <a:t>Структура 20-значного, единого для всех бюджетов бюджетной системы Российской Федерации, кода классификации расходов бюджетов (ведомственная структура)</a:t>
            </a:r>
            <a:endParaRPr lang="ru-RU" sz="1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5072034" y="1857364"/>
            <a:ext cx="3929122" cy="64294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Классификация расходов- основа для построения ведомственной структуры  расходов соответствующего бюджета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3428992" y="2285992"/>
            <a:ext cx="17145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42844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571472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8" name="Rectangle 17"/>
          <p:cNvSpPr/>
          <p:nvPr/>
        </p:nvSpPr>
        <p:spPr>
          <a:xfrm>
            <a:off x="1000100" y="4572008"/>
            <a:ext cx="357190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0" name="Rectangle 19"/>
          <p:cNvSpPr/>
          <p:nvPr/>
        </p:nvSpPr>
        <p:spPr>
          <a:xfrm>
            <a:off x="1357290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1" name="Rectangle 20"/>
          <p:cNvSpPr/>
          <p:nvPr/>
        </p:nvSpPr>
        <p:spPr>
          <a:xfrm>
            <a:off x="1857356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2" name="Rounded Rectangle 21"/>
          <p:cNvSpPr/>
          <p:nvPr/>
        </p:nvSpPr>
        <p:spPr>
          <a:xfrm>
            <a:off x="142844" y="4857760"/>
            <a:ext cx="1214446" cy="17859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Уникальный код для каждого главного распорядителя бюджетных средств (ГРБС-32)</a:t>
            </a:r>
          </a:p>
          <a:p>
            <a:pPr algn="ctr"/>
            <a:endParaRPr lang="ru-RU" sz="1100" dirty="0"/>
          </a:p>
        </p:txBody>
      </p:sp>
      <p:sp>
        <p:nvSpPr>
          <p:cNvPr id="23" name="Rounded Rectangle 22"/>
          <p:cNvSpPr/>
          <p:nvPr/>
        </p:nvSpPr>
        <p:spPr>
          <a:xfrm>
            <a:off x="1357290" y="4857760"/>
            <a:ext cx="1000132" cy="1857388"/>
          </a:xfrm>
          <a:prstGeom prst="roundRect">
            <a:avLst>
              <a:gd name="adj" fmla="val 3817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Разделы </a:t>
            </a:r>
            <a:r>
              <a:rPr lang="ru-RU" sz="1100" dirty="0" smtClean="0"/>
              <a:t>определяют отраслевое направление расходов (…образование..)</a:t>
            </a:r>
            <a:endParaRPr lang="ru-RU" sz="1100" dirty="0"/>
          </a:p>
        </p:txBody>
      </p:sp>
      <p:sp>
        <p:nvSpPr>
          <p:cNvPr id="24" name="Rectangle 23"/>
          <p:cNvSpPr/>
          <p:nvPr/>
        </p:nvSpPr>
        <p:spPr>
          <a:xfrm>
            <a:off x="2357422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5" name="Rectangle 24"/>
          <p:cNvSpPr/>
          <p:nvPr/>
        </p:nvSpPr>
        <p:spPr>
          <a:xfrm>
            <a:off x="2857488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6" name="Rounded Rectangle 25"/>
          <p:cNvSpPr/>
          <p:nvPr/>
        </p:nvSpPr>
        <p:spPr>
          <a:xfrm>
            <a:off x="2357422" y="4857760"/>
            <a:ext cx="1000132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Подразделы </a:t>
            </a:r>
            <a:r>
              <a:rPr lang="ru-RU" sz="1100" dirty="0" smtClean="0"/>
              <a:t>детализируют направления в разделах (дошкольное образование</a:t>
            </a:r>
            <a:endParaRPr lang="ru-RU" sz="1100" dirty="0"/>
          </a:p>
        </p:txBody>
      </p:sp>
      <p:sp>
        <p:nvSpPr>
          <p:cNvPr id="27" name="Rectangle 26"/>
          <p:cNvSpPr/>
          <p:nvPr/>
        </p:nvSpPr>
        <p:spPr>
          <a:xfrm>
            <a:off x="3357554" y="4572008"/>
            <a:ext cx="357190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28" name="Rectangle 27"/>
          <p:cNvSpPr/>
          <p:nvPr/>
        </p:nvSpPr>
        <p:spPr>
          <a:xfrm>
            <a:off x="3714744" y="4572008"/>
            <a:ext cx="357190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29" name="Rectangle 28"/>
          <p:cNvSpPr/>
          <p:nvPr/>
        </p:nvSpPr>
        <p:spPr>
          <a:xfrm>
            <a:off x="4071934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30" name="Rectangle 29"/>
          <p:cNvSpPr/>
          <p:nvPr/>
        </p:nvSpPr>
        <p:spPr>
          <a:xfrm>
            <a:off x="4500562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1" name="Rectangle 30"/>
          <p:cNvSpPr/>
          <p:nvPr/>
        </p:nvSpPr>
        <p:spPr>
          <a:xfrm>
            <a:off x="4929190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32" name="Rectangle 31"/>
          <p:cNvSpPr/>
          <p:nvPr/>
        </p:nvSpPr>
        <p:spPr>
          <a:xfrm>
            <a:off x="5357818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5786446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34" name="Rectangle 33"/>
          <p:cNvSpPr/>
          <p:nvPr/>
        </p:nvSpPr>
        <p:spPr>
          <a:xfrm>
            <a:off x="6215074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35" name="Rectangle 34"/>
          <p:cNvSpPr/>
          <p:nvPr/>
        </p:nvSpPr>
        <p:spPr>
          <a:xfrm>
            <a:off x="6643702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36" name="Rectangle 35"/>
          <p:cNvSpPr/>
          <p:nvPr/>
        </p:nvSpPr>
        <p:spPr>
          <a:xfrm>
            <a:off x="7143768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7572396" y="4572008"/>
            <a:ext cx="428628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</a:t>
            </a:r>
            <a:endParaRPr lang="ru-RU" dirty="0"/>
          </a:p>
        </p:txBody>
      </p:sp>
      <p:sp>
        <p:nvSpPr>
          <p:cNvPr id="38" name="Rectangle 37"/>
          <p:cNvSpPr/>
          <p:nvPr/>
        </p:nvSpPr>
        <p:spPr>
          <a:xfrm>
            <a:off x="8001024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39" name="Rectangle 38"/>
          <p:cNvSpPr/>
          <p:nvPr/>
        </p:nvSpPr>
        <p:spPr>
          <a:xfrm>
            <a:off x="8501090" y="4572008"/>
            <a:ext cx="500066" cy="2857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  <p:sp>
        <p:nvSpPr>
          <p:cNvPr id="40" name="Rounded Rectangle 39"/>
          <p:cNvSpPr/>
          <p:nvPr/>
        </p:nvSpPr>
        <p:spPr>
          <a:xfrm>
            <a:off x="3357554" y="4857760"/>
            <a:ext cx="2857520" cy="18573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Целевые статьи </a:t>
            </a:r>
            <a:r>
              <a:rPr lang="ru-RU" sz="1200" dirty="0" smtClean="0"/>
              <a:t>обеспечивают привязку бюджетных ассигнований к конкретным программам, направлениям деятельности и участникам бюджетного процесса в рамках подразделов</a:t>
            </a:r>
            <a:endParaRPr lang="ru-RU" sz="1200" dirty="0"/>
          </a:p>
        </p:txBody>
      </p:sp>
      <p:sp>
        <p:nvSpPr>
          <p:cNvPr id="41" name="Rounded Rectangle 40"/>
          <p:cNvSpPr/>
          <p:nvPr/>
        </p:nvSpPr>
        <p:spPr>
          <a:xfrm>
            <a:off x="6215074" y="4857760"/>
            <a:ext cx="1357322" cy="18573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Виды расходов </a:t>
            </a:r>
            <a:r>
              <a:rPr lang="ru-RU" sz="1200" dirty="0" smtClean="0"/>
              <a:t>указывают вид бюджетных ассигнований (выплаты персоналу, закупки, инвестиции и т.д.)</a:t>
            </a:r>
          </a:p>
          <a:p>
            <a:pPr algn="ctr"/>
            <a:endParaRPr lang="ru-RU" sz="1000" dirty="0"/>
          </a:p>
        </p:txBody>
      </p:sp>
      <p:sp>
        <p:nvSpPr>
          <p:cNvPr id="42" name="Rounded Rectangle 41"/>
          <p:cNvSpPr/>
          <p:nvPr/>
        </p:nvSpPr>
        <p:spPr>
          <a:xfrm>
            <a:off x="7572396" y="4857760"/>
            <a:ext cx="1357322" cy="185738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КОСГУ</a:t>
            </a:r>
          </a:p>
          <a:p>
            <a:pPr algn="ctr"/>
            <a:r>
              <a:rPr lang="ru-RU" sz="1100" dirty="0" smtClean="0"/>
              <a:t>отражает экономическое содержание операций </a:t>
            </a:r>
            <a:r>
              <a:rPr lang="ru-RU" sz="1100" dirty="0" err="1" smtClean="0"/>
              <a:t>гос</a:t>
            </a:r>
            <a:r>
              <a:rPr lang="ru-RU" sz="1100" dirty="0" smtClean="0"/>
              <a:t>. Сектора (в ведомственной структуре расходов не применяется)</a:t>
            </a:r>
            <a:endParaRPr lang="ru-RU" sz="1100" dirty="0"/>
          </a:p>
        </p:txBody>
      </p:sp>
      <p:sp>
        <p:nvSpPr>
          <p:cNvPr id="43" name="Rounded Rectangle 42"/>
          <p:cNvSpPr/>
          <p:nvPr/>
        </p:nvSpPr>
        <p:spPr>
          <a:xfrm>
            <a:off x="142844" y="3786190"/>
            <a:ext cx="1214446" cy="785818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Код главного распорядителя бюджетных средств</a:t>
            </a:r>
            <a:endParaRPr lang="ru-RU" sz="1200" b="1" dirty="0"/>
          </a:p>
        </p:txBody>
      </p:sp>
      <p:sp>
        <p:nvSpPr>
          <p:cNvPr id="44" name="Rounded Rectangle 43"/>
          <p:cNvSpPr/>
          <p:nvPr/>
        </p:nvSpPr>
        <p:spPr>
          <a:xfrm>
            <a:off x="1357290" y="3786190"/>
            <a:ext cx="1000132" cy="78581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Код раздела</a:t>
            </a:r>
            <a:endParaRPr lang="ru-RU" sz="1100" b="1" dirty="0"/>
          </a:p>
        </p:txBody>
      </p:sp>
      <p:sp>
        <p:nvSpPr>
          <p:cNvPr id="45" name="Rounded Rectangle 44"/>
          <p:cNvSpPr/>
          <p:nvPr/>
        </p:nvSpPr>
        <p:spPr>
          <a:xfrm>
            <a:off x="2357422" y="3786190"/>
            <a:ext cx="1000132" cy="78581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Код подраздела</a:t>
            </a:r>
            <a:endParaRPr lang="ru-RU" sz="1100" b="1" dirty="0"/>
          </a:p>
        </p:txBody>
      </p:sp>
      <p:sp>
        <p:nvSpPr>
          <p:cNvPr id="46" name="Rounded Rectangle 45"/>
          <p:cNvSpPr/>
          <p:nvPr/>
        </p:nvSpPr>
        <p:spPr>
          <a:xfrm>
            <a:off x="3357554" y="3786190"/>
            <a:ext cx="2857520" cy="78581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Код целевой статья</a:t>
            </a:r>
            <a:endParaRPr lang="ru-RU" sz="1100" b="1" dirty="0"/>
          </a:p>
        </p:txBody>
      </p:sp>
      <p:sp>
        <p:nvSpPr>
          <p:cNvPr id="47" name="Rounded Rectangle 46"/>
          <p:cNvSpPr/>
          <p:nvPr/>
        </p:nvSpPr>
        <p:spPr>
          <a:xfrm>
            <a:off x="6215074" y="3786190"/>
            <a:ext cx="1357322" cy="78581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Код вида расходов</a:t>
            </a:r>
            <a:endParaRPr lang="ru-RU" sz="11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7572396" y="3786190"/>
            <a:ext cx="1428760" cy="78581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Код КОСГУ</a:t>
            </a:r>
            <a:endParaRPr lang="ru-RU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Расходы консолидированного бюджета </a:t>
            </a:r>
            <a:r>
              <a:rPr lang="ru-RU" sz="2800" dirty="0" err="1" smtClean="0"/>
              <a:t>Репьевского</a:t>
            </a:r>
            <a:r>
              <a:rPr lang="ru-RU" sz="2800" dirty="0" smtClean="0"/>
              <a:t> муниципального района в расчете на душу населения за 2013 год</a:t>
            </a:r>
            <a:endParaRPr lang="ru-RU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71670" y="1600201"/>
            <a:ext cx="6615130" cy="90010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ru-RU" sz="1800" dirty="0" smtClean="0"/>
              <a:t>Расходов </a:t>
            </a:r>
            <a:r>
              <a:rPr lang="ru-RU" sz="1800" b="1" u="sng" dirty="0" smtClean="0"/>
              <a:t>консолидированного бюджета </a:t>
            </a:r>
            <a:r>
              <a:rPr lang="ru-RU" sz="1800" b="1" u="sng" dirty="0" err="1" smtClean="0"/>
              <a:t>Репьевского</a:t>
            </a:r>
            <a:r>
              <a:rPr lang="ru-RU" sz="1800" b="1" u="sng" dirty="0" smtClean="0"/>
              <a:t> муниципального района </a:t>
            </a:r>
            <a:r>
              <a:rPr lang="ru-RU" sz="1800" dirty="0" smtClean="0"/>
              <a:t>приходится на одного гражданина</a:t>
            </a:r>
            <a:endParaRPr lang="ru-RU" sz="1800" dirty="0"/>
          </a:p>
        </p:txBody>
      </p:sp>
      <p:sp>
        <p:nvSpPr>
          <p:cNvPr id="5" name="Rounded Rectangle 4"/>
          <p:cNvSpPr/>
          <p:nvPr/>
        </p:nvSpPr>
        <p:spPr>
          <a:xfrm>
            <a:off x="2071670" y="2714620"/>
            <a:ext cx="671517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Расходов консолидированного бюджета </a:t>
            </a:r>
            <a:r>
              <a:rPr lang="ru-RU" dirty="0" err="1" smtClean="0"/>
              <a:t>Репьевского</a:t>
            </a:r>
            <a:r>
              <a:rPr lang="ru-RU" dirty="0" smtClean="0"/>
              <a:t> муниципального района на </a:t>
            </a:r>
            <a:r>
              <a:rPr lang="ru-RU" b="1" u="sng" dirty="0" smtClean="0"/>
              <a:t>социальную политику </a:t>
            </a:r>
            <a:r>
              <a:rPr lang="ru-RU" dirty="0" smtClean="0"/>
              <a:t>приходится на одного гражданина</a:t>
            </a:r>
            <a:endParaRPr lang="ru-RU" dirty="0"/>
          </a:p>
        </p:txBody>
      </p:sp>
      <p:sp>
        <p:nvSpPr>
          <p:cNvPr id="6" name="Rounded Rectangle 5"/>
          <p:cNvSpPr/>
          <p:nvPr/>
        </p:nvSpPr>
        <p:spPr>
          <a:xfrm>
            <a:off x="2071670" y="3857628"/>
            <a:ext cx="671517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Расходов консолидированного бюджета </a:t>
            </a:r>
            <a:r>
              <a:rPr lang="ru-RU" dirty="0" err="1" smtClean="0"/>
              <a:t>Репьевского</a:t>
            </a:r>
            <a:r>
              <a:rPr lang="ru-RU" dirty="0" smtClean="0"/>
              <a:t> муниципального района на </a:t>
            </a:r>
            <a:r>
              <a:rPr lang="ru-RU" b="1" u="sng" dirty="0" smtClean="0"/>
              <a:t>общее образование </a:t>
            </a:r>
            <a:r>
              <a:rPr lang="ru-RU" dirty="0" smtClean="0"/>
              <a:t>приходится на одного ученика</a:t>
            </a: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2071670" y="5072074"/>
            <a:ext cx="671517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Расходов консолидированного бюджета </a:t>
            </a:r>
            <a:r>
              <a:rPr lang="ru-RU" dirty="0" err="1" smtClean="0"/>
              <a:t>Репьевского</a:t>
            </a:r>
            <a:r>
              <a:rPr lang="ru-RU" dirty="0" smtClean="0"/>
              <a:t> муниципального района на </a:t>
            </a:r>
            <a:r>
              <a:rPr lang="ru-RU" b="1" u="sng" dirty="0" smtClean="0"/>
              <a:t>дошкольное образование </a:t>
            </a:r>
            <a:r>
              <a:rPr lang="ru-RU" dirty="0" smtClean="0"/>
              <a:t>приходится на одного дошкольника</a:t>
            </a:r>
            <a:endParaRPr lang="ru-RU" dirty="0"/>
          </a:p>
        </p:txBody>
      </p:sp>
      <p:sp>
        <p:nvSpPr>
          <p:cNvPr id="8" name="Rounded Rectangle 7"/>
          <p:cNvSpPr/>
          <p:nvPr/>
        </p:nvSpPr>
        <p:spPr>
          <a:xfrm>
            <a:off x="428596" y="1571612"/>
            <a:ext cx="1500198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19905,7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рубля в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8596" y="2714620"/>
            <a:ext cx="1500198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717,8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рубля в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8596" y="5072074"/>
            <a:ext cx="1500198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272864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рубля в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8596" y="3857628"/>
            <a:ext cx="1500198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93353 рубля в год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65403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Защищенные статьи расходов бюджета – расходы, подлежащие финансированию в полном объеме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571472" y="928670"/>
            <a:ext cx="828680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Оплата труда с начислениями</a:t>
            </a:r>
            <a:endParaRPr lang="ru-RU" b="1" dirty="0"/>
          </a:p>
        </p:txBody>
      </p:sp>
      <p:sp>
        <p:nvSpPr>
          <p:cNvPr id="5" name="Rectangle 4"/>
          <p:cNvSpPr/>
          <p:nvPr/>
        </p:nvSpPr>
        <p:spPr>
          <a:xfrm>
            <a:off x="571472" y="1571612"/>
            <a:ext cx="8286808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Социальное обеспечение</a:t>
            </a:r>
            <a:endParaRPr lang="ru-RU" b="1" dirty="0"/>
          </a:p>
        </p:txBody>
      </p:sp>
      <p:sp>
        <p:nvSpPr>
          <p:cNvPr id="6" name="Rectangle 5"/>
          <p:cNvSpPr/>
          <p:nvPr/>
        </p:nvSpPr>
        <p:spPr>
          <a:xfrm>
            <a:off x="571472" y="2214554"/>
            <a:ext cx="8286808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Оплата коммунальных услуг</a:t>
            </a:r>
            <a:endParaRPr lang="ru-RU" b="1" dirty="0"/>
          </a:p>
        </p:txBody>
      </p:sp>
      <p:sp>
        <p:nvSpPr>
          <p:cNvPr id="7" name="Rectangle 6"/>
          <p:cNvSpPr/>
          <p:nvPr/>
        </p:nvSpPr>
        <p:spPr>
          <a:xfrm>
            <a:off x="571472" y="2857496"/>
            <a:ext cx="8286808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Приобретение продуктов питания</a:t>
            </a:r>
            <a:endParaRPr lang="ru-RU" b="1" dirty="0"/>
          </a:p>
        </p:txBody>
      </p:sp>
      <p:sp>
        <p:nvSpPr>
          <p:cNvPr id="8" name="Rectangle 7"/>
          <p:cNvSpPr/>
          <p:nvPr/>
        </p:nvSpPr>
        <p:spPr>
          <a:xfrm>
            <a:off x="571472" y="3500438"/>
            <a:ext cx="828680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Приобретение медикаментов</a:t>
            </a:r>
            <a:endParaRPr lang="ru-RU" b="1" dirty="0"/>
          </a:p>
        </p:txBody>
      </p:sp>
      <p:sp>
        <p:nvSpPr>
          <p:cNvPr id="9" name="Rectangle 8"/>
          <p:cNvSpPr/>
          <p:nvPr/>
        </p:nvSpPr>
        <p:spPr>
          <a:xfrm>
            <a:off x="571472" y="4143380"/>
            <a:ext cx="8286808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Платеж в ФФОМС</a:t>
            </a:r>
            <a:endParaRPr lang="ru-RU" b="1" dirty="0"/>
          </a:p>
        </p:txBody>
      </p:sp>
      <p:sp>
        <p:nvSpPr>
          <p:cNvPr id="10" name="Rectangle 9"/>
          <p:cNvSpPr/>
          <p:nvPr/>
        </p:nvSpPr>
        <p:spPr>
          <a:xfrm>
            <a:off x="571472" y="4786322"/>
            <a:ext cx="8286808" cy="5715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Погашение заимствований и обслуживание долга</a:t>
            </a:r>
            <a:endParaRPr lang="ru-RU" b="1" dirty="0"/>
          </a:p>
        </p:txBody>
      </p:sp>
      <p:sp>
        <p:nvSpPr>
          <p:cNvPr id="11" name="Rectangle 10"/>
          <p:cNvSpPr/>
          <p:nvPr/>
        </p:nvSpPr>
        <p:spPr>
          <a:xfrm>
            <a:off x="571472" y="5429264"/>
            <a:ext cx="8286808" cy="5715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Налоги, арендные платежи, вневедомственная охрана</a:t>
            </a:r>
            <a:endParaRPr lang="ru-RU" b="1" dirty="0"/>
          </a:p>
        </p:txBody>
      </p:sp>
      <p:sp>
        <p:nvSpPr>
          <p:cNvPr id="12" name="Rectangle 11"/>
          <p:cNvSpPr/>
          <p:nvPr/>
        </p:nvSpPr>
        <p:spPr>
          <a:xfrm>
            <a:off x="571472" y="6072206"/>
            <a:ext cx="8286808" cy="571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Финпомощь</a:t>
            </a:r>
            <a:r>
              <a:rPr lang="ru-RU" b="1" dirty="0" smtClean="0"/>
              <a:t> муниципалитетам на обеспечение социально-значимых расходов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274786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обязательства  перед физическим лицом, подлежащие исполнению в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денежной форме в установленном соответствующим законом, иным 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нормативным правовым актом размере или установленный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     порядок его индексации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58246" cy="475775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357158" y="142852"/>
            <a:ext cx="2714644" cy="12858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Публичные                                                 </a:t>
            </a:r>
          </a:p>
          <a:p>
            <a:pPr algn="ctr"/>
            <a:r>
              <a:rPr lang="ru-RU" b="1" dirty="0" smtClean="0"/>
              <a:t>нормативные</a:t>
            </a:r>
          </a:p>
          <a:p>
            <a:pPr algn="ctr"/>
            <a:r>
              <a:rPr lang="ru-RU" b="1" dirty="0" smtClean="0"/>
              <a:t>обязательства</a:t>
            </a:r>
          </a:p>
          <a:p>
            <a:pPr algn="ctr"/>
            <a:r>
              <a:rPr lang="ru-RU" b="1" dirty="0" smtClean="0"/>
              <a:t>(областные средства)</a:t>
            </a:r>
          </a:p>
          <a:p>
            <a:pPr algn="ctr"/>
            <a:endParaRPr lang="ru-RU" b="1" dirty="0"/>
          </a:p>
        </p:txBody>
      </p:sp>
      <p:sp>
        <p:nvSpPr>
          <p:cNvPr id="5" name="Rectangle 4"/>
          <p:cNvSpPr/>
          <p:nvPr/>
        </p:nvSpPr>
        <p:spPr>
          <a:xfrm>
            <a:off x="357158" y="1643050"/>
            <a:ext cx="4357718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Тип обязательств</a:t>
            </a:r>
            <a:endParaRPr lang="ru-RU" sz="1600" dirty="0"/>
          </a:p>
        </p:txBody>
      </p:sp>
      <p:sp>
        <p:nvSpPr>
          <p:cNvPr id="6" name="Rectangle 5"/>
          <p:cNvSpPr/>
          <p:nvPr/>
        </p:nvSpPr>
        <p:spPr>
          <a:xfrm>
            <a:off x="4786314" y="1643050"/>
            <a:ext cx="928694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Исполнено 2012 </a:t>
            </a:r>
          </a:p>
          <a:p>
            <a:pPr algn="ctr"/>
            <a:r>
              <a:rPr lang="ru-RU" sz="1600" dirty="0" smtClean="0"/>
              <a:t>год</a:t>
            </a:r>
            <a:endParaRPr lang="ru-RU" sz="1600" dirty="0"/>
          </a:p>
        </p:txBody>
      </p:sp>
      <p:sp>
        <p:nvSpPr>
          <p:cNvPr id="7" name="Rectangle 6"/>
          <p:cNvSpPr/>
          <p:nvPr/>
        </p:nvSpPr>
        <p:spPr>
          <a:xfrm>
            <a:off x="5786446" y="1643050"/>
            <a:ext cx="857256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Исполнено 2013 год</a:t>
            </a:r>
            <a:endParaRPr lang="ru-RU" sz="1600" dirty="0"/>
          </a:p>
        </p:txBody>
      </p:sp>
      <p:sp>
        <p:nvSpPr>
          <p:cNvPr id="8" name="Rectangle 7"/>
          <p:cNvSpPr/>
          <p:nvPr/>
        </p:nvSpPr>
        <p:spPr>
          <a:xfrm>
            <a:off x="6715140" y="2143116"/>
            <a:ext cx="85725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Тыс. руб.</a:t>
            </a:r>
            <a:endParaRPr lang="ru-RU" sz="1400" dirty="0"/>
          </a:p>
        </p:txBody>
      </p:sp>
      <p:sp>
        <p:nvSpPr>
          <p:cNvPr id="9" name="Rectangle 8"/>
          <p:cNvSpPr/>
          <p:nvPr/>
        </p:nvSpPr>
        <p:spPr>
          <a:xfrm>
            <a:off x="6715140" y="1643050"/>
            <a:ext cx="1928826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рост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7643834" y="2143116"/>
            <a:ext cx="100013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%</a:t>
            </a:r>
            <a:endParaRPr lang="ru-RU" sz="1400" dirty="0"/>
          </a:p>
        </p:txBody>
      </p:sp>
      <p:sp>
        <p:nvSpPr>
          <p:cNvPr id="12" name="Rectangle 11"/>
          <p:cNvSpPr/>
          <p:nvPr/>
        </p:nvSpPr>
        <p:spPr>
          <a:xfrm>
            <a:off x="357158" y="2643182"/>
            <a:ext cx="435771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ВСЕГО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786282" y="2643182"/>
            <a:ext cx="92872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2410,2</a:t>
            </a:r>
            <a:endParaRPr lang="ru-RU" dirty="0"/>
          </a:p>
        </p:txBody>
      </p:sp>
      <p:sp>
        <p:nvSpPr>
          <p:cNvPr id="14" name="Rectangle 13"/>
          <p:cNvSpPr/>
          <p:nvPr/>
        </p:nvSpPr>
        <p:spPr>
          <a:xfrm>
            <a:off x="5786446" y="2643182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2939,5</a:t>
            </a:r>
            <a:endParaRPr lang="ru-RU" dirty="0"/>
          </a:p>
        </p:txBody>
      </p:sp>
      <p:sp>
        <p:nvSpPr>
          <p:cNvPr id="15" name="Rectangle 14"/>
          <p:cNvSpPr/>
          <p:nvPr/>
        </p:nvSpPr>
        <p:spPr>
          <a:xfrm>
            <a:off x="6715140" y="2643182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529,3</a:t>
            </a:r>
            <a:endParaRPr lang="ru-RU" dirty="0"/>
          </a:p>
        </p:txBody>
      </p:sp>
      <p:sp>
        <p:nvSpPr>
          <p:cNvPr id="16" name="Rectangle 15"/>
          <p:cNvSpPr/>
          <p:nvPr/>
        </p:nvSpPr>
        <p:spPr>
          <a:xfrm>
            <a:off x="7643834" y="2643182"/>
            <a:ext cx="100013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122</a:t>
            </a:r>
            <a:endParaRPr lang="ru-RU" dirty="0"/>
          </a:p>
        </p:txBody>
      </p:sp>
      <p:sp>
        <p:nvSpPr>
          <p:cNvPr id="17" name="Rectangle 16"/>
          <p:cNvSpPr/>
          <p:nvPr/>
        </p:nvSpPr>
        <p:spPr>
          <a:xfrm>
            <a:off x="357158" y="3214686"/>
            <a:ext cx="435771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Единовременные денежные выплаты при рождении ребенка</a:t>
            </a:r>
            <a:endParaRPr lang="ru-RU" sz="1400" dirty="0"/>
          </a:p>
        </p:txBody>
      </p:sp>
      <p:sp>
        <p:nvSpPr>
          <p:cNvPr id="18" name="Rectangle 17"/>
          <p:cNvSpPr/>
          <p:nvPr/>
        </p:nvSpPr>
        <p:spPr>
          <a:xfrm>
            <a:off x="357158" y="3786190"/>
            <a:ext cx="4357718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Выплата единовременного пособия при всех формах устройства детей, лишенных родительского попечения</a:t>
            </a:r>
            <a:endParaRPr lang="ru-RU" sz="1400" dirty="0"/>
          </a:p>
        </p:txBody>
      </p:sp>
      <p:sp>
        <p:nvSpPr>
          <p:cNvPr id="19" name="Rectangle 18"/>
          <p:cNvSpPr/>
          <p:nvPr/>
        </p:nvSpPr>
        <p:spPr>
          <a:xfrm>
            <a:off x="357158" y="4500570"/>
            <a:ext cx="4357718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Компенсация части родительской платы за содержание ребенка в государственных и муниципальных </a:t>
            </a:r>
            <a:r>
              <a:rPr lang="ru-RU" sz="1400" dirty="0" err="1" smtClean="0"/>
              <a:t>образоватедльных</a:t>
            </a:r>
            <a:r>
              <a:rPr lang="ru-RU" sz="1400" dirty="0" smtClean="0"/>
              <a:t> учреждениях, реализующих основную общеобразовательную программу дошкольного образования</a:t>
            </a:r>
            <a:endParaRPr lang="ru-RU" sz="1400" dirty="0"/>
          </a:p>
        </p:txBody>
      </p:sp>
      <p:sp>
        <p:nvSpPr>
          <p:cNvPr id="20" name="Rectangle 19"/>
          <p:cNvSpPr/>
          <p:nvPr/>
        </p:nvSpPr>
        <p:spPr>
          <a:xfrm>
            <a:off x="357158" y="5572140"/>
            <a:ext cx="4357718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Содержание ребенка в семье опекуна и приемной семье, а также  вознаграждение, причитающееся приемному родителю, обеспечение патронатной семьи</a:t>
            </a:r>
            <a:endParaRPr lang="ru-RU" sz="1400" dirty="0"/>
          </a:p>
        </p:txBody>
      </p:sp>
      <p:sp>
        <p:nvSpPr>
          <p:cNvPr id="21" name="Rectangle 20"/>
          <p:cNvSpPr/>
          <p:nvPr/>
        </p:nvSpPr>
        <p:spPr>
          <a:xfrm>
            <a:off x="4786314" y="3214686"/>
            <a:ext cx="92872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</a:t>
            </a:r>
            <a:endParaRPr lang="ru-RU" dirty="0"/>
          </a:p>
        </p:txBody>
      </p:sp>
      <p:sp>
        <p:nvSpPr>
          <p:cNvPr id="22" name="Rectangle 21"/>
          <p:cNvSpPr/>
          <p:nvPr/>
        </p:nvSpPr>
        <p:spPr>
          <a:xfrm>
            <a:off x="4786314" y="3786190"/>
            <a:ext cx="928726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37,2</a:t>
            </a:r>
            <a:endParaRPr lang="ru-RU" dirty="0"/>
          </a:p>
        </p:txBody>
      </p:sp>
      <p:sp>
        <p:nvSpPr>
          <p:cNvPr id="23" name="Rectangle 22"/>
          <p:cNvSpPr/>
          <p:nvPr/>
        </p:nvSpPr>
        <p:spPr>
          <a:xfrm>
            <a:off x="4786314" y="4500570"/>
            <a:ext cx="928726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189,4</a:t>
            </a:r>
            <a:endParaRPr lang="ru-RU" dirty="0"/>
          </a:p>
        </p:txBody>
      </p:sp>
      <p:sp>
        <p:nvSpPr>
          <p:cNvPr id="24" name="Rectangle 23"/>
          <p:cNvSpPr/>
          <p:nvPr/>
        </p:nvSpPr>
        <p:spPr>
          <a:xfrm>
            <a:off x="4786314" y="5572140"/>
            <a:ext cx="92872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2153,6</a:t>
            </a:r>
            <a:endParaRPr lang="ru-RU" dirty="0"/>
          </a:p>
        </p:txBody>
      </p:sp>
      <p:sp>
        <p:nvSpPr>
          <p:cNvPr id="25" name="Rectangle 24"/>
          <p:cNvSpPr/>
          <p:nvPr/>
        </p:nvSpPr>
        <p:spPr>
          <a:xfrm>
            <a:off x="5786446" y="3214686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110</a:t>
            </a:r>
            <a:endParaRPr lang="ru-RU" dirty="0"/>
          </a:p>
        </p:txBody>
      </p:sp>
      <p:sp>
        <p:nvSpPr>
          <p:cNvPr id="26" name="Rectangle 25"/>
          <p:cNvSpPr/>
          <p:nvPr/>
        </p:nvSpPr>
        <p:spPr>
          <a:xfrm>
            <a:off x="5786446" y="3786190"/>
            <a:ext cx="857256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90,9</a:t>
            </a:r>
            <a:endParaRPr lang="ru-RU" dirty="0"/>
          </a:p>
        </p:txBody>
      </p:sp>
      <p:sp>
        <p:nvSpPr>
          <p:cNvPr id="27" name="Rectangle 26"/>
          <p:cNvSpPr/>
          <p:nvPr/>
        </p:nvSpPr>
        <p:spPr>
          <a:xfrm>
            <a:off x="5786446" y="4500570"/>
            <a:ext cx="857256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324,3</a:t>
            </a:r>
            <a:endParaRPr lang="ru-RU" dirty="0"/>
          </a:p>
        </p:txBody>
      </p:sp>
      <p:sp>
        <p:nvSpPr>
          <p:cNvPr id="28" name="Rectangle 27"/>
          <p:cNvSpPr/>
          <p:nvPr/>
        </p:nvSpPr>
        <p:spPr>
          <a:xfrm>
            <a:off x="5786446" y="5572140"/>
            <a:ext cx="85725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2414,3</a:t>
            </a:r>
            <a:endParaRPr lang="ru-RU" dirty="0"/>
          </a:p>
        </p:txBody>
      </p:sp>
      <p:sp>
        <p:nvSpPr>
          <p:cNvPr id="29" name="Rectangle 28"/>
          <p:cNvSpPr/>
          <p:nvPr/>
        </p:nvSpPr>
        <p:spPr>
          <a:xfrm>
            <a:off x="6715140" y="3214686"/>
            <a:ext cx="85725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80</a:t>
            </a:r>
            <a:endParaRPr lang="ru-RU" dirty="0"/>
          </a:p>
        </p:txBody>
      </p:sp>
      <p:sp>
        <p:nvSpPr>
          <p:cNvPr id="30" name="Rectangle 29"/>
          <p:cNvSpPr/>
          <p:nvPr/>
        </p:nvSpPr>
        <p:spPr>
          <a:xfrm>
            <a:off x="6715140" y="3786190"/>
            <a:ext cx="857256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53,7</a:t>
            </a:r>
            <a:endParaRPr lang="ru-RU" dirty="0"/>
          </a:p>
        </p:txBody>
      </p:sp>
      <p:sp>
        <p:nvSpPr>
          <p:cNvPr id="31" name="Rectangle 30"/>
          <p:cNvSpPr/>
          <p:nvPr/>
        </p:nvSpPr>
        <p:spPr>
          <a:xfrm>
            <a:off x="6715140" y="4500570"/>
            <a:ext cx="857256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134,9</a:t>
            </a:r>
            <a:endParaRPr lang="ru-RU" dirty="0"/>
          </a:p>
        </p:txBody>
      </p:sp>
      <p:sp>
        <p:nvSpPr>
          <p:cNvPr id="32" name="Rectangle 31"/>
          <p:cNvSpPr/>
          <p:nvPr/>
        </p:nvSpPr>
        <p:spPr>
          <a:xfrm>
            <a:off x="6715140" y="5572140"/>
            <a:ext cx="857256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260,7</a:t>
            </a:r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7643834" y="3214686"/>
            <a:ext cx="100013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366,7</a:t>
            </a:r>
            <a:endParaRPr lang="ru-RU" dirty="0"/>
          </a:p>
        </p:txBody>
      </p:sp>
      <p:sp>
        <p:nvSpPr>
          <p:cNvPr id="34" name="Rectangle 33"/>
          <p:cNvSpPr/>
          <p:nvPr/>
        </p:nvSpPr>
        <p:spPr>
          <a:xfrm>
            <a:off x="7643834" y="3786190"/>
            <a:ext cx="1000132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244,4</a:t>
            </a:r>
            <a:endParaRPr lang="ru-RU" dirty="0"/>
          </a:p>
        </p:txBody>
      </p:sp>
      <p:sp>
        <p:nvSpPr>
          <p:cNvPr id="35" name="Rectangle 34"/>
          <p:cNvSpPr/>
          <p:nvPr/>
        </p:nvSpPr>
        <p:spPr>
          <a:xfrm>
            <a:off x="7643834" y="4500570"/>
            <a:ext cx="1000132" cy="10001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171,2</a:t>
            </a:r>
            <a:endParaRPr lang="ru-RU" dirty="0"/>
          </a:p>
        </p:txBody>
      </p:sp>
      <p:sp>
        <p:nvSpPr>
          <p:cNvPr id="36" name="Rectangle 35"/>
          <p:cNvSpPr/>
          <p:nvPr/>
        </p:nvSpPr>
        <p:spPr>
          <a:xfrm>
            <a:off x="7643834" y="5572140"/>
            <a:ext cx="1000132" cy="7858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112,1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1714488"/>
            <a:ext cx="7858180" cy="4500594"/>
          </a:xfrm>
        </p:spPr>
        <p:txBody>
          <a:bodyPr>
            <a:normAutofit fontScale="90000"/>
          </a:bodyPr>
          <a:lstStyle/>
          <a:p>
            <a:r>
              <a:rPr lang="ru-RU" sz="2000" b="0" cap="none" dirty="0" smtClean="0"/>
              <a:t>Обязательное опубликование в средствах массовой  информации утвержденных бюджетов и отчетов об их исполнении</a:t>
            </a:r>
            <a:r>
              <a:rPr lang="en-US" sz="2000" b="0" cap="none" dirty="0" smtClean="0"/>
              <a:t>;</a:t>
            </a:r>
            <a:r>
              <a:rPr lang="ru-RU" sz="2000" b="0" cap="none" dirty="0" smtClean="0"/>
              <a:t/>
            </a:r>
            <a:br>
              <a:rPr lang="ru-RU" sz="2000" b="0" cap="none" dirty="0" smtClean="0"/>
            </a:br>
            <a:r>
              <a:rPr lang="ru-RU" sz="2000" b="0" cap="none" dirty="0" smtClean="0"/>
              <a:t/>
            </a:r>
            <a:br>
              <a:rPr lang="ru-RU" sz="2000" b="0" cap="none" dirty="0" smtClean="0"/>
            </a:br>
            <a:r>
              <a:rPr lang="ru-RU" sz="2000" b="0" cap="none" dirty="0" smtClean="0"/>
              <a:t>Доступность иных сведений о бюджетах</a:t>
            </a:r>
            <a:r>
              <a:rPr lang="en-US" sz="2000" b="0" cap="none" dirty="0" smtClean="0"/>
              <a:t>;</a:t>
            </a:r>
            <a:r>
              <a:rPr lang="ru-RU" sz="2000" b="0" cap="none" dirty="0" smtClean="0"/>
              <a:t/>
            </a:r>
            <a:br>
              <a:rPr lang="ru-RU" sz="2000" b="0" cap="none" dirty="0" smtClean="0"/>
            </a:br>
            <a:r>
              <a:rPr lang="ru-RU" sz="2000" b="0" cap="none" dirty="0"/>
              <a:t/>
            </a:r>
            <a:br>
              <a:rPr lang="ru-RU" sz="2000" b="0" cap="none" dirty="0"/>
            </a:br>
            <a:r>
              <a:rPr lang="ru-RU" sz="2000" b="0" cap="none" dirty="0" smtClean="0"/>
              <a:t>Обязательная открытость для общества и средств массовой информации проектов бюджетов, обеспечение доступа к информации на едином портале бюджетной системы Российской Федерации в сети «Интернет»</a:t>
            </a:r>
            <a:r>
              <a:rPr lang="en-US" sz="2000" b="0" cap="none" dirty="0" smtClean="0"/>
              <a:t>;</a:t>
            </a:r>
            <a:r>
              <a:rPr lang="ru-RU" sz="2000" b="0" cap="none" dirty="0" smtClean="0"/>
              <a:t/>
            </a:r>
            <a:br>
              <a:rPr lang="ru-RU" sz="2000" b="0" cap="none" dirty="0" smtClean="0"/>
            </a:br>
            <a:r>
              <a:rPr lang="ru-RU" sz="2000" b="0" cap="none" dirty="0"/>
              <a:t/>
            </a:r>
            <a:br>
              <a:rPr lang="ru-RU" sz="2000" b="0" cap="none" dirty="0"/>
            </a:br>
            <a:r>
              <a:rPr lang="ru-RU" sz="2000" b="0" cap="none" dirty="0" smtClean="0"/>
              <a:t>Преемственность бюджетной классификации Российской Федерации, а также обеспечение сопоставимости показателей бюджета отчетного, текущего и очередного финансового года. </a:t>
            </a:r>
            <a:br>
              <a:rPr lang="ru-RU" sz="2000" b="0" cap="none" dirty="0" smtClean="0"/>
            </a:br>
            <a:r>
              <a:rPr lang="ru-RU" sz="2000" b="0" cap="none" dirty="0"/>
              <a:t> </a:t>
            </a:r>
            <a:r>
              <a:rPr lang="ru-RU" sz="2000" b="0" cap="none" dirty="0" smtClean="0"/>
              <a:t>                                                                                             </a:t>
            </a:r>
            <a:r>
              <a:rPr lang="ru-RU" sz="2000" b="0" i="1" cap="none" dirty="0" smtClean="0"/>
              <a:t>Бюджетный кодекс</a:t>
            </a:r>
            <a:br>
              <a:rPr lang="ru-RU" sz="2000" b="0" i="1" cap="none" dirty="0" smtClean="0"/>
            </a:br>
            <a:r>
              <a:rPr lang="ru-RU" sz="2000" b="0" i="1" cap="none" dirty="0"/>
              <a:t> </a:t>
            </a:r>
            <a:r>
              <a:rPr lang="ru-RU" sz="2000" b="0" i="1" cap="none" dirty="0" smtClean="0"/>
              <a:t>                                                                                             Российской Федерации</a:t>
            </a:r>
            <a:br>
              <a:rPr lang="ru-RU" sz="2000" b="0" i="1" cap="none" dirty="0" smtClean="0"/>
            </a:br>
            <a:r>
              <a:rPr lang="ru-RU" sz="2000" b="0" i="1" cap="none" dirty="0"/>
              <a:t> </a:t>
            </a:r>
            <a:r>
              <a:rPr lang="ru-RU" sz="2000" b="0" i="1" cap="none" dirty="0" smtClean="0"/>
              <a:t>                                                                                             статья 36</a:t>
            </a:r>
            <a:endParaRPr lang="ru-RU" sz="2000" b="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72" y="285729"/>
            <a:ext cx="7923241" cy="150019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Принцип прозрачности (открытости)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бюджетной системы Российской Федерации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</a:rPr>
              <a:t>о</a:t>
            </a:r>
            <a:r>
              <a:rPr lang="ru-RU" sz="2800" b="1" dirty="0" smtClean="0">
                <a:solidFill>
                  <a:schemeClr val="tx1"/>
                </a:solidFill>
              </a:rPr>
              <a:t>значает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58259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Субвенции на общее и дошкольное образование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500726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                 </a:t>
            </a:r>
            <a:r>
              <a:rPr lang="ru-RU" sz="1600" b="1" dirty="0" smtClean="0"/>
              <a:t>Субвенция на общее образование на одного ученика, тыс. руб.</a:t>
            </a:r>
          </a:p>
          <a:p>
            <a:pPr>
              <a:buNone/>
            </a:pPr>
            <a:r>
              <a:rPr lang="ru-RU" dirty="0" smtClean="0"/>
              <a:t>                         </a:t>
            </a:r>
          </a:p>
          <a:p>
            <a:pPr>
              <a:buNone/>
            </a:pPr>
            <a:r>
              <a:rPr lang="ru-RU" sz="1600" dirty="0" smtClean="0"/>
              <a:t>                                                                                                                  </a:t>
            </a:r>
            <a:r>
              <a:rPr lang="ru-RU" sz="1600" b="1" dirty="0" smtClean="0"/>
              <a:t>62,9</a:t>
            </a:r>
            <a:r>
              <a:rPr lang="ru-RU" sz="1600" dirty="0" smtClean="0"/>
              <a:t>                                                            </a:t>
            </a:r>
          </a:p>
          <a:p>
            <a:pPr>
              <a:buNone/>
            </a:pPr>
            <a:r>
              <a:rPr lang="ru-RU" sz="1600" dirty="0" smtClean="0"/>
              <a:t>                                                                   </a:t>
            </a:r>
            <a:r>
              <a:rPr lang="ru-RU" sz="1600" b="1" dirty="0" smtClean="0"/>
              <a:t>52,0</a:t>
            </a:r>
          </a:p>
          <a:p>
            <a:endParaRPr lang="ru-RU" dirty="0" smtClean="0"/>
          </a:p>
          <a:p>
            <a:pPr>
              <a:buNone/>
            </a:pPr>
            <a:r>
              <a:rPr lang="ru-RU" sz="1200" dirty="0" smtClean="0"/>
              <a:t>                                                                                   2013                                                      2014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642910" y="1000108"/>
            <a:ext cx="5072098" cy="7143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5786446" y="1000108"/>
            <a:ext cx="857256" cy="7143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2012</a:t>
            </a:r>
            <a:endParaRPr lang="ru-RU" sz="1200" dirty="0"/>
          </a:p>
        </p:txBody>
      </p:sp>
      <p:sp>
        <p:nvSpPr>
          <p:cNvPr id="6" name="Rectangle 5"/>
          <p:cNvSpPr/>
          <p:nvPr/>
        </p:nvSpPr>
        <p:spPr>
          <a:xfrm>
            <a:off x="6715140" y="1000108"/>
            <a:ext cx="857256" cy="7143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2013</a:t>
            </a:r>
            <a:endParaRPr lang="ru-RU" sz="1200" dirty="0"/>
          </a:p>
        </p:txBody>
      </p:sp>
      <p:sp>
        <p:nvSpPr>
          <p:cNvPr id="7" name="Rectangle 6"/>
          <p:cNvSpPr/>
          <p:nvPr/>
        </p:nvSpPr>
        <p:spPr>
          <a:xfrm>
            <a:off x="7643834" y="1000108"/>
            <a:ext cx="857256" cy="7143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Темп роста 2014 к 2013.%</a:t>
            </a:r>
            <a:endParaRPr lang="ru-RU" sz="1200" dirty="0"/>
          </a:p>
        </p:txBody>
      </p:sp>
      <p:sp>
        <p:nvSpPr>
          <p:cNvPr id="8" name="Rectangle 7"/>
          <p:cNvSpPr/>
          <p:nvPr/>
        </p:nvSpPr>
        <p:spPr>
          <a:xfrm>
            <a:off x="642910" y="1785926"/>
            <a:ext cx="507209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Субвенция на общее образование, тыс. руб.</a:t>
            </a:r>
            <a:endParaRPr lang="ru-RU" sz="1600" dirty="0"/>
          </a:p>
        </p:txBody>
      </p:sp>
      <p:sp>
        <p:nvSpPr>
          <p:cNvPr id="9" name="Rectangle 8"/>
          <p:cNvSpPr/>
          <p:nvPr/>
        </p:nvSpPr>
        <p:spPr>
          <a:xfrm>
            <a:off x="5786446" y="1785926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66348,8</a:t>
            </a:r>
            <a:endParaRPr lang="ru-RU" sz="1600" dirty="0"/>
          </a:p>
        </p:txBody>
      </p:sp>
      <p:sp>
        <p:nvSpPr>
          <p:cNvPr id="10" name="Rectangle 9"/>
          <p:cNvSpPr/>
          <p:nvPr/>
        </p:nvSpPr>
        <p:spPr>
          <a:xfrm>
            <a:off x="6715140" y="1785926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75366,6</a:t>
            </a:r>
            <a:endParaRPr lang="ru-RU" sz="1600" dirty="0"/>
          </a:p>
        </p:txBody>
      </p:sp>
      <p:sp>
        <p:nvSpPr>
          <p:cNvPr id="11" name="Rectangle 10"/>
          <p:cNvSpPr/>
          <p:nvPr/>
        </p:nvSpPr>
        <p:spPr>
          <a:xfrm>
            <a:off x="7643834" y="1785926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113,6</a:t>
            </a:r>
            <a:endParaRPr lang="ru-RU" sz="1600" dirty="0"/>
          </a:p>
        </p:txBody>
      </p:sp>
      <p:sp>
        <p:nvSpPr>
          <p:cNvPr id="12" name="Rectangle 11"/>
          <p:cNvSpPr/>
          <p:nvPr/>
        </p:nvSpPr>
        <p:spPr>
          <a:xfrm>
            <a:off x="5786446" y="2214554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1275</a:t>
            </a:r>
            <a:endParaRPr lang="ru-RU" sz="1600" dirty="0"/>
          </a:p>
        </p:txBody>
      </p:sp>
      <p:sp>
        <p:nvSpPr>
          <p:cNvPr id="13" name="Rectangle 12"/>
          <p:cNvSpPr/>
          <p:nvPr/>
        </p:nvSpPr>
        <p:spPr>
          <a:xfrm>
            <a:off x="6715140" y="2214554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1198</a:t>
            </a:r>
            <a:endParaRPr lang="ru-RU" sz="1600" dirty="0"/>
          </a:p>
        </p:txBody>
      </p:sp>
      <p:sp>
        <p:nvSpPr>
          <p:cNvPr id="14" name="Rectangle 13"/>
          <p:cNvSpPr/>
          <p:nvPr/>
        </p:nvSpPr>
        <p:spPr>
          <a:xfrm>
            <a:off x="7643834" y="2214554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94,0</a:t>
            </a:r>
            <a:endParaRPr lang="ru-RU" sz="1600" dirty="0"/>
          </a:p>
        </p:txBody>
      </p:sp>
      <p:sp>
        <p:nvSpPr>
          <p:cNvPr id="15" name="Rectangle 14"/>
          <p:cNvSpPr/>
          <p:nvPr/>
        </p:nvSpPr>
        <p:spPr>
          <a:xfrm>
            <a:off x="5786446" y="2643182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0</a:t>
            </a:r>
            <a:endParaRPr lang="ru-RU" sz="1600" dirty="0"/>
          </a:p>
        </p:txBody>
      </p:sp>
      <p:sp>
        <p:nvSpPr>
          <p:cNvPr id="16" name="Rectangle 15"/>
          <p:cNvSpPr/>
          <p:nvPr/>
        </p:nvSpPr>
        <p:spPr>
          <a:xfrm>
            <a:off x="6715140" y="2643182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0</a:t>
            </a:r>
            <a:endParaRPr lang="ru-RU" sz="1600" dirty="0"/>
          </a:p>
        </p:txBody>
      </p:sp>
      <p:sp>
        <p:nvSpPr>
          <p:cNvPr id="17" name="Rectangle 16"/>
          <p:cNvSpPr/>
          <p:nvPr/>
        </p:nvSpPr>
        <p:spPr>
          <a:xfrm>
            <a:off x="7643834" y="2643182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18" name="Rectangle 17"/>
          <p:cNvSpPr/>
          <p:nvPr/>
        </p:nvSpPr>
        <p:spPr>
          <a:xfrm>
            <a:off x="5786446" y="3071810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158</a:t>
            </a:r>
            <a:endParaRPr lang="ru-RU" sz="1600" dirty="0"/>
          </a:p>
        </p:txBody>
      </p:sp>
      <p:sp>
        <p:nvSpPr>
          <p:cNvPr id="19" name="Rectangle 18"/>
          <p:cNvSpPr/>
          <p:nvPr/>
        </p:nvSpPr>
        <p:spPr>
          <a:xfrm>
            <a:off x="6715140" y="3071810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147</a:t>
            </a:r>
            <a:endParaRPr lang="ru-RU" sz="1600" dirty="0"/>
          </a:p>
        </p:txBody>
      </p:sp>
      <p:sp>
        <p:nvSpPr>
          <p:cNvPr id="20" name="Rectangle 19"/>
          <p:cNvSpPr/>
          <p:nvPr/>
        </p:nvSpPr>
        <p:spPr>
          <a:xfrm>
            <a:off x="7643834" y="3071810"/>
            <a:ext cx="857256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93,0</a:t>
            </a:r>
            <a:endParaRPr lang="ru-RU" sz="1600" dirty="0"/>
          </a:p>
        </p:txBody>
      </p:sp>
      <p:sp>
        <p:nvSpPr>
          <p:cNvPr id="21" name="Rectangle 20"/>
          <p:cNvSpPr/>
          <p:nvPr/>
        </p:nvSpPr>
        <p:spPr>
          <a:xfrm>
            <a:off x="642910" y="2214554"/>
            <a:ext cx="507209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Количество учеников, человек</a:t>
            </a:r>
            <a:endParaRPr lang="ru-RU" sz="1600" dirty="0"/>
          </a:p>
        </p:txBody>
      </p:sp>
      <p:sp>
        <p:nvSpPr>
          <p:cNvPr id="22" name="Rectangle 21"/>
          <p:cNvSpPr/>
          <p:nvPr/>
        </p:nvSpPr>
        <p:spPr>
          <a:xfrm>
            <a:off x="642910" y="2643182"/>
            <a:ext cx="507209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Субвенция на дошкольное образование, тыс. руб.</a:t>
            </a:r>
            <a:endParaRPr lang="ru-RU" sz="1600" dirty="0"/>
          </a:p>
        </p:txBody>
      </p:sp>
      <p:sp>
        <p:nvSpPr>
          <p:cNvPr id="23" name="Rectangle 22"/>
          <p:cNvSpPr/>
          <p:nvPr/>
        </p:nvSpPr>
        <p:spPr>
          <a:xfrm>
            <a:off x="642910" y="3071810"/>
            <a:ext cx="5072098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Количество детей, человек </a:t>
            </a:r>
            <a:endParaRPr lang="ru-RU" sz="1600" dirty="0"/>
          </a:p>
        </p:txBody>
      </p:sp>
      <p:sp>
        <p:nvSpPr>
          <p:cNvPr id="28" name="Flowchart: Magnetic Disk 27"/>
          <p:cNvSpPr/>
          <p:nvPr/>
        </p:nvSpPr>
        <p:spPr>
          <a:xfrm>
            <a:off x="3357554" y="5072074"/>
            <a:ext cx="914400" cy="928694"/>
          </a:xfrm>
          <a:prstGeom prst="flowChartMagneticDisk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Flowchart: Magnetic Disk 28"/>
          <p:cNvSpPr/>
          <p:nvPr/>
        </p:nvSpPr>
        <p:spPr>
          <a:xfrm>
            <a:off x="5500694" y="4786322"/>
            <a:ext cx="928694" cy="1255590"/>
          </a:xfrm>
          <a:prstGeom prst="flowChartMagneticDisk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2857488" y="6000768"/>
            <a:ext cx="4429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2643174" y="6143644"/>
            <a:ext cx="35719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H="1">
            <a:off x="7179487" y="6107925"/>
            <a:ext cx="28575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Notched Right Arrow 43"/>
          <p:cNvSpPr/>
          <p:nvPr/>
        </p:nvSpPr>
        <p:spPr>
          <a:xfrm rot="20927539">
            <a:off x="3878935" y="4212400"/>
            <a:ext cx="1942250" cy="433466"/>
          </a:xfrm>
          <a:prstGeom prst="notched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Autofit/>
          </a:bodyPr>
          <a:lstStyle/>
          <a:p>
            <a:r>
              <a:rPr lang="ru-RU" sz="2400" dirty="0" smtClean="0"/>
              <a:t>Структура расходов бюджета </a:t>
            </a:r>
            <a:r>
              <a:rPr lang="ru-RU" sz="2400" dirty="0" err="1" smtClean="0"/>
              <a:t>Репьевского</a:t>
            </a:r>
            <a:r>
              <a:rPr lang="ru-RU" sz="2400" dirty="0" smtClean="0"/>
              <a:t> муниципального района в 2012-2013 годах, в % к общему объему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500034" y="1000108"/>
            <a:ext cx="521497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Наименование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500034" y="1643050"/>
            <a:ext cx="521497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ВСЕГО</a:t>
            </a:r>
            <a:endParaRPr lang="ru-RU" sz="1200" dirty="0"/>
          </a:p>
        </p:txBody>
      </p:sp>
      <p:sp>
        <p:nvSpPr>
          <p:cNvPr id="6" name="Rectangle 5"/>
          <p:cNvSpPr/>
          <p:nvPr/>
        </p:nvSpPr>
        <p:spPr>
          <a:xfrm>
            <a:off x="500034" y="1928802"/>
            <a:ext cx="5214974" cy="2857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ОБЩЕГОСУДАРСТВЕННЫЕ ВОПРОСЫ</a:t>
            </a:r>
            <a:endParaRPr lang="ru-RU" sz="1200" dirty="0"/>
          </a:p>
        </p:txBody>
      </p:sp>
      <p:sp>
        <p:nvSpPr>
          <p:cNvPr id="7" name="Rectangle 6"/>
          <p:cNvSpPr/>
          <p:nvPr/>
        </p:nvSpPr>
        <p:spPr>
          <a:xfrm>
            <a:off x="500034" y="2571744"/>
            <a:ext cx="5214974" cy="2857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НАЦИОНАЛЬНАЯ БЕЗОПАСНОСТЬ И ПРАВООХРАНИТЕЛЬНАЯ ДЕЯТЕЛЬНОСТЬ</a:t>
            </a:r>
            <a:endParaRPr lang="ru-RU" sz="1200" dirty="0"/>
          </a:p>
        </p:txBody>
      </p:sp>
      <p:sp>
        <p:nvSpPr>
          <p:cNvPr id="8" name="Rectangle 7"/>
          <p:cNvSpPr/>
          <p:nvPr/>
        </p:nvSpPr>
        <p:spPr>
          <a:xfrm>
            <a:off x="500034" y="2285992"/>
            <a:ext cx="521497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НАЦИОНАЛЬНАЯ ОБОРОНА</a:t>
            </a:r>
            <a:endParaRPr lang="ru-RU" sz="1200" dirty="0"/>
          </a:p>
        </p:txBody>
      </p:sp>
      <p:sp>
        <p:nvSpPr>
          <p:cNvPr id="9" name="Rectangle 8"/>
          <p:cNvSpPr/>
          <p:nvPr/>
        </p:nvSpPr>
        <p:spPr>
          <a:xfrm>
            <a:off x="500034" y="2928934"/>
            <a:ext cx="521497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НАЦИОНАЛЬНАЯ ЭКОНОМИКА</a:t>
            </a:r>
            <a:endParaRPr lang="ru-RU" sz="1200" dirty="0"/>
          </a:p>
        </p:txBody>
      </p:sp>
      <p:sp>
        <p:nvSpPr>
          <p:cNvPr id="10" name="Rectangle 9"/>
          <p:cNvSpPr/>
          <p:nvPr/>
        </p:nvSpPr>
        <p:spPr>
          <a:xfrm>
            <a:off x="500034" y="3643314"/>
            <a:ext cx="5214974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ОХРАНА ОКРУЖАЮЩЕЙ СРЕДЫ</a:t>
            </a:r>
            <a:endParaRPr lang="ru-RU" sz="1200" dirty="0"/>
          </a:p>
        </p:txBody>
      </p:sp>
      <p:sp>
        <p:nvSpPr>
          <p:cNvPr id="11" name="Rectangle 10"/>
          <p:cNvSpPr/>
          <p:nvPr/>
        </p:nvSpPr>
        <p:spPr>
          <a:xfrm>
            <a:off x="500034" y="4000504"/>
            <a:ext cx="521497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ОБРАЗОВАНИЕ</a:t>
            </a:r>
            <a:endParaRPr lang="ru-RU" sz="1200" dirty="0"/>
          </a:p>
        </p:txBody>
      </p:sp>
      <p:sp>
        <p:nvSpPr>
          <p:cNvPr id="12" name="Rectangle 11"/>
          <p:cNvSpPr/>
          <p:nvPr/>
        </p:nvSpPr>
        <p:spPr>
          <a:xfrm>
            <a:off x="500034" y="4857760"/>
            <a:ext cx="521497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СОЦИАЛЬНАЯ ПОЛИТИКА</a:t>
            </a:r>
            <a:endParaRPr lang="ru-RU" sz="1200" dirty="0"/>
          </a:p>
        </p:txBody>
      </p:sp>
      <p:sp>
        <p:nvSpPr>
          <p:cNvPr id="13" name="Rectangle 12"/>
          <p:cNvSpPr/>
          <p:nvPr/>
        </p:nvSpPr>
        <p:spPr>
          <a:xfrm>
            <a:off x="500034" y="3286124"/>
            <a:ext cx="5214974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ЖИЛИЩНО-КОММУНАЛЬНОЕ ХОЗЯЙСТВО</a:t>
            </a:r>
            <a:endParaRPr lang="ru-RU" sz="1200" dirty="0"/>
          </a:p>
        </p:txBody>
      </p:sp>
      <p:sp>
        <p:nvSpPr>
          <p:cNvPr id="14" name="Rectangle 13"/>
          <p:cNvSpPr/>
          <p:nvPr/>
        </p:nvSpPr>
        <p:spPr>
          <a:xfrm>
            <a:off x="500034" y="5143512"/>
            <a:ext cx="521497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ФИЗИЧЕСКАЯ КУЛЬТУРА И СПОРТ</a:t>
            </a:r>
            <a:endParaRPr lang="ru-RU" sz="1200" dirty="0"/>
          </a:p>
        </p:txBody>
      </p:sp>
      <p:sp>
        <p:nvSpPr>
          <p:cNvPr id="15" name="Rectangle 14"/>
          <p:cNvSpPr/>
          <p:nvPr/>
        </p:nvSpPr>
        <p:spPr>
          <a:xfrm>
            <a:off x="500034" y="4572008"/>
            <a:ext cx="521497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ЗДРАВООХРАНЕНИЕ</a:t>
            </a:r>
            <a:endParaRPr lang="ru-RU" sz="1200" dirty="0"/>
          </a:p>
        </p:txBody>
      </p:sp>
      <p:sp>
        <p:nvSpPr>
          <p:cNvPr id="16" name="Rectangle 15"/>
          <p:cNvSpPr/>
          <p:nvPr/>
        </p:nvSpPr>
        <p:spPr>
          <a:xfrm>
            <a:off x="500034" y="5429264"/>
            <a:ext cx="521497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СРЕДСТВА МАССОВОЙ ИНФОРМАЦИИ</a:t>
            </a:r>
            <a:endParaRPr lang="ru-RU" sz="1200" dirty="0"/>
          </a:p>
        </p:txBody>
      </p:sp>
      <p:sp>
        <p:nvSpPr>
          <p:cNvPr id="17" name="Rectangle 16"/>
          <p:cNvSpPr/>
          <p:nvPr/>
        </p:nvSpPr>
        <p:spPr>
          <a:xfrm>
            <a:off x="500034" y="4286256"/>
            <a:ext cx="5214974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КУЛЬТУРА, КИНЕМАТОГРАФИЯ</a:t>
            </a:r>
            <a:endParaRPr lang="ru-RU" sz="1200" dirty="0"/>
          </a:p>
        </p:txBody>
      </p:sp>
      <p:sp>
        <p:nvSpPr>
          <p:cNvPr id="18" name="Rectangle 17"/>
          <p:cNvSpPr/>
          <p:nvPr/>
        </p:nvSpPr>
        <p:spPr>
          <a:xfrm>
            <a:off x="500034" y="5715016"/>
            <a:ext cx="521497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ОБСЛУЖИВАНИЕ ГОСУДАРСТВЕННОГО И МУНИЦИПАЛЬНОГО ДОЛГА</a:t>
            </a:r>
            <a:endParaRPr lang="ru-RU" sz="1200" dirty="0"/>
          </a:p>
        </p:txBody>
      </p:sp>
      <p:sp>
        <p:nvSpPr>
          <p:cNvPr id="19" name="Rectangle 18"/>
          <p:cNvSpPr/>
          <p:nvPr/>
        </p:nvSpPr>
        <p:spPr>
          <a:xfrm>
            <a:off x="500034" y="6000768"/>
            <a:ext cx="521497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МЕЖБЮДЖЕТНЫЕ ТРАНСФЕРТЫ ОБЩЕГО ХАРАКТЕРА БЮДЖЕТАМ СУБЪЕКТОВ РОССИЙСКОЙ ФЕДЕРАЦИИ И МУНИЦИПАЛЬНЫХ ОБРАЗОВАНИЙ</a:t>
            </a:r>
            <a:endParaRPr lang="ru-RU" sz="1200" dirty="0"/>
          </a:p>
        </p:txBody>
      </p:sp>
      <p:sp>
        <p:nvSpPr>
          <p:cNvPr id="20" name="Rectangle 19"/>
          <p:cNvSpPr/>
          <p:nvPr/>
        </p:nvSpPr>
        <p:spPr>
          <a:xfrm>
            <a:off x="6786578" y="1000108"/>
            <a:ext cx="92869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2012% в общем объеме</a:t>
            </a:r>
            <a:endParaRPr lang="ru-RU" sz="1200" dirty="0"/>
          </a:p>
        </p:txBody>
      </p:sp>
      <p:sp>
        <p:nvSpPr>
          <p:cNvPr id="21" name="Rectangle 20"/>
          <p:cNvSpPr/>
          <p:nvPr/>
        </p:nvSpPr>
        <p:spPr>
          <a:xfrm>
            <a:off x="5786446" y="1000108"/>
            <a:ext cx="92869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Р3</a:t>
            </a:r>
            <a:endParaRPr lang="ru-RU" dirty="0"/>
          </a:p>
        </p:txBody>
      </p:sp>
      <p:sp>
        <p:nvSpPr>
          <p:cNvPr id="23" name="Rectangle 22"/>
          <p:cNvSpPr/>
          <p:nvPr/>
        </p:nvSpPr>
        <p:spPr>
          <a:xfrm>
            <a:off x="7786710" y="1000108"/>
            <a:ext cx="928694" cy="5715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2013% в общем объеме</a:t>
            </a:r>
            <a:endParaRPr lang="ru-RU" sz="1200" dirty="0"/>
          </a:p>
        </p:txBody>
      </p:sp>
      <p:sp>
        <p:nvSpPr>
          <p:cNvPr id="24" name="Rectangle 23"/>
          <p:cNvSpPr/>
          <p:nvPr/>
        </p:nvSpPr>
        <p:spPr>
          <a:xfrm>
            <a:off x="5786446" y="1643050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25" name="Rectangle 24"/>
          <p:cNvSpPr/>
          <p:nvPr/>
        </p:nvSpPr>
        <p:spPr>
          <a:xfrm>
            <a:off x="6786578" y="1643050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100%</a:t>
            </a:r>
            <a:endParaRPr lang="ru-RU" sz="1200" dirty="0"/>
          </a:p>
        </p:txBody>
      </p:sp>
      <p:sp>
        <p:nvSpPr>
          <p:cNvPr id="26" name="Rectangle 25"/>
          <p:cNvSpPr/>
          <p:nvPr/>
        </p:nvSpPr>
        <p:spPr>
          <a:xfrm>
            <a:off x="7786710" y="1643050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100%</a:t>
            </a:r>
            <a:endParaRPr lang="ru-RU" sz="1200" dirty="0"/>
          </a:p>
        </p:txBody>
      </p:sp>
      <p:sp>
        <p:nvSpPr>
          <p:cNvPr id="27" name="Rectangle 26"/>
          <p:cNvSpPr/>
          <p:nvPr/>
        </p:nvSpPr>
        <p:spPr>
          <a:xfrm>
            <a:off x="5786446" y="1928802"/>
            <a:ext cx="928694" cy="2857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01</a:t>
            </a:r>
            <a:endParaRPr lang="ru-RU" sz="1200" dirty="0"/>
          </a:p>
        </p:txBody>
      </p:sp>
      <p:sp>
        <p:nvSpPr>
          <p:cNvPr id="28" name="Rectangle 27"/>
          <p:cNvSpPr/>
          <p:nvPr/>
        </p:nvSpPr>
        <p:spPr>
          <a:xfrm>
            <a:off x="6786578" y="1928802"/>
            <a:ext cx="928694" cy="2857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7,3</a:t>
            </a:r>
            <a:endParaRPr lang="ru-RU" sz="1200" dirty="0"/>
          </a:p>
        </p:txBody>
      </p:sp>
      <p:sp>
        <p:nvSpPr>
          <p:cNvPr id="29" name="Rectangle 28"/>
          <p:cNvSpPr/>
          <p:nvPr/>
        </p:nvSpPr>
        <p:spPr>
          <a:xfrm>
            <a:off x="7786710" y="1928802"/>
            <a:ext cx="928694" cy="2857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8,8</a:t>
            </a:r>
            <a:endParaRPr lang="ru-RU" sz="1200" dirty="0"/>
          </a:p>
        </p:txBody>
      </p:sp>
      <p:sp>
        <p:nvSpPr>
          <p:cNvPr id="30" name="Rectangle 29"/>
          <p:cNvSpPr/>
          <p:nvPr/>
        </p:nvSpPr>
        <p:spPr>
          <a:xfrm>
            <a:off x="5786446" y="2285992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02</a:t>
            </a:r>
            <a:endParaRPr lang="ru-RU" sz="1200" dirty="0"/>
          </a:p>
        </p:txBody>
      </p:sp>
      <p:sp>
        <p:nvSpPr>
          <p:cNvPr id="31" name="Rectangle 30"/>
          <p:cNvSpPr/>
          <p:nvPr/>
        </p:nvSpPr>
        <p:spPr>
          <a:xfrm>
            <a:off x="6786578" y="2285992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32" name="Rectangle 31"/>
          <p:cNvSpPr/>
          <p:nvPr/>
        </p:nvSpPr>
        <p:spPr>
          <a:xfrm>
            <a:off x="7786710" y="2285992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33" name="Rectangle 32"/>
          <p:cNvSpPr/>
          <p:nvPr/>
        </p:nvSpPr>
        <p:spPr>
          <a:xfrm>
            <a:off x="5786446" y="2571744"/>
            <a:ext cx="928694" cy="2857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03</a:t>
            </a:r>
            <a:endParaRPr lang="ru-RU" sz="1200" dirty="0"/>
          </a:p>
        </p:txBody>
      </p:sp>
      <p:sp>
        <p:nvSpPr>
          <p:cNvPr id="34" name="Rectangle 33"/>
          <p:cNvSpPr/>
          <p:nvPr/>
        </p:nvSpPr>
        <p:spPr>
          <a:xfrm>
            <a:off x="6786578" y="2571744"/>
            <a:ext cx="928694" cy="2857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35" name="Rectangle 34"/>
          <p:cNvSpPr/>
          <p:nvPr/>
        </p:nvSpPr>
        <p:spPr>
          <a:xfrm>
            <a:off x="7786710" y="2571744"/>
            <a:ext cx="928694" cy="2857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        0,2</a:t>
            </a:r>
            <a:endParaRPr lang="ru-RU" sz="1200" dirty="0"/>
          </a:p>
        </p:txBody>
      </p:sp>
      <p:sp>
        <p:nvSpPr>
          <p:cNvPr id="36" name="Rectangle 35"/>
          <p:cNvSpPr/>
          <p:nvPr/>
        </p:nvSpPr>
        <p:spPr>
          <a:xfrm>
            <a:off x="5786446" y="2928934"/>
            <a:ext cx="92869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04</a:t>
            </a:r>
            <a:endParaRPr lang="ru-RU" sz="1200" dirty="0"/>
          </a:p>
        </p:txBody>
      </p:sp>
      <p:sp>
        <p:nvSpPr>
          <p:cNvPr id="37" name="Rectangle 36"/>
          <p:cNvSpPr/>
          <p:nvPr/>
        </p:nvSpPr>
        <p:spPr>
          <a:xfrm>
            <a:off x="6786578" y="2928934"/>
            <a:ext cx="92869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2,4</a:t>
            </a:r>
            <a:endParaRPr lang="ru-RU" sz="1200" dirty="0"/>
          </a:p>
        </p:txBody>
      </p:sp>
      <p:sp>
        <p:nvSpPr>
          <p:cNvPr id="38" name="Rectangle 37"/>
          <p:cNvSpPr/>
          <p:nvPr/>
        </p:nvSpPr>
        <p:spPr>
          <a:xfrm>
            <a:off x="7786710" y="2928934"/>
            <a:ext cx="92869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2,5</a:t>
            </a:r>
            <a:endParaRPr lang="ru-RU" sz="1200" dirty="0"/>
          </a:p>
        </p:txBody>
      </p:sp>
      <p:sp>
        <p:nvSpPr>
          <p:cNvPr id="39" name="Rectangle 38"/>
          <p:cNvSpPr/>
          <p:nvPr/>
        </p:nvSpPr>
        <p:spPr>
          <a:xfrm>
            <a:off x="5786446" y="3286124"/>
            <a:ext cx="928694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05</a:t>
            </a:r>
            <a:endParaRPr lang="ru-RU" sz="1200" dirty="0"/>
          </a:p>
        </p:txBody>
      </p:sp>
      <p:sp>
        <p:nvSpPr>
          <p:cNvPr id="40" name="Rectangle 39"/>
          <p:cNvSpPr/>
          <p:nvPr/>
        </p:nvSpPr>
        <p:spPr>
          <a:xfrm>
            <a:off x="6786578" y="3286124"/>
            <a:ext cx="928694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0,4</a:t>
            </a:r>
            <a:endParaRPr lang="ru-RU" sz="1200" dirty="0"/>
          </a:p>
        </p:txBody>
      </p:sp>
      <p:sp>
        <p:nvSpPr>
          <p:cNvPr id="41" name="Rectangle 40"/>
          <p:cNvSpPr/>
          <p:nvPr/>
        </p:nvSpPr>
        <p:spPr>
          <a:xfrm>
            <a:off x="7786710" y="3286124"/>
            <a:ext cx="928694" cy="2857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1,8</a:t>
            </a:r>
            <a:endParaRPr lang="ru-RU" sz="1200" dirty="0"/>
          </a:p>
        </p:txBody>
      </p:sp>
      <p:sp>
        <p:nvSpPr>
          <p:cNvPr id="42" name="Rectangle 41"/>
          <p:cNvSpPr/>
          <p:nvPr/>
        </p:nvSpPr>
        <p:spPr>
          <a:xfrm>
            <a:off x="5786446" y="3643314"/>
            <a:ext cx="928694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06</a:t>
            </a:r>
            <a:endParaRPr lang="ru-RU" sz="1200" dirty="0"/>
          </a:p>
        </p:txBody>
      </p:sp>
      <p:sp>
        <p:nvSpPr>
          <p:cNvPr id="43" name="Rectangle 42"/>
          <p:cNvSpPr/>
          <p:nvPr/>
        </p:nvSpPr>
        <p:spPr>
          <a:xfrm>
            <a:off x="6786578" y="3643314"/>
            <a:ext cx="928694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44" name="Rectangle 43"/>
          <p:cNvSpPr/>
          <p:nvPr/>
        </p:nvSpPr>
        <p:spPr>
          <a:xfrm>
            <a:off x="7786710" y="3643314"/>
            <a:ext cx="928694" cy="2857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45" name="Rectangle 44"/>
          <p:cNvSpPr/>
          <p:nvPr/>
        </p:nvSpPr>
        <p:spPr>
          <a:xfrm>
            <a:off x="5786446" y="4000504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07</a:t>
            </a:r>
            <a:endParaRPr lang="ru-RU" sz="1200" dirty="0"/>
          </a:p>
        </p:txBody>
      </p:sp>
      <p:sp>
        <p:nvSpPr>
          <p:cNvPr id="46" name="Rectangle 45"/>
          <p:cNvSpPr/>
          <p:nvPr/>
        </p:nvSpPr>
        <p:spPr>
          <a:xfrm>
            <a:off x="6786578" y="4000504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46,7</a:t>
            </a:r>
            <a:endParaRPr lang="ru-RU" sz="1200" dirty="0"/>
          </a:p>
        </p:txBody>
      </p:sp>
      <p:sp>
        <p:nvSpPr>
          <p:cNvPr id="47" name="Rectangle 46"/>
          <p:cNvSpPr/>
          <p:nvPr/>
        </p:nvSpPr>
        <p:spPr>
          <a:xfrm>
            <a:off x="7786710" y="4000504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60,9</a:t>
            </a:r>
            <a:endParaRPr lang="ru-RU" sz="1200" dirty="0"/>
          </a:p>
        </p:txBody>
      </p:sp>
      <p:sp>
        <p:nvSpPr>
          <p:cNvPr id="48" name="Rectangle 47"/>
          <p:cNvSpPr/>
          <p:nvPr/>
        </p:nvSpPr>
        <p:spPr>
          <a:xfrm>
            <a:off x="5786446" y="4286256"/>
            <a:ext cx="928694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08</a:t>
            </a:r>
            <a:endParaRPr lang="ru-RU" sz="1200" dirty="0"/>
          </a:p>
        </p:txBody>
      </p:sp>
      <p:sp>
        <p:nvSpPr>
          <p:cNvPr id="49" name="Rectangle 48"/>
          <p:cNvSpPr/>
          <p:nvPr/>
        </p:nvSpPr>
        <p:spPr>
          <a:xfrm>
            <a:off x="6786578" y="4286256"/>
            <a:ext cx="928694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3,2</a:t>
            </a:r>
            <a:endParaRPr lang="ru-RU" sz="1200" dirty="0"/>
          </a:p>
        </p:txBody>
      </p:sp>
      <p:sp>
        <p:nvSpPr>
          <p:cNvPr id="50" name="Rectangle 49"/>
          <p:cNvSpPr/>
          <p:nvPr/>
        </p:nvSpPr>
        <p:spPr>
          <a:xfrm>
            <a:off x="7786710" y="4286256"/>
            <a:ext cx="928694" cy="2143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8</a:t>
            </a:r>
            <a:endParaRPr lang="ru-RU" sz="1200" dirty="0"/>
          </a:p>
        </p:txBody>
      </p:sp>
      <p:sp>
        <p:nvSpPr>
          <p:cNvPr id="51" name="Rectangle 50"/>
          <p:cNvSpPr/>
          <p:nvPr/>
        </p:nvSpPr>
        <p:spPr>
          <a:xfrm>
            <a:off x="5786446" y="4572008"/>
            <a:ext cx="92869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09</a:t>
            </a:r>
            <a:endParaRPr lang="ru-RU" sz="1200" dirty="0"/>
          </a:p>
        </p:txBody>
      </p:sp>
      <p:sp>
        <p:nvSpPr>
          <p:cNvPr id="52" name="Rectangle 51"/>
          <p:cNvSpPr/>
          <p:nvPr/>
        </p:nvSpPr>
        <p:spPr>
          <a:xfrm>
            <a:off x="6786578" y="4572008"/>
            <a:ext cx="92869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       14,1</a:t>
            </a:r>
            <a:endParaRPr lang="ru-RU" sz="1200" dirty="0"/>
          </a:p>
        </p:txBody>
      </p:sp>
      <p:sp>
        <p:nvSpPr>
          <p:cNvPr id="53" name="Rectangle 52"/>
          <p:cNvSpPr/>
          <p:nvPr/>
        </p:nvSpPr>
        <p:spPr>
          <a:xfrm>
            <a:off x="7786710" y="4572008"/>
            <a:ext cx="928694" cy="2143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54" name="Rectangle 53"/>
          <p:cNvSpPr/>
          <p:nvPr/>
        </p:nvSpPr>
        <p:spPr>
          <a:xfrm>
            <a:off x="5786446" y="4857760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</a:t>
            </a:r>
            <a:endParaRPr lang="ru-RU" sz="1200" dirty="0"/>
          </a:p>
        </p:txBody>
      </p:sp>
      <p:sp>
        <p:nvSpPr>
          <p:cNvPr id="56" name="Rectangle 55"/>
          <p:cNvSpPr/>
          <p:nvPr/>
        </p:nvSpPr>
        <p:spPr>
          <a:xfrm>
            <a:off x="6786578" y="4857760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3,9</a:t>
            </a:r>
            <a:endParaRPr lang="ru-RU" sz="1200" dirty="0"/>
          </a:p>
        </p:txBody>
      </p:sp>
      <p:sp>
        <p:nvSpPr>
          <p:cNvPr id="57" name="Rectangle 56"/>
          <p:cNvSpPr/>
          <p:nvPr/>
        </p:nvSpPr>
        <p:spPr>
          <a:xfrm>
            <a:off x="7786710" y="4857760"/>
            <a:ext cx="928694" cy="214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4,1</a:t>
            </a:r>
            <a:endParaRPr lang="ru-RU" sz="1200" dirty="0"/>
          </a:p>
        </p:txBody>
      </p:sp>
      <p:sp>
        <p:nvSpPr>
          <p:cNvPr id="58" name="Rectangle 57"/>
          <p:cNvSpPr/>
          <p:nvPr/>
        </p:nvSpPr>
        <p:spPr>
          <a:xfrm>
            <a:off x="5786446" y="5143512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11</a:t>
            </a:r>
            <a:endParaRPr lang="ru-RU" sz="1200" dirty="0"/>
          </a:p>
        </p:txBody>
      </p:sp>
      <p:sp>
        <p:nvSpPr>
          <p:cNvPr id="59" name="Rectangle 58"/>
          <p:cNvSpPr/>
          <p:nvPr/>
        </p:nvSpPr>
        <p:spPr>
          <a:xfrm>
            <a:off x="6786578" y="5143512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0,3</a:t>
            </a:r>
            <a:endParaRPr lang="ru-RU" sz="1200" dirty="0"/>
          </a:p>
        </p:txBody>
      </p:sp>
      <p:sp>
        <p:nvSpPr>
          <p:cNvPr id="60" name="Rectangle 59"/>
          <p:cNvSpPr/>
          <p:nvPr/>
        </p:nvSpPr>
        <p:spPr>
          <a:xfrm>
            <a:off x="7786710" y="5143512"/>
            <a:ext cx="928694" cy="214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3,4</a:t>
            </a:r>
            <a:endParaRPr lang="ru-RU" sz="1200" dirty="0"/>
          </a:p>
        </p:txBody>
      </p:sp>
      <p:sp>
        <p:nvSpPr>
          <p:cNvPr id="61" name="Rectangle 60"/>
          <p:cNvSpPr/>
          <p:nvPr/>
        </p:nvSpPr>
        <p:spPr>
          <a:xfrm>
            <a:off x="5786446" y="5429264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12</a:t>
            </a:r>
            <a:endParaRPr lang="ru-RU" sz="1200" dirty="0"/>
          </a:p>
        </p:txBody>
      </p:sp>
      <p:sp>
        <p:nvSpPr>
          <p:cNvPr id="62" name="Rectangle 61"/>
          <p:cNvSpPr/>
          <p:nvPr/>
        </p:nvSpPr>
        <p:spPr>
          <a:xfrm>
            <a:off x="6786578" y="5429264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/>
              <a:t>        1,4</a:t>
            </a:r>
            <a:endParaRPr lang="ru-RU" sz="1200" dirty="0"/>
          </a:p>
        </p:txBody>
      </p:sp>
      <p:sp>
        <p:nvSpPr>
          <p:cNvPr id="63" name="Rectangle 62"/>
          <p:cNvSpPr/>
          <p:nvPr/>
        </p:nvSpPr>
        <p:spPr>
          <a:xfrm>
            <a:off x="7786710" y="5429264"/>
            <a:ext cx="928694" cy="214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/>
          </a:p>
        </p:txBody>
      </p:sp>
      <p:sp>
        <p:nvSpPr>
          <p:cNvPr id="64" name="Rectangle 63"/>
          <p:cNvSpPr/>
          <p:nvPr/>
        </p:nvSpPr>
        <p:spPr>
          <a:xfrm>
            <a:off x="5786446" y="5715016"/>
            <a:ext cx="92869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13</a:t>
            </a:r>
            <a:endParaRPr lang="ru-RU" sz="1200" dirty="0"/>
          </a:p>
        </p:txBody>
      </p:sp>
      <p:sp>
        <p:nvSpPr>
          <p:cNvPr id="65" name="Rectangle 64"/>
          <p:cNvSpPr/>
          <p:nvPr/>
        </p:nvSpPr>
        <p:spPr>
          <a:xfrm>
            <a:off x="6786578" y="5715016"/>
            <a:ext cx="92869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66" name="Rectangle 65"/>
          <p:cNvSpPr/>
          <p:nvPr/>
        </p:nvSpPr>
        <p:spPr>
          <a:xfrm>
            <a:off x="7786710" y="5715016"/>
            <a:ext cx="928694" cy="2143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0,1</a:t>
            </a:r>
            <a:endParaRPr lang="ru-RU" sz="1200" dirty="0"/>
          </a:p>
        </p:txBody>
      </p:sp>
      <p:sp>
        <p:nvSpPr>
          <p:cNvPr id="68" name="Rectangle 67"/>
          <p:cNvSpPr/>
          <p:nvPr/>
        </p:nvSpPr>
        <p:spPr>
          <a:xfrm>
            <a:off x="5786446" y="6000768"/>
            <a:ext cx="92869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14</a:t>
            </a:r>
            <a:endParaRPr lang="ru-RU" sz="1200" dirty="0"/>
          </a:p>
        </p:txBody>
      </p:sp>
      <p:sp>
        <p:nvSpPr>
          <p:cNvPr id="69" name="Rectangle 68"/>
          <p:cNvSpPr/>
          <p:nvPr/>
        </p:nvSpPr>
        <p:spPr>
          <a:xfrm>
            <a:off x="6786578" y="6000768"/>
            <a:ext cx="92869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20,5</a:t>
            </a:r>
            <a:endParaRPr lang="ru-RU" sz="1200" dirty="0"/>
          </a:p>
        </p:txBody>
      </p:sp>
      <p:sp>
        <p:nvSpPr>
          <p:cNvPr id="70" name="Rectangle 69"/>
          <p:cNvSpPr/>
          <p:nvPr/>
        </p:nvSpPr>
        <p:spPr>
          <a:xfrm>
            <a:off x="7786710" y="6000768"/>
            <a:ext cx="92869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10,2</a:t>
            </a:r>
            <a:endParaRPr lang="ru-RU" sz="1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43971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Открытые Государственные информационные ресурсы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501122" cy="5857916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endParaRPr lang="ru-RU" dirty="0"/>
          </a:p>
        </p:txBody>
      </p:sp>
      <p:sp>
        <p:nvSpPr>
          <p:cNvPr id="4" name="Rounded Rectangle 3"/>
          <p:cNvSpPr/>
          <p:nvPr/>
        </p:nvSpPr>
        <p:spPr>
          <a:xfrm>
            <a:off x="2786050" y="785794"/>
            <a:ext cx="6143668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Информация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785794"/>
            <a:ext cx="2286016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Ссылка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86050" y="1428736"/>
            <a:ext cx="6143668" cy="13573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Общая статистика по видам и типам учреждений в разрезе регионов и видов деятельности учреждений, информация по учреждениям, оказывающим определенную услугу (выполняющим определенную работу) в  разрезе регионов и видов деятельности учреждений, информация об общей стоимости имущества учреждений в зависимости от учредителя, региона и типа учреждения, рейтинг государственных (муниципальных) учреждений по платным и бесплатным услугам, сформированный на основании оценок, оставленных пользователями и др.</a:t>
            </a:r>
            <a:endParaRPr lang="ru-RU" sz="1200" dirty="0"/>
          </a:p>
        </p:txBody>
      </p:sp>
      <p:sp>
        <p:nvSpPr>
          <p:cNvPr id="7" name="Rounded Rectangle 6"/>
          <p:cNvSpPr/>
          <p:nvPr/>
        </p:nvSpPr>
        <p:spPr>
          <a:xfrm>
            <a:off x="2786050" y="2857496"/>
            <a:ext cx="614366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Реестр планов-графиков размещения заказов и планов закупок, единый реестр государственных и муниципальных контрактов, размеры экономии в результате снижения стоимости закупок по субъектам РФ и ведомствам федерального уровня, топ-рейтинг заказов и контрактов и др.</a:t>
            </a:r>
            <a:endParaRPr lang="ru-RU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2786050" y="3714752"/>
            <a:ext cx="614366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Площадка для общественного обсуждения предлагаемых в Бюджетный кодекс РФ изменений, анализа лучшего опыта, а также базу информационно-аналитических материалов, посвященных вопросам реализации положений действующей редакции Бюджетного кодекса РФ</a:t>
            </a:r>
            <a:endParaRPr lang="ru-RU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2786050" y="4572008"/>
            <a:ext cx="614366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 исполнении бюджетов всех уровней субъектов Российской Федерации, о межбюджетных трансфертах и другая информация из открытых официальных источников (Минфин России, Казначейство России).</a:t>
            </a:r>
            <a:endParaRPr lang="ru-RU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2786050" y="5214950"/>
            <a:ext cx="6143668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доходах  и расходах федерального бюджета регионам, расходов на </a:t>
            </a:r>
            <a:r>
              <a:rPr lang="ru-RU" sz="1200" dirty="0" err="1" smtClean="0"/>
              <a:t>госзакупки</a:t>
            </a:r>
            <a:r>
              <a:rPr lang="ru-RU" sz="1200" dirty="0" smtClean="0"/>
              <a:t>, </a:t>
            </a:r>
            <a:r>
              <a:rPr lang="ru-RU" sz="1200" dirty="0" err="1" smtClean="0"/>
              <a:t>на</a:t>
            </a:r>
            <a:r>
              <a:rPr lang="ru-RU" sz="1200" dirty="0" smtClean="0"/>
              <a:t> здравоохранение и др.</a:t>
            </a:r>
            <a:endParaRPr lang="ru-RU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2786050" y="5786454"/>
            <a:ext cx="614366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Материалы по зарубежному опыту в сфере реформирования бюджетного процесса, ссылки на министерства финансов стран Европы, зарубежные образовательные сайты об общественных финансах, «Путеводитель по российскому бюджету» (издание 2006 года)</a:t>
            </a:r>
            <a:endParaRPr lang="ru-RU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428596" y="1428736"/>
            <a:ext cx="2286016" cy="12858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www.bus.gov.ru</a:t>
            </a:r>
            <a:endParaRPr lang="ru-RU" dirty="0"/>
          </a:p>
        </p:txBody>
      </p:sp>
      <p:sp>
        <p:nvSpPr>
          <p:cNvPr id="15" name="Rounded Rectangle 14"/>
          <p:cNvSpPr/>
          <p:nvPr/>
        </p:nvSpPr>
        <p:spPr>
          <a:xfrm>
            <a:off x="428596" y="2786058"/>
            <a:ext cx="2286016" cy="8572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www.zakupki.gov.ru</a:t>
            </a:r>
            <a:endParaRPr lang="ru-RU" dirty="0"/>
          </a:p>
        </p:txBody>
      </p:sp>
      <p:sp>
        <p:nvSpPr>
          <p:cNvPr id="16" name="Rounded Rectangle 15"/>
          <p:cNvSpPr/>
          <p:nvPr/>
        </p:nvSpPr>
        <p:spPr>
          <a:xfrm>
            <a:off x="428596" y="3714752"/>
            <a:ext cx="2286016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http://budcodex.ru</a:t>
            </a:r>
            <a:endParaRPr lang="ru-RU" dirty="0"/>
          </a:p>
        </p:txBody>
      </p:sp>
      <p:sp>
        <p:nvSpPr>
          <p:cNvPr id="17" name="Rounded Rectangle 16"/>
          <p:cNvSpPr/>
          <p:nvPr/>
        </p:nvSpPr>
        <p:spPr>
          <a:xfrm>
            <a:off x="428596" y="4429132"/>
            <a:ext cx="2286016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http://iminfin.ru</a:t>
            </a:r>
            <a:endParaRPr lang="ru-RU" dirty="0"/>
          </a:p>
        </p:txBody>
      </p:sp>
      <p:sp>
        <p:nvSpPr>
          <p:cNvPr id="18" name="Rounded Rectangle 17"/>
          <p:cNvSpPr/>
          <p:nvPr/>
        </p:nvSpPr>
        <p:spPr>
          <a:xfrm>
            <a:off x="428596" y="5214950"/>
            <a:ext cx="2286016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budget4me.ru</a:t>
            </a:r>
            <a:endParaRPr lang="ru-RU" dirty="0"/>
          </a:p>
        </p:txBody>
      </p:sp>
      <p:sp>
        <p:nvSpPr>
          <p:cNvPr id="19" name="Rounded Rectangle 18"/>
          <p:cNvSpPr/>
          <p:nvPr/>
        </p:nvSpPr>
        <p:spPr>
          <a:xfrm>
            <a:off x="428596" y="5786454"/>
            <a:ext cx="2286016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www.openbudget.ru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582594"/>
          </a:xfrm>
        </p:spPr>
        <p:txBody>
          <a:bodyPr>
            <a:normAutofit/>
          </a:bodyPr>
          <a:lstStyle/>
          <a:p>
            <a:r>
              <a:rPr lang="ru-RU" sz="2400" smtClean="0"/>
              <a:t>Открытые Государственные информационные ресурсы</a:t>
            </a:r>
            <a:endParaRPr lang="ru-RU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142985"/>
            <a:ext cx="3714776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Ссылка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14810" y="1142984"/>
            <a:ext cx="4714908" cy="50006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Информация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7158" y="1714488"/>
            <a:ext cx="3714776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www.kremlin.ru</a:t>
            </a:r>
            <a:endParaRPr lang="ru-RU" dirty="0"/>
          </a:p>
        </p:txBody>
      </p:sp>
      <p:sp>
        <p:nvSpPr>
          <p:cNvPr id="8" name="Rounded Rectangle 7"/>
          <p:cNvSpPr/>
          <p:nvPr/>
        </p:nvSpPr>
        <p:spPr>
          <a:xfrm>
            <a:off x="4214810" y="1714488"/>
            <a:ext cx="4714908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Бюджетные послания Президента Российской Федерации, Указы Президента Российской Федерации от 7 мая 2012 года.</a:t>
            </a:r>
            <a:endParaRPr lang="ru-RU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4214810" y="2285992"/>
            <a:ext cx="4714908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проекте «Бюджет для граждан»,  обсуждения и события по вопросу открытых данных.</a:t>
            </a:r>
            <a:endParaRPr lang="ru-RU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357158" y="2285992"/>
            <a:ext cx="3714776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http://</a:t>
            </a:r>
            <a:r>
              <a:rPr lang="ru-RU" dirty="0" smtClean="0"/>
              <a:t>большое </a:t>
            </a:r>
            <a:r>
              <a:rPr lang="ru-RU" dirty="0" err="1" smtClean="0"/>
              <a:t>правительство.рф</a:t>
            </a:r>
            <a:r>
              <a:rPr lang="ru-RU" dirty="0" smtClean="0"/>
              <a:t>/</a:t>
            </a:r>
            <a:endParaRPr lang="ru-RU" dirty="0"/>
          </a:p>
        </p:txBody>
      </p:sp>
      <p:sp>
        <p:nvSpPr>
          <p:cNvPr id="11" name="Rounded Rectangle 10"/>
          <p:cNvSpPr/>
          <p:nvPr/>
        </p:nvSpPr>
        <p:spPr>
          <a:xfrm>
            <a:off x="4214810" y="2928934"/>
            <a:ext cx="4714908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федеральном бюджете, бюджетной политике, электронном бюджете, Резервном фонде и Фонде национального благосостояния, государственном долге, а также иная информация.</a:t>
            </a:r>
            <a:endParaRPr lang="ru-RU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57158" y="2928934"/>
            <a:ext cx="3714776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www.minfin.ru</a:t>
            </a:r>
            <a:endParaRPr lang="ru-RU" dirty="0"/>
          </a:p>
        </p:txBody>
      </p:sp>
      <p:sp>
        <p:nvSpPr>
          <p:cNvPr id="13" name="Rounded Rectangle 12"/>
          <p:cNvSpPr/>
          <p:nvPr/>
        </p:nvSpPr>
        <p:spPr>
          <a:xfrm>
            <a:off x="357158" y="3643314"/>
            <a:ext cx="3714776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www.roskazna.ru</a:t>
            </a:r>
            <a:endParaRPr lang="ru-RU" dirty="0"/>
          </a:p>
        </p:txBody>
      </p:sp>
      <p:sp>
        <p:nvSpPr>
          <p:cNvPr id="14" name="Rounded Rectangle 13"/>
          <p:cNvSpPr/>
          <p:nvPr/>
        </p:nvSpPr>
        <p:spPr>
          <a:xfrm>
            <a:off x="4214810" y="3643314"/>
            <a:ext cx="4786346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 исполнении федерального бюджета, кассовом обслуживании исполнения бюджетов бюджетной системы Российской Федерации, предварительном и текущем контроле за ведением  операций со средствами федерального бюджета.</a:t>
            </a:r>
            <a:endParaRPr lang="ru-RU" sz="1200" dirty="0"/>
          </a:p>
        </p:txBody>
      </p:sp>
      <p:sp>
        <p:nvSpPr>
          <p:cNvPr id="15" name="Rounded Rectangle 14"/>
          <p:cNvSpPr/>
          <p:nvPr/>
        </p:nvSpPr>
        <p:spPr>
          <a:xfrm>
            <a:off x="357158" y="4500570"/>
            <a:ext cx="3714776" cy="714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budget.gov.ru</a:t>
            </a:r>
            <a:endParaRPr lang="ru-RU" dirty="0"/>
          </a:p>
        </p:txBody>
      </p:sp>
      <p:sp>
        <p:nvSpPr>
          <p:cNvPr id="16" name="Rounded Rectangle 15"/>
          <p:cNvSpPr/>
          <p:nvPr/>
        </p:nvSpPr>
        <p:spPr>
          <a:xfrm>
            <a:off x="4214810" y="4500570"/>
            <a:ext cx="4786346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бюджетах и бюджетном процессе Российской Федерации (включая бюджеты субъектов Российской Федерации и бюджеты муниципальных образований).</a:t>
            </a:r>
            <a:endParaRPr lang="ru-RU" sz="1200" dirty="0"/>
          </a:p>
        </p:txBody>
      </p:sp>
      <p:sp>
        <p:nvSpPr>
          <p:cNvPr id="17" name="Rounded Rectangle 16"/>
          <p:cNvSpPr/>
          <p:nvPr/>
        </p:nvSpPr>
        <p:spPr>
          <a:xfrm>
            <a:off x="4214810" y="5286388"/>
            <a:ext cx="478634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прогнозах социально-экономического развития Российской  Федерации и отдельных секторов экономики.</a:t>
            </a:r>
            <a:endParaRPr lang="ru-RU" sz="1200" dirty="0"/>
          </a:p>
        </p:txBody>
      </p:sp>
      <p:sp>
        <p:nvSpPr>
          <p:cNvPr id="18" name="Rounded Rectangle 17"/>
          <p:cNvSpPr/>
          <p:nvPr/>
        </p:nvSpPr>
        <p:spPr>
          <a:xfrm>
            <a:off x="357158" y="5286388"/>
            <a:ext cx="3714776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www.economy.gov.ru</a:t>
            </a:r>
            <a:endParaRPr lang="ru-RU" dirty="0"/>
          </a:p>
        </p:txBody>
      </p:sp>
      <p:sp>
        <p:nvSpPr>
          <p:cNvPr id="19" name="Rounded Rectangle 18"/>
          <p:cNvSpPr/>
          <p:nvPr/>
        </p:nvSpPr>
        <p:spPr>
          <a:xfrm>
            <a:off x="4214810" y="6000768"/>
            <a:ext cx="4786346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Утвержденные государственные программы </a:t>
            </a:r>
            <a:r>
              <a:rPr lang="ru-RU" sz="1200" dirty="0" err="1" smtClean="0"/>
              <a:t>Росийской</a:t>
            </a:r>
            <a:r>
              <a:rPr lang="ru-RU" sz="1200" dirty="0" smtClean="0"/>
              <a:t> Федерации</a:t>
            </a:r>
            <a:endParaRPr lang="ru-RU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357158" y="6000768"/>
            <a:ext cx="3714776" cy="6429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www.gosprogrammy.gov.ru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5825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Открытые Государственные информационные ресурсы</a:t>
            </a:r>
            <a:endParaRPr lang="ru-RU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00562" y="1000108"/>
            <a:ext cx="4329114" cy="61435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Информация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28596" y="1000108"/>
            <a:ext cx="3929090" cy="64294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Ссылка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8596" y="1714488"/>
            <a:ext cx="3929090" cy="5715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www.govvrn.ru</a:t>
            </a:r>
            <a:endParaRPr lang="ru-RU" dirty="0"/>
          </a:p>
        </p:txBody>
      </p:sp>
      <p:sp>
        <p:nvSpPr>
          <p:cNvPr id="7" name="Rounded Rectangle 6"/>
          <p:cNvSpPr/>
          <p:nvPr/>
        </p:nvSpPr>
        <p:spPr>
          <a:xfrm>
            <a:off x="4500562" y="1714488"/>
            <a:ext cx="4429156" cy="5715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Официальный портал органов власти Воронежской области.</a:t>
            </a:r>
            <a:endParaRPr lang="ru-RU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4500562" y="2357430"/>
            <a:ext cx="4429156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Официальный портал государственных и муниципальных услуг Воронежской области.</a:t>
            </a:r>
            <a:endParaRPr lang="ru-RU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4500562" y="2928934"/>
            <a:ext cx="4429156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Представлена информация о Стратегии социально-экономического развития Воронежской области на долгосрочную перспективу, а также о Стратегии социально-экономического развития Воронежской области на период до 2020 года.. </a:t>
            </a:r>
            <a:endParaRPr lang="ru-RU" sz="1200" dirty="0"/>
          </a:p>
        </p:txBody>
      </p:sp>
      <p:sp>
        <p:nvSpPr>
          <p:cNvPr id="10" name="Rounded Rectangle 9"/>
          <p:cNvSpPr/>
          <p:nvPr/>
        </p:nvSpPr>
        <p:spPr>
          <a:xfrm>
            <a:off x="4500562" y="4000504"/>
            <a:ext cx="4429156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Представлена информация о государственном и муниципальном заказе Воронежской области</a:t>
            </a:r>
            <a:endParaRPr lang="ru-RU" sz="1200" dirty="0"/>
          </a:p>
        </p:txBody>
      </p:sp>
      <p:sp>
        <p:nvSpPr>
          <p:cNvPr id="11" name="Rounded Rectangle 10"/>
          <p:cNvSpPr/>
          <p:nvPr/>
        </p:nvSpPr>
        <p:spPr>
          <a:xfrm>
            <a:off x="4500562" y="4857760"/>
            <a:ext cx="4429156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 областном бюджете , бюджетной политике, электронном бюджете, исполнении бюджета, государственном долге, а также иная информация.</a:t>
            </a:r>
            <a:endParaRPr lang="ru-RU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4500562" y="5715016"/>
            <a:ext cx="4429156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 бюджете </a:t>
            </a:r>
            <a:r>
              <a:rPr lang="ru-RU" sz="1200" dirty="0" err="1" smtClean="0"/>
              <a:t>Репьевского</a:t>
            </a:r>
            <a:r>
              <a:rPr lang="ru-RU" sz="1200" dirty="0" smtClean="0"/>
              <a:t> муниципального района Воронежской области</a:t>
            </a:r>
            <a:endParaRPr lang="ru-RU" sz="1200" dirty="0"/>
          </a:p>
        </p:txBody>
      </p:sp>
      <p:sp>
        <p:nvSpPr>
          <p:cNvPr id="13" name="Rounded Rectangle 12"/>
          <p:cNvSpPr/>
          <p:nvPr/>
        </p:nvSpPr>
        <p:spPr>
          <a:xfrm>
            <a:off x="428596" y="2357430"/>
            <a:ext cx="3929090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www.svs.govvrn.ru</a:t>
            </a:r>
            <a:endParaRPr lang="ru-RU" dirty="0"/>
          </a:p>
        </p:txBody>
      </p:sp>
      <p:sp>
        <p:nvSpPr>
          <p:cNvPr id="14" name="Rounded Rectangle 13"/>
          <p:cNvSpPr/>
          <p:nvPr/>
        </p:nvSpPr>
        <p:spPr>
          <a:xfrm>
            <a:off x="428596" y="2857496"/>
            <a:ext cx="3929090" cy="107157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hlinkClick r:id="rId2"/>
              </a:rPr>
              <a:t>www.govvrn.ru/wps/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hlinkClick r:id="rId2"/>
              </a:rPr>
              <a:t>portal/AVO/</a:t>
            </a:r>
            <a:r>
              <a:rPr lang="en-US" dirty="0" smtClean="0"/>
              <a:t>evolutionStrategy</a:t>
            </a:r>
            <a:endParaRPr lang="ru-RU" dirty="0"/>
          </a:p>
        </p:txBody>
      </p:sp>
      <p:sp>
        <p:nvSpPr>
          <p:cNvPr id="15" name="Rounded Rectangle 14"/>
          <p:cNvSpPr/>
          <p:nvPr/>
        </p:nvSpPr>
        <p:spPr>
          <a:xfrm>
            <a:off x="428596" y="4000504"/>
            <a:ext cx="3929090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www.zakaz.govvrn.ru</a:t>
            </a:r>
            <a:endParaRPr lang="ru-RU" dirty="0"/>
          </a:p>
        </p:txBody>
      </p:sp>
      <p:sp>
        <p:nvSpPr>
          <p:cNvPr id="16" name="Rounded Rectangle 15"/>
          <p:cNvSpPr/>
          <p:nvPr/>
        </p:nvSpPr>
        <p:spPr>
          <a:xfrm>
            <a:off x="428596" y="4857760"/>
            <a:ext cx="3929090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www.gfu.vrn.ru</a:t>
            </a:r>
            <a:endParaRPr lang="ru-RU" dirty="0"/>
          </a:p>
        </p:txBody>
      </p:sp>
      <p:sp>
        <p:nvSpPr>
          <p:cNvPr id="17" name="Rounded Rectangle 16"/>
          <p:cNvSpPr/>
          <p:nvPr/>
        </p:nvSpPr>
        <p:spPr>
          <a:xfrm>
            <a:off x="428596" y="5715016"/>
            <a:ext cx="3929090" cy="785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www.repevka-msu.ru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Контактная информация для граждан</a:t>
            </a:r>
            <a:endParaRPr lang="ru-RU" sz="2800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29642" cy="46148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Местонахождение Отдела финансов администрации </a:t>
            </a:r>
            <a:r>
              <a:rPr lang="ru-RU" sz="1800" b="1" dirty="0" err="1" smtClean="0"/>
              <a:t>Репьевского</a:t>
            </a:r>
            <a:r>
              <a:rPr lang="ru-RU" sz="1800" b="1" dirty="0" smtClean="0"/>
              <a:t> муниципального района </a:t>
            </a:r>
            <a:r>
              <a:rPr lang="ru-RU" sz="1800" b="1" dirty="0" err="1" smtClean="0"/>
              <a:t>Воронгежской</a:t>
            </a:r>
            <a:r>
              <a:rPr lang="ru-RU" sz="1800" b="1" dirty="0" smtClean="0"/>
              <a:t> области</a:t>
            </a:r>
            <a:r>
              <a:rPr lang="en-US" sz="1800" dirty="0" smtClean="0"/>
              <a:t>: </a:t>
            </a:r>
            <a:r>
              <a:rPr lang="ru-RU" sz="1800" dirty="0" smtClean="0"/>
              <a:t> пл.Победы, 1, с.Репьевка, </a:t>
            </a:r>
            <a:r>
              <a:rPr lang="ru-RU" sz="1800" dirty="0" err="1" smtClean="0"/>
              <a:t>Репьевский</a:t>
            </a:r>
            <a:r>
              <a:rPr lang="ru-RU" sz="1800" dirty="0" smtClean="0"/>
              <a:t> район, Воронежская область, 396370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en-US" sz="1800" b="1" dirty="0" smtClean="0"/>
              <a:t>                              </a:t>
            </a:r>
            <a:r>
              <a:rPr lang="ru-RU" sz="1800" b="1" dirty="0" smtClean="0"/>
              <a:t>Контактные телефоны </a:t>
            </a:r>
            <a:r>
              <a:rPr lang="en-US" sz="1800" dirty="0" smtClean="0"/>
              <a:t>:   8 (47374) 2-26-19</a:t>
            </a:r>
          </a:p>
          <a:p>
            <a:pPr>
              <a:buNone/>
            </a:pPr>
            <a:r>
              <a:rPr lang="en-US" sz="1800" b="1" dirty="0" smtClean="0"/>
              <a:t>                                           </a:t>
            </a:r>
            <a:r>
              <a:rPr lang="ru-RU" sz="1800" b="1" dirty="0" smtClean="0"/>
              <a:t>Факс</a:t>
            </a:r>
            <a:r>
              <a:rPr lang="en-US" sz="1800" dirty="0" smtClean="0"/>
              <a:t>:   8(47374)</a:t>
            </a:r>
            <a:r>
              <a:rPr lang="ru-RU" sz="1800" dirty="0" smtClean="0"/>
              <a:t>  2-27-26</a:t>
            </a:r>
          </a:p>
          <a:p>
            <a:pPr>
              <a:buNone/>
            </a:pPr>
            <a:r>
              <a:rPr lang="en-US" sz="1800" b="1" dirty="0" smtClean="0"/>
              <a:t>                    </a:t>
            </a:r>
            <a:r>
              <a:rPr lang="ru-RU" sz="1800" b="1" dirty="0" smtClean="0"/>
              <a:t>Адрес</a:t>
            </a:r>
            <a:r>
              <a:rPr lang="en-US" sz="1800" b="1" dirty="0" smtClean="0"/>
              <a:t> </a:t>
            </a:r>
            <a:r>
              <a:rPr lang="ru-RU" sz="1800" b="1" dirty="0" smtClean="0"/>
              <a:t> электронной почты</a:t>
            </a:r>
            <a:r>
              <a:rPr lang="en-US" sz="1800" dirty="0" smtClean="0"/>
              <a:t>:</a:t>
            </a:r>
            <a:r>
              <a:rPr lang="ru-RU" sz="1800" dirty="0" smtClean="0"/>
              <a:t> </a:t>
            </a:r>
            <a:r>
              <a:rPr lang="en-US" sz="1800" dirty="0" smtClean="0"/>
              <a:t>E-mail:common@rep.gfu.vrn.ru</a:t>
            </a: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en-US" sz="1800" b="1" smtClean="0"/>
              <a:t>        </a:t>
            </a:r>
            <a:r>
              <a:rPr lang="ru-RU" sz="1800" b="1" smtClean="0"/>
              <a:t>График </a:t>
            </a:r>
            <a:r>
              <a:rPr lang="ru-RU" sz="1800" b="1" dirty="0" smtClean="0"/>
              <a:t>работы Отдела финансов</a:t>
            </a:r>
            <a:r>
              <a:rPr lang="en-US" sz="1800" dirty="0" smtClean="0"/>
              <a:t>:</a:t>
            </a:r>
            <a:r>
              <a:rPr lang="ru-RU" sz="1800" dirty="0" smtClean="0"/>
              <a:t> понедельник – пятница с 9-00 до 18-00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000240"/>
            <a:ext cx="7780365" cy="4714908"/>
          </a:xfrm>
        </p:spPr>
        <p:txBody>
          <a:bodyPr/>
          <a:lstStyle/>
          <a:p>
            <a:r>
              <a:rPr lang="ru-RU" dirty="0" smtClean="0"/>
              <a:t>        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sz="2000" cap="none" dirty="0" smtClean="0"/>
              <a:t>Бюджеты сельских поселений                                Бюджет района</a:t>
            </a:r>
            <a:endParaRPr lang="ru-RU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214291"/>
            <a:ext cx="8572560" cy="171451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500" b="1" dirty="0" smtClean="0">
                <a:solidFill>
                  <a:schemeClr val="tx1"/>
                </a:solidFill>
              </a:rPr>
              <a:t>Что такое Бюджет</a:t>
            </a:r>
            <a:r>
              <a:rPr lang="en-US" sz="3500" b="1" dirty="0" smtClean="0">
                <a:solidFill>
                  <a:schemeClr val="tx1"/>
                </a:solidFill>
              </a:rPr>
              <a:t>?</a:t>
            </a:r>
            <a:r>
              <a:rPr lang="ru-RU" sz="3500" b="1" dirty="0" smtClean="0">
                <a:solidFill>
                  <a:schemeClr val="tx1"/>
                </a:solidFill>
              </a:rPr>
              <a:t> Какие бывают бюджеты</a:t>
            </a:r>
            <a:r>
              <a:rPr lang="en-US" sz="3500" b="1" dirty="0" smtClean="0">
                <a:solidFill>
                  <a:schemeClr val="tx1"/>
                </a:solidFill>
              </a:rPr>
              <a:t>?</a:t>
            </a:r>
            <a:endParaRPr lang="ru-RU" sz="3500" b="1" dirty="0" smtClean="0">
              <a:solidFill>
                <a:schemeClr val="tx1"/>
              </a:solidFill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Бюджет – это план доходов и расходов на определенный период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071670" y="2071678"/>
            <a:ext cx="5429288" cy="1285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Консолидированный бюджет </a:t>
            </a:r>
            <a:r>
              <a:rPr lang="ru-RU" b="1" dirty="0" err="1" smtClean="0"/>
              <a:t>Репьевского</a:t>
            </a:r>
            <a:r>
              <a:rPr lang="ru-RU" b="1" dirty="0" smtClean="0"/>
              <a:t> муниципального района Воронежской области</a:t>
            </a:r>
            <a:endParaRPr lang="ru-RU" b="1" dirty="0"/>
          </a:p>
        </p:txBody>
      </p:sp>
      <p:sp>
        <p:nvSpPr>
          <p:cNvPr id="7" name="Down Arrow 6"/>
          <p:cNvSpPr/>
          <p:nvPr/>
        </p:nvSpPr>
        <p:spPr>
          <a:xfrm flipH="1">
            <a:off x="2428860" y="3571876"/>
            <a:ext cx="428628" cy="83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Down Arrow 7"/>
          <p:cNvSpPr/>
          <p:nvPr/>
        </p:nvSpPr>
        <p:spPr>
          <a:xfrm>
            <a:off x="7000892" y="3571876"/>
            <a:ext cx="413194" cy="83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" name="Flowchart: Connector 11"/>
          <p:cNvSpPr/>
          <p:nvPr/>
        </p:nvSpPr>
        <p:spPr>
          <a:xfrm>
            <a:off x="6715140" y="4500570"/>
            <a:ext cx="1100142" cy="10715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13" name="Flowchart: Connector 12"/>
          <p:cNvSpPr/>
          <p:nvPr/>
        </p:nvSpPr>
        <p:spPr>
          <a:xfrm>
            <a:off x="2143108" y="4500570"/>
            <a:ext cx="1100142" cy="10715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11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93978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Основные характеристики бюджетов</a:t>
            </a:r>
            <a:br>
              <a:rPr lang="ru-RU" sz="3600" b="1" dirty="0" smtClean="0"/>
            </a:br>
            <a:r>
              <a:rPr lang="ru-RU" sz="2400" dirty="0" smtClean="0"/>
              <a:t>ДОХОДЫ-РАСХОДЫ=ДЕФИЦИТ (ПРОФИЦИТ)</a:t>
            </a:r>
            <a:endParaRPr lang="ru-R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1142984"/>
            <a:ext cx="4038600" cy="4525963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4422"/>
            <a:ext cx="4114800" cy="4911741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РАСХОДЫ</a:t>
            </a:r>
            <a:endParaRPr lang="ru-RU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428596" y="1785926"/>
            <a:ext cx="1414466" cy="928694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Flowchart: Magnetic Disk 5"/>
          <p:cNvSpPr/>
          <p:nvPr/>
        </p:nvSpPr>
        <p:spPr>
          <a:xfrm>
            <a:off x="2428860" y="1571612"/>
            <a:ext cx="1643074" cy="1541342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Flowchart: Magnetic Disk 6"/>
          <p:cNvSpPr/>
          <p:nvPr/>
        </p:nvSpPr>
        <p:spPr>
          <a:xfrm>
            <a:off x="5000628" y="1714488"/>
            <a:ext cx="1643074" cy="157163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dirty="0"/>
          </a:p>
        </p:txBody>
      </p:sp>
      <p:sp>
        <p:nvSpPr>
          <p:cNvPr id="8" name="Flowchart: Magnetic Disk 7"/>
          <p:cNvSpPr/>
          <p:nvPr/>
        </p:nvSpPr>
        <p:spPr>
          <a:xfrm>
            <a:off x="7143768" y="1643050"/>
            <a:ext cx="1357322" cy="785818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Flowchart: Process 9"/>
          <p:cNvSpPr/>
          <p:nvPr/>
        </p:nvSpPr>
        <p:spPr>
          <a:xfrm>
            <a:off x="5000628" y="3429000"/>
            <a:ext cx="2071702" cy="500066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ДОХОДЫ</a:t>
            </a:r>
            <a:endParaRPr lang="ru-RU" sz="2800" dirty="0"/>
          </a:p>
        </p:txBody>
      </p:sp>
      <p:sp>
        <p:nvSpPr>
          <p:cNvPr id="11" name="Flowchart: Process 10"/>
          <p:cNvSpPr/>
          <p:nvPr/>
        </p:nvSpPr>
        <p:spPr>
          <a:xfrm>
            <a:off x="285720" y="2928934"/>
            <a:ext cx="1857388" cy="54121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ДОХОДЫ</a:t>
            </a:r>
            <a:endParaRPr lang="ru-RU" sz="2800" dirty="0"/>
          </a:p>
        </p:txBody>
      </p:sp>
      <p:sp>
        <p:nvSpPr>
          <p:cNvPr id="13" name="Curved Down Arrow 12"/>
          <p:cNvSpPr/>
          <p:nvPr/>
        </p:nvSpPr>
        <p:spPr>
          <a:xfrm>
            <a:off x="571472" y="1142984"/>
            <a:ext cx="928694" cy="5886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Curved Down Arrow 13"/>
          <p:cNvSpPr/>
          <p:nvPr/>
        </p:nvSpPr>
        <p:spPr>
          <a:xfrm>
            <a:off x="5214942" y="1142984"/>
            <a:ext cx="928694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3000364" y="3214686"/>
            <a:ext cx="1071570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7929586" y="2500306"/>
            <a:ext cx="1000132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Flowchart: Merge 18"/>
          <p:cNvSpPr/>
          <p:nvPr/>
        </p:nvSpPr>
        <p:spPr>
          <a:xfrm>
            <a:off x="500034" y="4071942"/>
            <a:ext cx="4214842" cy="1071570"/>
          </a:xfrm>
          <a:prstGeom prst="flowChartMer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ДЕФИЦИТ</a:t>
            </a:r>
          </a:p>
          <a:p>
            <a:pPr algn="ctr"/>
            <a:r>
              <a:rPr lang="ru-RU" b="1" dirty="0" smtClean="0"/>
              <a:t>Доходы </a:t>
            </a:r>
            <a:r>
              <a:rPr lang="en-US" b="1" dirty="0" smtClean="0"/>
              <a:t>&lt;</a:t>
            </a:r>
            <a:r>
              <a:rPr lang="ru-RU" b="1" dirty="0" smtClean="0"/>
              <a:t> Расходов</a:t>
            </a:r>
            <a:endParaRPr lang="ru-RU" b="1" dirty="0"/>
          </a:p>
        </p:txBody>
      </p:sp>
      <p:sp>
        <p:nvSpPr>
          <p:cNvPr id="20" name="Flowchart: Merge 19"/>
          <p:cNvSpPr/>
          <p:nvPr/>
        </p:nvSpPr>
        <p:spPr>
          <a:xfrm>
            <a:off x="4786314" y="4071942"/>
            <a:ext cx="4143404" cy="1071570"/>
          </a:xfrm>
          <a:prstGeom prst="flowChartMer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ПРОФИЦИТ</a:t>
            </a:r>
          </a:p>
          <a:p>
            <a:pPr algn="ctr"/>
            <a:r>
              <a:rPr lang="ru-RU" b="1" dirty="0" smtClean="0"/>
              <a:t>Доходы</a:t>
            </a:r>
            <a:r>
              <a:rPr lang="en-US" b="1" dirty="0" smtClean="0"/>
              <a:t>&gt;</a:t>
            </a:r>
            <a:r>
              <a:rPr lang="ru-RU" b="1" dirty="0" smtClean="0"/>
              <a:t> Расходов</a:t>
            </a:r>
            <a:endParaRPr lang="ru-RU" b="1" dirty="0"/>
          </a:p>
        </p:txBody>
      </p:sp>
      <p:sp>
        <p:nvSpPr>
          <p:cNvPr id="21" name="Flowchart: Alternate Process 20"/>
          <p:cNvSpPr/>
          <p:nvPr/>
        </p:nvSpPr>
        <p:spPr>
          <a:xfrm>
            <a:off x="142844" y="5214950"/>
            <a:ext cx="4429156" cy="132702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превышении расходов над доходами принимается решение об источниках покрытия дефицита, например использовать имеющиеся накопления, остатки или взять в долг.</a:t>
            </a:r>
            <a:endParaRPr lang="ru-RU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4714876" y="5214950"/>
            <a:ext cx="4286280" cy="1357322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 и </a:t>
            </a:r>
            <a:r>
              <a:rPr lang="ru-RU" dirty="0" err="1" smtClean="0"/>
              <a:t>профицит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58" y="1571612"/>
            <a:ext cx="4038600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 дефицитном бюджете растет долг и (или) снижаются остатки средств (накопления)</a:t>
            </a:r>
          </a:p>
          <a:p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43050"/>
            <a:ext cx="4038600" cy="452596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err="1" smtClean="0"/>
              <a:t>профицитном</a:t>
            </a:r>
            <a:r>
              <a:rPr lang="ru-RU" dirty="0" smtClean="0"/>
              <a:t> бюджете снижается долг и (или) растут остатки средств (накопления)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28596" y="1714488"/>
            <a:ext cx="4000528" cy="612648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ДЕФИЦИТ</a:t>
            </a:r>
            <a:endParaRPr lang="ru-RU" sz="28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5072066" y="1714488"/>
            <a:ext cx="3714776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ПРОФИЦИТ</a:t>
            </a:r>
            <a:endParaRPr lang="ru-RU" sz="2800" dirty="0"/>
          </a:p>
        </p:txBody>
      </p:sp>
      <p:sp>
        <p:nvSpPr>
          <p:cNvPr id="8" name="Down Arrow 7"/>
          <p:cNvSpPr/>
          <p:nvPr/>
        </p:nvSpPr>
        <p:spPr>
          <a:xfrm>
            <a:off x="3500430" y="2571744"/>
            <a:ext cx="50006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Flowchart: Alternate Process 8"/>
          <p:cNvSpPr/>
          <p:nvPr/>
        </p:nvSpPr>
        <p:spPr>
          <a:xfrm>
            <a:off x="500034" y="3286124"/>
            <a:ext cx="3714776" cy="78581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Муниципальный долг </a:t>
            </a:r>
            <a:endParaRPr lang="ru-RU" sz="2000" b="1" dirty="0"/>
          </a:p>
        </p:txBody>
      </p:sp>
      <p:sp>
        <p:nvSpPr>
          <p:cNvPr id="10" name="Up Arrow 9"/>
          <p:cNvSpPr/>
          <p:nvPr/>
        </p:nvSpPr>
        <p:spPr>
          <a:xfrm>
            <a:off x="3500430" y="3429000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Flowchart: Alternate Process 6"/>
          <p:cNvSpPr/>
          <p:nvPr/>
        </p:nvSpPr>
        <p:spPr>
          <a:xfrm>
            <a:off x="500034" y="2500306"/>
            <a:ext cx="3714776" cy="71438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Накопленные резервы </a:t>
            </a:r>
            <a:endParaRPr lang="ru-RU" sz="2000" b="1" dirty="0"/>
          </a:p>
        </p:txBody>
      </p:sp>
      <p:sp>
        <p:nvSpPr>
          <p:cNvPr id="12" name="Down Arrow 11"/>
          <p:cNvSpPr/>
          <p:nvPr/>
        </p:nvSpPr>
        <p:spPr>
          <a:xfrm>
            <a:off x="3500430" y="2571744"/>
            <a:ext cx="484632" cy="549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Flowchart: Alternate Process 12"/>
          <p:cNvSpPr/>
          <p:nvPr/>
        </p:nvSpPr>
        <p:spPr>
          <a:xfrm>
            <a:off x="5214942" y="2500306"/>
            <a:ext cx="3429024" cy="71438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Накопленные резервы </a:t>
            </a:r>
            <a:endParaRPr lang="ru-RU" sz="2000" b="1" dirty="0"/>
          </a:p>
        </p:txBody>
      </p:sp>
      <p:sp>
        <p:nvSpPr>
          <p:cNvPr id="14" name="Up Arrow 13"/>
          <p:cNvSpPr/>
          <p:nvPr/>
        </p:nvSpPr>
        <p:spPr>
          <a:xfrm>
            <a:off x="8072462" y="2571744"/>
            <a:ext cx="484632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Flowchart: Alternate Process 14"/>
          <p:cNvSpPr/>
          <p:nvPr/>
        </p:nvSpPr>
        <p:spPr>
          <a:xfrm>
            <a:off x="5214942" y="3286124"/>
            <a:ext cx="3429024" cy="71438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Муниципальный долг</a:t>
            </a:r>
            <a:endParaRPr lang="ru-RU" sz="2000" b="1" dirty="0"/>
          </a:p>
        </p:txBody>
      </p:sp>
      <p:sp>
        <p:nvSpPr>
          <p:cNvPr id="16" name="Down Arrow 15"/>
          <p:cNvSpPr/>
          <p:nvPr/>
        </p:nvSpPr>
        <p:spPr>
          <a:xfrm>
            <a:off x="8072462" y="3357562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186766" cy="1274786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                  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58246" cy="4757758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428596" y="214290"/>
            <a:ext cx="8215370" cy="12858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Основные параметры исполнения консолидированного бюджета в 2013г.</a:t>
            </a:r>
          </a:p>
          <a:p>
            <a:pPr algn="ctr"/>
            <a:endParaRPr lang="ru-RU" b="1" dirty="0"/>
          </a:p>
        </p:txBody>
      </p:sp>
      <p:sp>
        <p:nvSpPr>
          <p:cNvPr id="5" name="Rectangle 4"/>
          <p:cNvSpPr/>
          <p:nvPr/>
        </p:nvSpPr>
        <p:spPr>
          <a:xfrm>
            <a:off x="357158" y="1643050"/>
            <a:ext cx="4357718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6" name="Rectangle 5"/>
          <p:cNvSpPr/>
          <p:nvPr/>
        </p:nvSpPr>
        <p:spPr>
          <a:xfrm>
            <a:off x="4786314" y="1643050"/>
            <a:ext cx="135732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Уточненный план на 2013 </a:t>
            </a:r>
          </a:p>
          <a:p>
            <a:pPr algn="ctr"/>
            <a:r>
              <a:rPr lang="ru-RU" sz="1600" b="1" dirty="0" smtClean="0"/>
              <a:t>год</a:t>
            </a:r>
            <a:endParaRPr lang="ru-RU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6215074" y="1643050"/>
            <a:ext cx="1214446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Исполнено за 2013 год</a:t>
            </a:r>
            <a:endParaRPr lang="ru-RU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7500958" y="1643050"/>
            <a:ext cx="1143008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Процент выполнения</a:t>
            </a:r>
            <a:endParaRPr lang="ru-RU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357158" y="2643182"/>
            <a:ext cx="435771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ДОХОДЫ, всего</a:t>
            </a:r>
            <a:endParaRPr lang="ru-RU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4786282" y="2643182"/>
            <a:ext cx="1357354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315183</a:t>
            </a:r>
            <a:endParaRPr lang="ru-RU" b="1" dirty="0"/>
          </a:p>
        </p:txBody>
      </p:sp>
      <p:sp>
        <p:nvSpPr>
          <p:cNvPr id="14" name="Rectangle 13"/>
          <p:cNvSpPr/>
          <p:nvPr/>
        </p:nvSpPr>
        <p:spPr>
          <a:xfrm>
            <a:off x="6215074" y="2643182"/>
            <a:ext cx="121444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310299</a:t>
            </a:r>
            <a:endParaRPr lang="ru-RU" b="1" dirty="0"/>
          </a:p>
        </p:txBody>
      </p:sp>
      <p:sp>
        <p:nvSpPr>
          <p:cNvPr id="15" name="Rectangle 14"/>
          <p:cNvSpPr/>
          <p:nvPr/>
        </p:nvSpPr>
        <p:spPr>
          <a:xfrm>
            <a:off x="7500958" y="2643182"/>
            <a:ext cx="114300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98,5</a:t>
            </a:r>
            <a:endParaRPr lang="ru-RU" b="1" dirty="0"/>
          </a:p>
        </p:txBody>
      </p:sp>
      <p:sp>
        <p:nvSpPr>
          <p:cNvPr id="17" name="Rectangle 16"/>
          <p:cNvSpPr/>
          <p:nvPr/>
        </p:nvSpPr>
        <p:spPr>
          <a:xfrm>
            <a:off x="357158" y="3214686"/>
            <a:ext cx="435771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Из них</a:t>
            </a:r>
            <a:r>
              <a:rPr lang="en-US" sz="1400" dirty="0" smtClean="0"/>
              <a:t>:</a:t>
            </a:r>
            <a:endParaRPr lang="ru-RU" sz="1400" dirty="0"/>
          </a:p>
        </p:txBody>
      </p:sp>
      <p:sp>
        <p:nvSpPr>
          <p:cNvPr id="18" name="Rectangle 17"/>
          <p:cNvSpPr/>
          <p:nvPr/>
        </p:nvSpPr>
        <p:spPr>
          <a:xfrm>
            <a:off x="357158" y="3786190"/>
            <a:ext cx="4357718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Налоговые + неналоговые доходы</a:t>
            </a:r>
            <a:endParaRPr lang="ru-RU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357158" y="4500570"/>
            <a:ext cx="4357718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Безвозмездные поступления</a:t>
            </a:r>
            <a:endParaRPr lang="ru-RU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357158" y="5857892"/>
            <a:ext cx="435771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ДЕФИЦИТ (-), всего</a:t>
            </a:r>
            <a:endParaRPr lang="ru-RU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4786314" y="3214686"/>
            <a:ext cx="1357322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Rectangle 21"/>
          <p:cNvSpPr/>
          <p:nvPr/>
        </p:nvSpPr>
        <p:spPr>
          <a:xfrm>
            <a:off x="4786314" y="3786190"/>
            <a:ext cx="1357322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70873</a:t>
            </a:r>
            <a:endParaRPr lang="ru-RU" b="1" dirty="0"/>
          </a:p>
        </p:txBody>
      </p:sp>
      <p:sp>
        <p:nvSpPr>
          <p:cNvPr id="23" name="Rectangle 22"/>
          <p:cNvSpPr/>
          <p:nvPr/>
        </p:nvSpPr>
        <p:spPr>
          <a:xfrm>
            <a:off x="4786314" y="4500570"/>
            <a:ext cx="1357322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244310</a:t>
            </a:r>
            <a:endParaRPr lang="ru-RU" b="1" dirty="0"/>
          </a:p>
        </p:txBody>
      </p:sp>
      <p:sp>
        <p:nvSpPr>
          <p:cNvPr id="24" name="Rectangle 23"/>
          <p:cNvSpPr/>
          <p:nvPr/>
        </p:nvSpPr>
        <p:spPr>
          <a:xfrm>
            <a:off x="4786314" y="5214950"/>
            <a:ext cx="1357322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323588</a:t>
            </a:r>
            <a:endParaRPr lang="ru-RU" b="1" dirty="0"/>
          </a:p>
        </p:txBody>
      </p:sp>
      <p:sp>
        <p:nvSpPr>
          <p:cNvPr id="25" name="Rectangle 24"/>
          <p:cNvSpPr/>
          <p:nvPr/>
        </p:nvSpPr>
        <p:spPr>
          <a:xfrm>
            <a:off x="6215074" y="3214686"/>
            <a:ext cx="1214446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Rectangle 25"/>
          <p:cNvSpPr/>
          <p:nvPr/>
        </p:nvSpPr>
        <p:spPr>
          <a:xfrm>
            <a:off x="6215074" y="3786190"/>
            <a:ext cx="1214446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72293</a:t>
            </a:r>
            <a:endParaRPr lang="ru-RU" b="1" dirty="0"/>
          </a:p>
        </p:txBody>
      </p:sp>
      <p:sp>
        <p:nvSpPr>
          <p:cNvPr id="27" name="Rectangle 26"/>
          <p:cNvSpPr/>
          <p:nvPr/>
        </p:nvSpPr>
        <p:spPr>
          <a:xfrm>
            <a:off x="6215074" y="4500570"/>
            <a:ext cx="1214446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238006</a:t>
            </a:r>
            <a:endParaRPr lang="ru-RU" b="1" dirty="0"/>
          </a:p>
        </p:txBody>
      </p:sp>
      <p:sp>
        <p:nvSpPr>
          <p:cNvPr id="28" name="Rectangle 27"/>
          <p:cNvSpPr/>
          <p:nvPr/>
        </p:nvSpPr>
        <p:spPr>
          <a:xfrm>
            <a:off x="6215074" y="5214950"/>
            <a:ext cx="1214446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315924</a:t>
            </a:r>
            <a:endParaRPr lang="ru-RU" b="1" dirty="0"/>
          </a:p>
        </p:txBody>
      </p:sp>
      <p:sp>
        <p:nvSpPr>
          <p:cNvPr id="29" name="Rectangle 28"/>
          <p:cNvSpPr/>
          <p:nvPr/>
        </p:nvSpPr>
        <p:spPr>
          <a:xfrm>
            <a:off x="7500958" y="3214686"/>
            <a:ext cx="1143008" cy="50006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Rectangle 29"/>
          <p:cNvSpPr/>
          <p:nvPr/>
        </p:nvSpPr>
        <p:spPr>
          <a:xfrm>
            <a:off x="7500958" y="3786190"/>
            <a:ext cx="1143008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102</a:t>
            </a:r>
            <a:endParaRPr lang="ru-RU" b="1" dirty="0"/>
          </a:p>
        </p:txBody>
      </p:sp>
      <p:sp>
        <p:nvSpPr>
          <p:cNvPr id="31" name="Rectangle 30"/>
          <p:cNvSpPr/>
          <p:nvPr/>
        </p:nvSpPr>
        <p:spPr>
          <a:xfrm>
            <a:off x="7500958" y="4500570"/>
            <a:ext cx="1143008" cy="64294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97,4</a:t>
            </a:r>
            <a:endParaRPr lang="ru-RU" b="1" dirty="0"/>
          </a:p>
        </p:txBody>
      </p:sp>
      <p:sp>
        <p:nvSpPr>
          <p:cNvPr id="32" name="Rectangle 31"/>
          <p:cNvSpPr/>
          <p:nvPr/>
        </p:nvSpPr>
        <p:spPr>
          <a:xfrm>
            <a:off x="7500958" y="5214950"/>
            <a:ext cx="114300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97,6</a:t>
            </a:r>
            <a:endParaRPr lang="ru-RU" b="1" dirty="0"/>
          </a:p>
        </p:txBody>
      </p:sp>
      <p:sp>
        <p:nvSpPr>
          <p:cNvPr id="37" name="Rectangle 36"/>
          <p:cNvSpPr/>
          <p:nvPr/>
        </p:nvSpPr>
        <p:spPr>
          <a:xfrm>
            <a:off x="357158" y="5214950"/>
            <a:ext cx="435771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/>
              <a:t>РАСХОДЫ, всего</a:t>
            </a:r>
            <a:endParaRPr lang="ru-RU" sz="2400" b="1" dirty="0"/>
          </a:p>
        </p:txBody>
      </p:sp>
      <p:sp>
        <p:nvSpPr>
          <p:cNvPr id="38" name="Rectangle 37"/>
          <p:cNvSpPr/>
          <p:nvPr/>
        </p:nvSpPr>
        <p:spPr>
          <a:xfrm>
            <a:off x="4786314" y="5857892"/>
            <a:ext cx="1357322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-8644</a:t>
            </a:r>
            <a:endParaRPr lang="ru-RU" b="1" dirty="0"/>
          </a:p>
        </p:txBody>
      </p:sp>
      <p:sp>
        <p:nvSpPr>
          <p:cNvPr id="39" name="Rectangle 38"/>
          <p:cNvSpPr/>
          <p:nvPr/>
        </p:nvSpPr>
        <p:spPr>
          <a:xfrm>
            <a:off x="6215074" y="5857892"/>
            <a:ext cx="1214446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-5625</a:t>
            </a:r>
            <a:endParaRPr lang="ru-RU" b="1" dirty="0"/>
          </a:p>
        </p:txBody>
      </p:sp>
      <p:sp>
        <p:nvSpPr>
          <p:cNvPr id="40" name="Rectangle 39"/>
          <p:cNvSpPr/>
          <p:nvPr/>
        </p:nvSpPr>
        <p:spPr>
          <a:xfrm>
            <a:off x="7500958" y="5857892"/>
            <a:ext cx="1143008" cy="5715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Основные параметры исполнения бюджета </a:t>
            </a:r>
            <a:r>
              <a:rPr lang="ru-RU" sz="3200" b="1" dirty="0" err="1" smtClean="0"/>
              <a:t>Репьевского</a:t>
            </a:r>
            <a:r>
              <a:rPr lang="ru-RU" sz="3200" b="1" dirty="0" smtClean="0"/>
              <a:t> муниципального района</a:t>
            </a:r>
            <a:endParaRPr lang="ru-RU" sz="32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                                                                           тыс.руб.                          </a:t>
            </a:r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</p:txBody>
      </p:sp>
      <p:sp>
        <p:nvSpPr>
          <p:cNvPr id="12" name="Flowchart: Alternate Process 11"/>
          <p:cNvSpPr/>
          <p:nvPr/>
        </p:nvSpPr>
        <p:spPr>
          <a:xfrm>
            <a:off x="714348" y="1857364"/>
            <a:ext cx="5857916" cy="71438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Flowchart: Alternate Process 12"/>
          <p:cNvSpPr/>
          <p:nvPr/>
        </p:nvSpPr>
        <p:spPr>
          <a:xfrm>
            <a:off x="6715140" y="1857364"/>
            <a:ext cx="1785950" cy="71438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2013 год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714348" y="2714620"/>
            <a:ext cx="5857916" cy="61264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ДОХОДЫ, всего</a:t>
            </a:r>
            <a:endParaRPr lang="ru-RU" sz="2800" b="1" dirty="0"/>
          </a:p>
        </p:txBody>
      </p:sp>
      <p:sp>
        <p:nvSpPr>
          <p:cNvPr id="15" name="Flowchart: Alternate Process 14"/>
          <p:cNvSpPr/>
          <p:nvPr/>
        </p:nvSpPr>
        <p:spPr>
          <a:xfrm>
            <a:off x="6715140" y="2714620"/>
            <a:ext cx="1785950" cy="61264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264784</a:t>
            </a:r>
            <a:endParaRPr lang="ru-RU" sz="2800" b="1" dirty="0"/>
          </a:p>
        </p:txBody>
      </p:sp>
      <p:sp>
        <p:nvSpPr>
          <p:cNvPr id="17" name="Flowchart: Alternate Process 16"/>
          <p:cNvSpPr/>
          <p:nvPr/>
        </p:nvSpPr>
        <p:spPr>
          <a:xfrm>
            <a:off x="714348" y="3429000"/>
            <a:ext cx="5857916" cy="612648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dirty="0" smtClean="0"/>
              <a:t>Из них</a:t>
            </a:r>
            <a:r>
              <a:rPr lang="en-US" sz="2800" dirty="0" smtClean="0"/>
              <a:t>:</a:t>
            </a:r>
            <a:endParaRPr lang="ru-RU" sz="2800" dirty="0"/>
          </a:p>
        </p:txBody>
      </p:sp>
      <p:sp>
        <p:nvSpPr>
          <p:cNvPr id="18" name="Flowchart: Alternate Process 17"/>
          <p:cNvSpPr/>
          <p:nvPr/>
        </p:nvSpPr>
        <p:spPr>
          <a:xfrm>
            <a:off x="6715140" y="3429000"/>
            <a:ext cx="1785950" cy="57150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Flowchart: Alternate Process 18"/>
          <p:cNvSpPr/>
          <p:nvPr/>
        </p:nvSpPr>
        <p:spPr>
          <a:xfrm>
            <a:off x="714348" y="4143380"/>
            <a:ext cx="5857916" cy="6126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Налоговые + неналоговые</a:t>
            </a:r>
            <a:endParaRPr lang="ru-RU" sz="2800" b="1" dirty="0"/>
          </a:p>
        </p:txBody>
      </p:sp>
      <p:sp>
        <p:nvSpPr>
          <p:cNvPr id="20" name="Flowchart: Alternate Process 19"/>
          <p:cNvSpPr/>
          <p:nvPr/>
        </p:nvSpPr>
        <p:spPr>
          <a:xfrm>
            <a:off x="6715140" y="4071942"/>
            <a:ext cx="1785950" cy="6126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42912,8</a:t>
            </a:r>
            <a:endParaRPr lang="ru-RU" sz="2800" b="1" dirty="0"/>
          </a:p>
        </p:txBody>
      </p:sp>
      <p:sp>
        <p:nvSpPr>
          <p:cNvPr id="21" name="Flowchart: Alternate Process 20"/>
          <p:cNvSpPr/>
          <p:nvPr/>
        </p:nvSpPr>
        <p:spPr>
          <a:xfrm>
            <a:off x="714348" y="4857760"/>
            <a:ext cx="585791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РАСХОДЫ, всего</a:t>
            </a:r>
            <a:endParaRPr lang="ru-RU" sz="2800" b="1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6715140" y="4857760"/>
            <a:ext cx="178595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274732</a:t>
            </a:r>
            <a:endParaRPr lang="ru-RU" sz="2800" b="1" dirty="0"/>
          </a:p>
        </p:txBody>
      </p:sp>
      <p:sp>
        <p:nvSpPr>
          <p:cNvPr id="25" name="Flowchart: Alternate Process 24"/>
          <p:cNvSpPr/>
          <p:nvPr/>
        </p:nvSpPr>
        <p:spPr>
          <a:xfrm>
            <a:off x="714348" y="5572140"/>
            <a:ext cx="5857916" cy="61264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Дефицит  ( - )</a:t>
            </a:r>
            <a:endParaRPr lang="ru-RU" sz="2800" b="1" dirty="0"/>
          </a:p>
        </p:txBody>
      </p:sp>
      <p:sp>
        <p:nvSpPr>
          <p:cNvPr id="26" name="Flowchart: Alternate Process 25"/>
          <p:cNvSpPr/>
          <p:nvPr/>
        </p:nvSpPr>
        <p:spPr>
          <a:xfrm>
            <a:off x="6786578" y="5572140"/>
            <a:ext cx="1714512" cy="612648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-9948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58204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Доходы бюджета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200" b="1" dirty="0" smtClean="0"/>
              <a:t>Доходы бюджета </a:t>
            </a:r>
            <a:r>
              <a:rPr lang="ru-RU" sz="2200" dirty="0" smtClean="0"/>
              <a:t>– это безвозмездные и безвозвратные поступления денежных средств в бюджет</a:t>
            </a:r>
            <a:endParaRPr lang="ru-RU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57216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1857356" y="1214422"/>
            <a:ext cx="5429288" cy="612648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Доходы районного бюджета</a:t>
            </a:r>
            <a:endParaRPr lang="ru-RU" sz="2400" b="1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214282" y="2143116"/>
            <a:ext cx="2857520" cy="6126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Налоговые доходы</a:t>
            </a:r>
            <a:endParaRPr lang="ru-RU" sz="2000" b="1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3214678" y="2143116"/>
            <a:ext cx="3143272" cy="6126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Неналоговые доходы</a:t>
            </a:r>
            <a:endParaRPr lang="ru-RU" sz="2000" b="1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6500826" y="2143116"/>
            <a:ext cx="2428892" cy="612648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Безвозмездные поступления</a:t>
            </a:r>
            <a:endParaRPr lang="ru-RU" sz="2000" b="1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285720" y="2928934"/>
            <a:ext cx="2714644" cy="378621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/>
              <a:t>Поступления от уплаты налогов, установленных Налоговым кодексом РФ</a:t>
            </a:r>
            <a:r>
              <a:rPr lang="en-US" sz="1600" b="1" dirty="0" smtClean="0"/>
              <a:t>:</a:t>
            </a:r>
          </a:p>
          <a:p>
            <a:r>
              <a:rPr lang="en-US" sz="1600" b="1" dirty="0" smtClean="0"/>
              <a:t>-</a:t>
            </a:r>
            <a:r>
              <a:rPr lang="ru-RU" sz="1600" b="1" dirty="0" smtClean="0"/>
              <a:t>налог на доходы физических</a:t>
            </a:r>
            <a:r>
              <a:rPr lang="en-US" sz="1600" b="1" dirty="0" smtClean="0"/>
              <a:t> </a:t>
            </a:r>
            <a:r>
              <a:rPr lang="ru-RU" sz="1600" b="1" dirty="0" smtClean="0"/>
              <a:t>лиц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pPr>
              <a:buFontTx/>
              <a:buChar char="-"/>
            </a:pPr>
            <a:r>
              <a:rPr lang="ru-RU" sz="1600" b="1" dirty="0" smtClean="0"/>
              <a:t>Единый налог на вмененный доход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en-US" sz="1600" b="1" dirty="0" smtClean="0"/>
              <a:t>-</a:t>
            </a:r>
            <a:r>
              <a:rPr lang="ru-RU" sz="1600" b="1" dirty="0" smtClean="0"/>
              <a:t>единый</a:t>
            </a:r>
            <a:r>
              <a:rPr lang="en-US" sz="1600" b="1" dirty="0" smtClean="0"/>
              <a:t> </a:t>
            </a:r>
            <a:r>
              <a:rPr lang="ru-RU" sz="1600" b="1" dirty="0" smtClean="0"/>
              <a:t>сельскохозяйственный налог</a:t>
            </a:r>
            <a:r>
              <a:rPr lang="en-US" sz="1600" b="1" dirty="0" smtClean="0"/>
              <a:t>;</a:t>
            </a:r>
          </a:p>
          <a:p>
            <a:r>
              <a:rPr lang="ru-RU" sz="1600" b="1" dirty="0" smtClean="0"/>
              <a:t>-госпошлина</a:t>
            </a:r>
            <a:r>
              <a:rPr lang="en-US" sz="1600" b="1" dirty="0" smtClean="0"/>
              <a:t>;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3214678" y="2928934"/>
            <a:ext cx="3143272" cy="378621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Поступления от уплаты других пошлин и сборов, установленных законодательством, а также штрафов за нарушение законодательства</a:t>
            </a:r>
            <a:r>
              <a:rPr lang="en-US" sz="1600" b="1" dirty="0" smtClean="0"/>
              <a:t>:</a:t>
            </a:r>
            <a:endParaRPr lang="ru-RU" sz="1600" b="1" dirty="0" smtClean="0"/>
          </a:p>
          <a:p>
            <a:r>
              <a:rPr lang="ru-RU" sz="1600" b="1" dirty="0" smtClean="0"/>
              <a:t>-доходы от аренды земли и имущества</a:t>
            </a:r>
          </a:p>
          <a:p>
            <a:r>
              <a:rPr lang="ru-RU" sz="1600" b="1" dirty="0" smtClean="0"/>
              <a:t>-доходы от продажи земли и имущества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ru-RU" sz="1600" b="1" dirty="0" smtClean="0"/>
              <a:t>-платежи при пользовании </a:t>
            </a:r>
            <a:r>
              <a:rPr lang="en-US" sz="1600" b="1" dirty="0" smtClean="0"/>
              <a:t>   </a:t>
            </a:r>
            <a:r>
              <a:rPr lang="ru-RU" sz="1600" b="1" dirty="0" smtClean="0"/>
              <a:t>природными ресурсами</a:t>
            </a:r>
            <a:r>
              <a:rPr lang="en-US" sz="1600" b="1" dirty="0" smtClean="0"/>
              <a:t>;</a:t>
            </a:r>
          </a:p>
          <a:p>
            <a:r>
              <a:rPr lang="en-US" sz="1600" b="1" dirty="0" smtClean="0"/>
              <a:t>-</a:t>
            </a:r>
            <a:r>
              <a:rPr lang="ru-RU" sz="1600" b="1" dirty="0" smtClean="0"/>
              <a:t>платные услуги</a:t>
            </a:r>
            <a:r>
              <a:rPr lang="en-US" sz="1600" b="1" dirty="0" smtClean="0"/>
              <a:t>;</a:t>
            </a:r>
          </a:p>
          <a:p>
            <a:r>
              <a:rPr lang="ru-RU" sz="1600" b="1" dirty="0" smtClean="0"/>
              <a:t>-штрафные санкции</a:t>
            </a:r>
            <a:r>
              <a:rPr lang="en-US" sz="1600" b="1" dirty="0" smtClean="0"/>
              <a:t>;</a:t>
            </a:r>
            <a:endParaRPr lang="ru-RU" sz="1600" b="1" dirty="0" smtClean="0"/>
          </a:p>
          <a:p>
            <a:r>
              <a:rPr lang="ru-RU" sz="1600" b="1" dirty="0" smtClean="0"/>
              <a:t>-прочие неналоговые доходы</a:t>
            </a:r>
            <a:endParaRPr lang="ru-RU" sz="1600" b="1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6500826" y="2928934"/>
            <a:ext cx="2428892" cy="3786214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Поступления от других бюджетов бюджетной системы ( межбюджетные трансферты), организаций, граждан ( кроме налоговых и неналоговых доходов)</a:t>
            </a:r>
            <a:endParaRPr lang="ru-RU" sz="1600" b="1" dirty="0"/>
          </a:p>
        </p:txBody>
      </p:sp>
      <p:cxnSp>
        <p:nvCxnSpPr>
          <p:cNvPr id="12" name="Straight Arrow Connector 11"/>
          <p:cNvCxnSpPr>
            <a:stCxn id="4" idx="2"/>
            <a:endCxn id="7" idx="0"/>
          </p:cNvCxnSpPr>
          <p:nvPr/>
        </p:nvCxnSpPr>
        <p:spPr>
          <a:xfrm rot="16200000" flipH="1">
            <a:off x="5985613" y="413457"/>
            <a:ext cx="316046" cy="3143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  <a:endCxn id="5" idx="0"/>
          </p:cNvCxnSpPr>
          <p:nvPr/>
        </p:nvCxnSpPr>
        <p:spPr>
          <a:xfrm rot="5400000">
            <a:off x="2949498" y="520614"/>
            <a:ext cx="316046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</p:cNvCxnSpPr>
          <p:nvPr/>
        </p:nvCxnSpPr>
        <p:spPr>
          <a:xfrm rot="16200000" flipH="1">
            <a:off x="4484621" y="1914449"/>
            <a:ext cx="316840" cy="142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3957</TotalTime>
  <Words>2763</Words>
  <Application>Microsoft Office PowerPoint</Application>
  <PresentationFormat>On-screen Show (4:3)</PresentationFormat>
  <Paragraphs>708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К Решению Совета народных депутатов Репьевского муниципального района Воронежской области  от 30 июня 2014г №143 « Об исполнении бюджета Репьевского муниципального  района за 2013 год»</vt:lpstr>
      <vt:lpstr>     «Бюджет для граждан» познакомит вас с положениями проекта основного финансового документа Репьевского муниципального района Воронежской области – решением совета народных депутатов Репьевского муниципального района Воронежской области « О бюджете Репьевского муниципального района на 2013 год».             Представленная информация предназначена для широкого круга пользователей и будет интересна и полезна гражданам района, в том числе молодым семьям и другим категориям населения.      Граждане – и как налогоплательщики, и как потребители общественных благ-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       Мы постарались в доступной и понятной для граждан форме показать основные параметры бюджета Репьевского муниципального района.</vt:lpstr>
      <vt:lpstr>Обязательное опубликование в средствах массовой  информации утвержденных бюджетов и отчетов об их исполнении;  Доступность иных сведений о бюджетах;  Обязательная открытость для общества и средств массовой информации проектов бюджетов, обеспечение доступа к информации на едином портале бюджетной системы Российской Федерации в сети «Интернет»;  Преемственность бюджетной классификации Российской Федерации, а также обеспечение сопоставимости показателей бюджета отчетного, текущего и очередного финансового года.                                                                                                Бюджетный кодекс                                                                                               Российской Федерации                                                                                               статья 36</vt:lpstr>
      <vt:lpstr>                      Бюджеты сельских поселений                                Бюджет района</vt:lpstr>
      <vt:lpstr>Основные характеристики бюджетов ДОХОДЫ-РАСХОДЫ=ДЕФИЦИТ (ПРОФИЦИТ)</vt:lpstr>
      <vt:lpstr>Дефицит и профицит</vt:lpstr>
      <vt:lpstr>                                                                        </vt:lpstr>
      <vt:lpstr>Основные параметры исполнения бюджета Репьевского муниципального района</vt:lpstr>
      <vt:lpstr>Доходы бюджета Доходы бюджета – это безвозмездные и безвозвратные поступления денежных средств в бюджет</vt:lpstr>
      <vt:lpstr>                    Федеральные, региональные и местные налоги Налог- обязательный, индивидуально безвозмездный платеж,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</vt:lpstr>
      <vt:lpstr>НАЛОГОВЫЕ И НЕНАЛОГОВЫЕ ДОХОДЫ КОНСОЛИДИРОВАННОГО БЮДЖЕТА РЕПЬЕВСКОГО МУНИЦИПАЛЬНОГО РАЙОНА В 2013 ГОДУ</vt:lpstr>
      <vt:lpstr>Темпы роста основных источников собственных доходов консолидированного бюджета Репьевского муниципального района</vt:lpstr>
      <vt:lpstr>Структура налоговых и неналоговых доходов консолидированного бюджета Репьевского муниципального района в 2013 году</vt:lpstr>
      <vt:lpstr>Структура налоговых доходов консолидированного бюджета муниципального района </vt:lpstr>
      <vt:lpstr>Структура неналоговых доходов консолидированного бюджета муниципального района </vt:lpstr>
      <vt:lpstr>Динамика поступления налоговых и неналоговых доходов за 2009-2013 годы</vt:lpstr>
      <vt:lpstr>Нормативы зачисления налогов по уровням бюджета на территории Репьевского муниципального района на 2013 год</vt:lpstr>
      <vt:lpstr>Налог на доходы физических лиц (ставки)</vt:lpstr>
      <vt:lpstr>Налог на доходы физических лиц</vt:lpstr>
      <vt:lpstr>Структура налоговых и неналоговых доходов по исполнению бюджета Репьевского муниципального района за 2013 г.</vt:lpstr>
      <vt:lpstr>Структура исполнения доходов Репьевского муниципального района за 2013 год</vt:lpstr>
      <vt:lpstr>Межбюджетные трансферты – основной вид безвозмездных перечислений Межбюджетные трансферты – это денежные средства, перечисляемые из одного бюджета бюджетной системы Российской Федерации другому. </vt:lpstr>
      <vt:lpstr>Расходы бюджета</vt:lpstr>
      <vt:lpstr>Понятие и типы расходных обязательств Расходное обязательство – это обязанность выплатить денежные средства из соответствующего бюджета.</vt:lpstr>
      <vt:lpstr>Расходы бюджетов по основным функциям государства</vt:lpstr>
      <vt:lpstr>Ведомственная структура расходов бюджета и бюджетная классификация</vt:lpstr>
      <vt:lpstr>Расходы консолидированного бюджета Репьевского муниципального района в расчете на душу населения за 2013 год</vt:lpstr>
      <vt:lpstr>Защищенные статьи расходов бюджета – расходы, подлежащие финансированию в полном объеме</vt:lpstr>
      <vt:lpstr>                                                                                                                                        обязательства  перед физическим лицом, подлежащие исполнению в                                                                      денежной форме в установленном соответствующим законом, иным                                                                        нормативным правовым актом размере или установленный                                                                      порядок его индексации     </vt:lpstr>
      <vt:lpstr>Субвенции на общее и дошкольное образование</vt:lpstr>
      <vt:lpstr>Структура расходов бюджета Репьевского муниципального района в 2012-2013 годах, в % к общему объему</vt:lpstr>
      <vt:lpstr>Открытые Государственные информационные ресурсы</vt:lpstr>
      <vt:lpstr>Открытые Государственные информационные ресурсы</vt:lpstr>
      <vt:lpstr>Открытые Государственные информационные ресурсы</vt:lpstr>
      <vt:lpstr>Контактная информация для граждан</vt:lpstr>
    </vt:vector>
  </TitlesOfParts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проекту закона Репьевского муниципального  района Воронежской области на 2014 год</dc:title>
  <dc:creator>dohod1</dc:creator>
  <cp:lastModifiedBy>dohod1</cp:lastModifiedBy>
  <cp:revision>405</cp:revision>
  <dcterms:created xsi:type="dcterms:W3CDTF">2013-11-16T07:02:41Z</dcterms:created>
  <dcterms:modified xsi:type="dcterms:W3CDTF">2014-10-10T10:56:46Z</dcterms:modified>
</cp:coreProperties>
</file>