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61" r:id="rId5"/>
    <p:sldId id="262" r:id="rId6"/>
    <p:sldId id="269" r:id="rId7"/>
    <p:sldId id="270" r:id="rId8"/>
    <p:sldId id="27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160" b="1" i="0" u="none" strike="noStrike" baseline="0" dirty="0" smtClean="0"/>
              <a:t>Социальный статус заявителей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Работающие - 23%</c:v>
                </c:pt>
                <c:pt idx="1">
                  <c:v>Безработные - 20%</c:v>
                </c:pt>
                <c:pt idx="2">
                  <c:v>Пенсионеры - 28%</c:v>
                </c:pt>
                <c:pt idx="3">
                  <c:v>Многодетные матери -7%</c:v>
                </c:pt>
                <c:pt idx="4">
                  <c:v>Матери-одиночки - 2%</c:v>
                </c:pt>
                <c:pt idx="5">
                  <c:v>Инвалиды - 20%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</c:v>
                </c:pt>
                <c:pt idx="1">
                  <c:v>20</c:v>
                </c:pt>
                <c:pt idx="2">
                  <c:v>28</c:v>
                </c:pt>
                <c:pt idx="3">
                  <c:v>7</c:v>
                </c:pt>
                <c:pt idx="4">
                  <c:v>2</c:v>
                </c:pt>
                <c:pt idx="5">
                  <c:v>20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9.1900669111677352E-2"/>
          <c:y val="0.10043271788123977"/>
          <c:w val="0.78064335507712979"/>
          <c:h val="0.2192205128922983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Обратилось граждан по возрастным группам</a:t>
            </a:r>
            <a:endParaRPr lang="ru-RU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От 30 до 60 лет</c:v>
                </c:pt>
                <c:pt idx="2">
                  <c:v>Старше 60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0.11</c:v>
                </c:pt>
                <c:pt idx="1">
                  <c:v>0.59</c:v>
                </c:pt>
                <c:pt idx="2">
                  <c:v>0.3</c:v>
                </c:pt>
              </c:numCache>
            </c:numRef>
          </c:val>
        </c:ser>
        <c:dLbls>
          <c:showVal val="1"/>
        </c:dLbls>
        <c:gapWidth val="95"/>
        <c:overlap val="100"/>
        <c:axId val="38194560"/>
        <c:axId val="45060480"/>
      </c:barChart>
      <c:catAx>
        <c:axId val="38194560"/>
        <c:scaling>
          <c:orientation val="minMax"/>
        </c:scaling>
        <c:axPos val="b"/>
        <c:majorTickMark val="none"/>
        <c:tickLblPos val="nextTo"/>
        <c:crossAx val="45060480"/>
        <c:crosses val="autoZero"/>
        <c:auto val="1"/>
        <c:lblAlgn val="ctr"/>
        <c:lblOffset val="100"/>
      </c:catAx>
      <c:valAx>
        <c:axId val="4506048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38194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C700EC-AAA0-4113-9956-EF03CD0F1B47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957988-71BF-431B-9677-186F4A39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672414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Общественная </a:t>
            </a:r>
            <a:r>
              <a:rPr lang="ru-RU" dirty="0" smtClean="0"/>
              <a:t>приемная губернатора </a:t>
            </a:r>
            <a:r>
              <a:rPr lang="ru-RU" dirty="0"/>
              <a:t>области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А.В</a:t>
            </a:r>
            <a:r>
              <a:rPr lang="ru-RU" dirty="0"/>
              <a:t>. Гордеева в </a:t>
            </a:r>
            <a:r>
              <a:rPr lang="ru-RU" dirty="0" err="1"/>
              <a:t>Репьевском</a:t>
            </a:r>
            <a:r>
              <a:rPr lang="ru-RU" dirty="0"/>
              <a:t> муниципальном районе</a:t>
            </a:r>
            <a:br>
              <a:rPr lang="ru-RU" dirty="0"/>
            </a:br>
            <a:r>
              <a:rPr lang="ru-RU" dirty="0" smtClean="0"/>
              <a:t>2017  </a:t>
            </a:r>
            <a:r>
              <a:rPr lang="ru-RU" dirty="0"/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8229600" cy="5768997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dirty="0" smtClean="0"/>
              <a:t>Взаимодействие с органами местного самоуправления, общественными организациями, политическими партиями</a:t>
            </a:r>
            <a:endParaRPr lang="ru-RU" sz="2000" dirty="0"/>
          </a:p>
        </p:txBody>
      </p:sp>
      <p:pic>
        <p:nvPicPr>
          <p:cNvPr id="6145" name="Picture 1" descr="C:\Users\op.repev\Desktop\Фото приемов 17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404400" cy="2857520"/>
          </a:xfrm>
          <a:prstGeom prst="rect">
            <a:avLst/>
          </a:prstGeom>
          <a:noFill/>
        </p:spPr>
      </p:pic>
      <p:pic>
        <p:nvPicPr>
          <p:cNvPr id="6146" name="Picture 2" descr="C:\Users\op.repev\Desktop\Фото приемов 17\image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357298"/>
            <a:ext cx="2214562" cy="2952749"/>
          </a:xfrm>
          <a:prstGeom prst="rect">
            <a:avLst/>
          </a:prstGeom>
          <a:noFill/>
        </p:spPr>
      </p:pic>
      <p:pic>
        <p:nvPicPr>
          <p:cNvPr id="6147" name="Picture 3" descr="C:\Users\op.repev\Desktop\Фото приемов 17\DSC00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00372"/>
            <a:ext cx="2571768" cy="19288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4500570"/>
            <a:ext cx="25003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Прием главы Репьевского муниципального района </a:t>
            </a:r>
            <a:r>
              <a:rPr lang="ru-RU" sz="1100" dirty="0" err="1" smtClean="0"/>
              <a:t>Рахманиной</a:t>
            </a:r>
            <a:r>
              <a:rPr lang="ru-RU" sz="1100" dirty="0" smtClean="0"/>
              <a:t> В.И. в общественной приемной губернатора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4929198"/>
            <a:ext cx="23574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Участие руководителя общественной приемной губернатора В.Ф. Сухановой в работе Пленума Репьевской районной организации ветеранов войны и труда </a:t>
            </a:r>
          </a:p>
          <a:p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643702" y="450057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Участие главы </a:t>
            </a:r>
            <a:r>
              <a:rPr lang="ru-RU" sz="1100" dirty="0" err="1" smtClean="0"/>
              <a:t>Колбинского</a:t>
            </a:r>
            <a:r>
              <a:rPr lang="ru-RU" sz="1100" dirty="0" smtClean="0"/>
              <a:t> сельского поселения </a:t>
            </a:r>
            <a:r>
              <a:rPr lang="ru-RU" sz="1100" dirty="0" err="1" smtClean="0"/>
              <a:t>Симонцевой</a:t>
            </a:r>
            <a:r>
              <a:rPr lang="ru-RU" sz="1100" dirty="0" smtClean="0"/>
              <a:t> В.Н. выездном приеме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op.repev\Desktop\Фото приемов 17\DSC04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2856615" cy="2143140"/>
          </a:xfrm>
          <a:prstGeom prst="rect">
            <a:avLst/>
          </a:prstGeom>
          <a:noFill/>
        </p:spPr>
      </p:pic>
      <p:pic>
        <p:nvPicPr>
          <p:cNvPr id="5122" name="Picture 2" descr="C:\Users\op.repev\Desktop\Фото приемов 17\image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3" y="357166"/>
            <a:ext cx="2905145" cy="2178859"/>
          </a:xfrm>
          <a:prstGeom prst="rect">
            <a:avLst/>
          </a:prstGeom>
          <a:noFill/>
        </p:spPr>
      </p:pic>
      <p:pic>
        <p:nvPicPr>
          <p:cNvPr id="5124" name="Picture 4" descr="C:\Users\op.repev\Desktop\Фото приемов 17\DSC_0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714752"/>
            <a:ext cx="2497851" cy="1928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2643182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Выездной прием в </a:t>
            </a:r>
            <a:r>
              <a:rPr lang="ru-RU" sz="1100" dirty="0" err="1" smtClean="0"/>
              <a:t>Колбинское</a:t>
            </a:r>
            <a:r>
              <a:rPr lang="ru-RU" sz="1100" dirty="0" smtClean="0"/>
              <a:t> сельское поселение с участием председателя районного общества инвалидов Сорокиной О.А.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2643182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Выездной прием в </a:t>
            </a:r>
            <a:r>
              <a:rPr lang="ru-RU" sz="1100" dirty="0" err="1" smtClean="0"/>
              <a:t>Платавское</a:t>
            </a:r>
            <a:r>
              <a:rPr lang="ru-RU" sz="1100" dirty="0" smtClean="0"/>
              <a:t> сельское поселение с участием руководителя КУ ВО </a:t>
            </a:r>
            <a:r>
              <a:rPr lang="en-US" sz="1100" dirty="0" smtClean="0"/>
              <a:t>“</a:t>
            </a:r>
            <a:r>
              <a:rPr lang="ru-RU" sz="1100" dirty="0" smtClean="0"/>
              <a:t>Управление соцзащиты Репьевского района </a:t>
            </a:r>
            <a:r>
              <a:rPr lang="en-US" sz="1100" dirty="0" smtClean="0"/>
              <a:t>”</a:t>
            </a:r>
            <a:r>
              <a:rPr lang="ru-RU" sz="1100" dirty="0" smtClean="0"/>
              <a:t> Лебедева С.В.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5715016"/>
            <a:ext cx="2571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Участие руководителя общественной приемной губернатора в личном приеме депутата Воронежской областной Думы Князева А.В.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357298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007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2017 году в Общественную приемную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губернатора области А.В. Гордеева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Репьевском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муниципальном  районе обратилось 300 жителей района, рассмотрено 312 обращений.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89, требующих решения, решено положительно 79, 10 обращений находится на рассмотрении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формы работы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 проведение личных приемов граждан в общественной приемной губернатора с руководителями ИОГВ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территориальных органов федеральных органов исполнительной власти;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выездных приемов в сельские поселения района;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населением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 муниципальных образованиях поселений и  трудовых  коллективах;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тематических и целевых приемов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В течение года проведено12 приемов заместителями председателя правительства Воронежской области, руководителями исполнительных органов государственной власти и территориальных органов Федеральных органов исполнительной </a:t>
            </a:r>
            <a:r>
              <a:rPr lang="ru-RU" sz="1800" dirty="0" err="1" smtClean="0"/>
              <a:t>власти.Принято</a:t>
            </a:r>
            <a:r>
              <a:rPr lang="ru-RU" sz="1800" dirty="0" smtClean="0"/>
              <a:t> 80 граждан,рассмотрено93 </a:t>
            </a:r>
            <a:r>
              <a:rPr lang="ru-RU" sz="1800" dirty="0" err="1" smtClean="0"/>
              <a:t>обращения.Организовано</a:t>
            </a:r>
            <a:r>
              <a:rPr lang="ru-RU" sz="1800" dirty="0" smtClean="0"/>
              <a:t> 8 выездных приемов,11 встреч в коллективах</a:t>
            </a:r>
            <a:endParaRPr lang="ru-R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4357694"/>
            <a:ext cx="3357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Встреча </a:t>
            </a:r>
            <a:r>
              <a:rPr lang="ru-RU" sz="1400" dirty="0" smtClean="0"/>
              <a:t>руководителя аппарата губернатора и правительства Воронежской области Масько В.В</a:t>
            </a:r>
            <a:r>
              <a:rPr lang="ru-RU" sz="1400" dirty="0" smtClean="0"/>
              <a:t>. с коллективом МКОУ </a:t>
            </a:r>
            <a:r>
              <a:rPr lang="en-US" sz="1400" dirty="0" smtClean="0"/>
              <a:t>“</a:t>
            </a:r>
            <a:r>
              <a:rPr lang="ru-RU" sz="1400" dirty="0" err="1" smtClean="0"/>
              <a:t>Усть-Муравлянская</a:t>
            </a:r>
            <a:r>
              <a:rPr lang="ru-RU" sz="1400" dirty="0" smtClean="0"/>
              <a:t> ООШ</a:t>
            </a:r>
            <a:r>
              <a:rPr lang="en-US" sz="1400" dirty="0" smtClean="0"/>
              <a:t>”</a:t>
            </a:r>
            <a:endParaRPr lang="ru-RU" sz="1400" dirty="0"/>
          </a:p>
        </p:txBody>
      </p:sp>
      <p:pic>
        <p:nvPicPr>
          <p:cNvPr id="3" name="Picture 2" descr="C:\Users\op.repev\Desktop\Фото приемов 17\DSC_1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3327281" cy="22145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4429132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Прием руководителя аппарата губернатора и правительства Воронежской области Масько В.В.</a:t>
            </a:r>
            <a:endParaRPr lang="ru-RU" sz="1400" dirty="0"/>
          </a:p>
        </p:txBody>
      </p:sp>
      <p:pic>
        <p:nvPicPr>
          <p:cNvPr id="1027" name="Picture 3" descr="F:\прием Масько\DSC_16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43461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72518" cy="17034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Приёмы руководителей исполнительных органов государственной власти Воронежской области</a:t>
            </a:r>
            <a:endParaRPr lang="ru-RU" sz="2800" dirty="0"/>
          </a:p>
        </p:txBody>
      </p:sp>
      <p:pic>
        <p:nvPicPr>
          <p:cNvPr id="2050" name="Picture 2" descr="C:\Users\op.repev\Desktop\Фото приемов 17\DSC_2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2897954" cy="1928826"/>
          </a:xfrm>
          <a:prstGeom prst="rect">
            <a:avLst/>
          </a:prstGeom>
          <a:noFill/>
        </p:spPr>
      </p:pic>
      <p:pic>
        <p:nvPicPr>
          <p:cNvPr id="3" name="Picture 3" descr="C:\Users\op.repev\Desktop\Фото приемов 17\DSC_25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2907489" cy="19351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457200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Приём руководителя департамента финансов Воронежской области Сафоновой Н.Г.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4500570"/>
            <a:ext cx="292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Встреча </a:t>
            </a:r>
            <a:r>
              <a:rPr lang="ru-RU" sz="1600" dirty="0" smtClean="0"/>
              <a:t>руководителя департамента финансов Воронежской области Сафоновой Н.Г</a:t>
            </a:r>
            <a:r>
              <a:rPr lang="ru-RU" sz="1600" dirty="0" smtClean="0"/>
              <a:t>. с главами сельских поселений и работниками финансово-бюджетной сферы района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p.repev\Desktop\Фото приемов 17\DSC_2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00042"/>
            <a:ext cx="2683291" cy="1785950"/>
          </a:xfrm>
          <a:prstGeom prst="rect">
            <a:avLst/>
          </a:prstGeom>
          <a:noFill/>
        </p:spPr>
      </p:pic>
      <p:pic>
        <p:nvPicPr>
          <p:cNvPr id="3076" name="Picture 4" descr="C:\Users\op.repev\Desktop\Фото приемов 17\DSC_2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2683291" cy="1785950"/>
          </a:xfrm>
          <a:prstGeom prst="rect">
            <a:avLst/>
          </a:prstGeom>
          <a:noFill/>
        </p:spPr>
      </p:pic>
      <p:pic>
        <p:nvPicPr>
          <p:cNvPr id="3077" name="Picture 5" descr="C:\Users\op.repev\Desktop\Фото приемов 17\DSC_04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0"/>
            <a:ext cx="2928958" cy="1806818"/>
          </a:xfrm>
          <a:prstGeom prst="rect">
            <a:avLst/>
          </a:prstGeom>
          <a:noFill/>
        </p:spPr>
      </p:pic>
      <p:pic>
        <p:nvPicPr>
          <p:cNvPr id="3078" name="Picture 6" descr="C:\Users\op.repev\Desktop\Фото приемов 17\DSC_04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429000"/>
            <a:ext cx="2774883" cy="17859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2500306"/>
            <a:ext cx="3429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Личный приём руководителя департамента труда и занятости населения Воронежской области Бай Ю.А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428868"/>
            <a:ext cx="278608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Встреча </a:t>
            </a:r>
            <a:r>
              <a:rPr lang="ru-RU" sz="1100" dirty="0" smtClean="0"/>
              <a:t>руководителя департаменты труда и занятости населения Воронежской </a:t>
            </a:r>
            <a:r>
              <a:rPr lang="ru-RU" sz="1100" dirty="0" smtClean="0"/>
              <a:t>области Бай </a:t>
            </a:r>
            <a:r>
              <a:rPr lang="ru-RU" sz="1100" dirty="0" smtClean="0"/>
              <a:t>Ю.А</a:t>
            </a:r>
            <a:r>
              <a:rPr lang="ru-RU" sz="1100" dirty="0" smtClean="0"/>
              <a:t> с коллективом ГКУ </a:t>
            </a:r>
            <a:r>
              <a:rPr lang="en-US" sz="1100" dirty="0" smtClean="0"/>
              <a:t>“</a:t>
            </a:r>
            <a:r>
              <a:rPr lang="ru-RU" sz="1100" dirty="0" smtClean="0"/>
              <a:t>Центр занятости населения Репьевского района</a:t>
            </a:r>
            <a:endParaRPr lang="ru-RU" sz="1100" dirty="0" smtClean="0"/>
          </a:p>
          <a:p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5357826"/>
            <a:ext cx="271464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Встреча   руководителя управления по охране объектов культурного наследия Воронежской области Петрищева </a:t>
            </a:r>
            <a:r>
              <a:rPr lang="ru-RU" sz="1100" dirty="0" smtClean="0"/>
              <a:t>Н.И. с </a:t>
            </a:r>
            <a:r>
              <a:rPr lang="ru-RU" sz="1100" dirty="0" smtClean="0"/>
              <a:t>работниками культуры Репьевского района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5072074"/>
            <a:ext cx="31432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Прием </a:t>
            </a:r>
            <a:r>
              <a:rPr lang="ru-RU" sz="1100" dirty="0" smtClean="0"/>
              <a:t>руководителя управления по охране объектов культурного наследия Воронежской области Петрищева Н.И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Выездные приемы руководителей </a:t>
            </a:r>
            <a:r>
              <a:rPr lang="ru-RU" sz="2400" dirty="0" smtClean="0"/>
              <a:t>исполнительных органов государственной власти Воронежской области</a:t>
            </a:r>
            <a:endParaRPr lang="ru-RU" sz="2400" dirty="0"/>
          </a:p>
        </p:txBody>
      </p:sp>
      <p:pic>
        <p:nvPicPr>
          <p:cNvPr id="26626" name="Picture 2" descr="C:\Users\op.repev\Desktop\Фото приемов 17\DSC_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500174"/>
            <a:ext cx="2582273" cy="1714512"/>
          </a:xfrm>
          <a:prstGeom prst="rect">
            <a:avLst/>
          </a:prstGeom>
          <a:noFill/>
        </p:spPr>
      </p:pic>
      <p:pic>
        <p:nvPicPr>
          <p:cNvPr id="26627" name="Picture 3" descr="C:\Users\op.repev\Desktop\Фото приемов 17\DSC_2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2575961" cy="1714512"/>
          </a:xfrm>
          <a:prstGeom prst="rect">
            <a:avLst/>
          </a:prstGeom>
          <a:noFill/>
        </p:spPr>
      </p:pic>
      <p:pic>
        <p:nvPicPr>
          <p:cNvPr id="26628" name="Picture 4" descr="C:\Users\op.repev\Desktop\Фото приемов 17\Прием Верховцева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857628"/>
            <a:ext cx="2284718" cy="1714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3357562"/>
            <a:ext cx="257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Выездной приём заместителя руководителя управления физической культуры и спорта Воронежской области </a:t>
            </a:r>
            <a:r>
              <a:rPr lang="ru-RU" sz="1100" dirty="0" err="1" smtClean="0"/>
              <a:t>Горобий</a:t>
            </a:r>
            <a:r>
              <a:rPr lang="ru-RU" sz="1100" dirty="0" smtClean="0"/>
              <a:t> О.В. в </a:t>
            </a:r>
            <a:r>
              <a:rPr lang="ru-RU" sz="1100" dirty="0" err="1" smtClean="0"/>
              <a:t>Колбинское</a:t>
            </a:r>
            <a:r>
              <a:rPr lang="ru-RU" sz="1100" dirty="0" smtClean="0"/>
              <a:t> сельское поселение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3214686"/>
            <a:ext cx="250033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Выездной </a:t>
            </a:r>
            <a:r>
              <a:rPr lang="ru-RU" sz="1100" dirty="0" smtClean="0"/>
              <a:t>приём </a:t>
            </a:r>
            <a:r>
              <a:rPr lang="ru-RU" sz="1100" dirty="0" smtClean="0"/>
              <a:t>руководителя департаменты труда и занятости населения Воронежской </a:t>
            </a:r>
            <a:r>
              <a:rPr lang="ru-RU" sz="1100" dirty="0" smtClean="0"/>
              <a:t>области в </a:t>
            </a:r>
            <a:r>
              <a:rPr lang="ru-RU" sz="1100" dirty="0" err="1" smtClean="0"/>
              <a:t>Новосолдатское</a:t>
            </a:r>
            <a:r>
              <a:rPr lang="ru-RU" sz="1100" dirty="0" smtClean="0"/>
              <a:t> сельское поселение  </a:t>
            </a:r>
            <a:endParaRPr lang="ru-RU" sz="1100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5715016"/>
            <a:ext cx="2571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Выездной </a:t>
            </a:r>
            <a:r>
              <a:rPr lang="ru-RU" sz="1100" dirty="0" smtClean="0"/>
              <a:t>приём заместителя председателя правительства Воронежской области Верховцева А.Ю. в </a:t>
            </a:r>
            <a:r>
              <a:rPr lang="ru-RU" sz="1100" dirty="0" err="1" smtClean="0"/>
              <a:t>Россошанское</a:t>
            </a:r>
            <a:r>
              <a:rPr lang="ru-RU" sz="1100" dirty="0" smtClean="0"/>
              <a:t> сельское поселение</a:t>
            </a:r>
            <a:endParaRPr lang="ru-RU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58204" cy="569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Тематика обращений: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5% </a:t>
            </a:r>
            <a:r>
              <a:rPr lang="ru-RU" sz="2800" dirty="0" smtClean="0"/>
              <a:t>вопросы </a:t>
            </a:r>
            <a:r>
              <a:rPr lang="ru-RU" sz="2800" dirty="0"/>
              <a:t>работы </a:t>
            </a:r>
            <a:r>
              <a:rPr lang="ru-RU" sz="2800" dirty="0" smtClean="0"/>
              <a:t>исполнительной </a:t>
            </a:r>
            <a:r>
              <a:rPr lang="ru-RU" sz="2800" dirty="0"/>
              <a:t>и законодательной </a:t>
            </a:r>
            <a:r>
              <a:rPr lang="ru-RU" sz="2800" dirty="0" smtClean="0"/>
              <a:t>власти</a:t>
            </a:r>
            <a:r>
              <a:rPr lang="en-US" sz="2800" dirty="0" smtClean="0"/>
              <a:t>;</a:t>
            </a:r>
            <a:endParaRPr lang="ru-RU" sz="2800" dirty="0"/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51% </a:t>
            </a:r>
            <a:r>
              <a:rPr lang="ru-RU" sz="2800" dirty="0"/>
              <a:t>вопросы социальной </a:t>
            </a:r>
            <a:r>
              <a:rPr lang="ru-RU" sz="2800" dirty="0" smtClean="0"/>
              <a:t>сферы (социальное обеспечение, образование, здравоохранение, культура)</a:t>
            </a:r>
            <a:r>
              <a:rPr lang="en-US" sz="2800" dirty="0" smtClean="0"/>
              <a:t>;</a:t>
            </a:r>
            <a:endParaRPr lang="ru-RU" sz="2800" dirty="0"/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8% </a:t>
            </a:r>
            <a:r>
              <a:rPr lang="ru-RU" sz="2800" dirty="0"/>
              <a:t>вопросы </a:t>
            </a:r>
            <a:r>
              <a:rPr lang="ru-RU" sz="2800" dirty="0" smtClean="0"/>
              <a:t>экономики</a:t>
            </a:r>
            <a:r>
              <a:rPr lang="en-US" sz="2800" dirty="0" smtClean="0"/>
              <a:t>;</a:t>
            </a:r>
            <a:endParaRPr lang="ru-RU" sz="2800" dirty="0"/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35% </a:t>
            </a:r>
            <a:r>
              <a:rPr lang="ru-RU" sz="2800" dirty="0"/>
              <a:t>вопросы </a:t>
            </a:r>
            <a:r>
              <a:rPr lang="ru-RU" sz="2800" dirty="0" smtClean="0"/>
              <a:t>ЖКХ</a:t>
            </a:r>
            <a:r>
              <a:rPr lang="en-US" sz="2800" dirty="0" smtClean="0"/>
              <a:t>;</a:t>
            </a:r>
            <a:endParaRPr lang="ru-RU" sz="2800" dirty="0"/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1% </a:t>
            </a:r>
            <a:r>
              <a:rPr lang="ru-RU" sz="2800" dirty="0" smtClean="0"/>
              <a:t>вопросы обороны</a:t>
            </a:r>
            <a:r>
              <a:rPr lang="ru-RU" sz="2800" dirty="0"/>
              <a:t>, </a:t>
            </a:r>
            <a:r>
              <a:rPr lang="ru-RU" sz="2800" dirty="0" smtClean="0"/>
              <a:t>безопасности, 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2800" dirty="0" smtClean="0"/>
              <a:t>законности.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302</TotalTime>
  <Words>481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Общественная приемная губернатора области  А.В. Гордеева в Репьевском муниципальном районе 2017  год</vt:lpstr>
      <vt:lpstr>Слайд 2</vt:lpstr>
      <vt:lpstr>Слайд 3</vt:lpstr>
      <vt:lpstr>В течение года проведено12 приемов заместителями председателя правительства Воронежской области, руководителями исполнительных органов государственной власти и территориальных органов Федеральных органов исполнительной власти.Принято 80 граждан,рассмотрено93 обращения.Организовано 8 выездных приемов,11 встреч в коллективах</vt:lpstr>
      <vt:lpstr>Приёмы руководителей исполнительных органов государственной власти Воронежской области</vt:lpstr>
      <vt:lpstr>Слайд 6</vt:lpstr>
      <vt:lpstr>Выездные приемы руководителей исполнительных органов государственной власти Воронежской области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Общественная приемная губернатора области А.В. Гордеева в Репьевском муниципальном районе 2015  год</dc:title>
  <dc:creator>op.repev</dc:creator>
  <cp:lastModifiedBy>op.repev</cp:lastModifiedBy>
  <cp:revision>33</cp:revision>
  <dcterms:created xsi:type="dcterms:W3CDTF">2015-12-18T06:45:40Z</dcterms:created>
  <dcterms:modified xsi:type="dcterms:W3CDTF">2017-12-20T08:30:55Z</dcterms:modified>
</cp:coreProperties>
</file>